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5" r:id="rId2"/>
    <p:sldId id="409" r:id="rId3"/>
    <p:sldId id="359" r:id="rId4"/>
    <p:sldId id="360" r:id="rId5"/>
    <p:sldId id="354" r:id="rId6"/>
    <p:sldId id="355" r:id="rId7"/>
    <p:sldId id="356" r:id="rId8"/>
    <p:sldId id="357" r:id="rId9"/>
    <p:sldId id="342" r:id="rId10"/>
    <p:sldId id="358" r:id="rId11"/>
    <p:sldId id="379" r:id="rId12"/>
    <p:sldId id="350" r:id="rId13"/>
    <p:sldId id="361" r:id="rId14"/>
    <p:sldId id="277" r:id="rId15"/>
    <p:sldId id="280" r:id="rId16"/>
    <p:sldId id="330" r:id="rId17"/>
    <p:sldId id="285" r:id="rId18"/>
    <p:sldId id="286" r:id="rId19"/>
    <p:sldId id="288" r:id="rId20"/>
    <p:sldId id="337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407" r:id="rId29"/>
    <p:sldId id="369" r:id="rId30"/>
    <p:sldId id="380" r:id="rId31"/>
    <p:sldId id="391" r:id="rId32"/>
    <p:sldId id="406" r:id="rId33"/>
    <p:sldId id="322" r:id="rId34"/>
    <p:sldId id="313" r:id="rId35"/>
    <p:sldId id="408" r:id="rId36"/>
    <p:sldId id="317" r:id="rId37"/>
    <p:sldId id="318" r:id="rId38"/>
    <p:sldId id="331" r:id="rId39"/>
    <p:sldId id="323" r:id="rId40"/>
    <p:sldId id="332" r:id="rId41"/>
    <p:sldId id="324" r:id="rId42"/>
    <p:sldId id="326" r:id="rId43"/>
    <p:sldId id="325" r:id="rId44"/>
    <p:sldId id="333" r:id="rId45"/>
    <p:sldId id="334" r:id="rId46"/>
    <p:sldId id="335" r:id="rId47"/>
    <p:sldId id="336" r:id="rId48"/>
    <p:sldId id="392" r:id="rId4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van den Dungen" initials="HvdD" lastIdx="2" clrIdx="0">
    <p:extLst>
      <p:ext uri="{19B8F6BF-5375-455C-9EA6-DF929625EA0E}">
        <p15:presenceInfo xmlns:p15="http://schemas.microsoft.com/office/powerpoint/2012/main" userId="S-1-5-21-790535995-3987258379-3447403149-16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D20"/>
    <a:srgbClr val="410D65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Stijl, thema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7" autoAdjust="0"/>
    <p:restoredTop sz="86391" autoAdjust="0"/>
  </p:normalViewPr>
  <p:slideViewPr>
    <p:cSldViewPr>
      <p:cViewPr varScale="1">
        <p:scale>
          <a:sx n="75" d="100"/>
          <a:sy n="75" d="100"/>
        </p:scale>
        <p:origin x="108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16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1T20:43:16.290" idx="1">
    <p:pos x="10" y="10"/>
    <p:text>from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1T21:06:01.334" idx="2">
    <p:pos x="3123" y="461"/>
    <p:text>trol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82372-FF43-B24F-B352-F2E6E1F735A8}" type="doc">
      <dgm:prSet loTypeId="urn:microsoft.com/office/officeart/2005/8/layout/chevron2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nl-NL"/>
        </a:p>
      </dgm:t>
    </dgm:pt>
    <dgm:pt modelId="{6C479EDF-7B26-B34F-B8AB-484886BD5CCB}">
      <dgm:prSet phldrT="[Tekst]"/>
      <dgm:spPr/>
      <dgm:t>
        <a:bodyPr/>
        <a:lstStyle/>
        <a:p>
          <a:r>
            <a:rPr dirty="0"/>
            <a:t>sustainability</a:t>
          </a:r>
          <a:endParaRPr lang="en-GB" dirty="0"/>
        </a:p>
      </dgm:t>
    </dgm:pt>
    <dgm:pt modelId="{3B890E4B-92C2-DC49-9B06-CC5E331C4972}" type="parTrans" cxnId="{2BDDD7B3-BAA9-174D-BEA6-41179A06B04A}">
      <dgm:prSet/>
      <dgm:spPr/>
      <dgm:t>
        <a:bodyPr/>
        <a:lstStyle/>
        <a:p>
          <a:endParaRPr lang="nl-NL"/>
        </a:p>
      </dgm:t>
    </dgm:pt>
    <dgm:pt modelId="{E5E3EBE9-6BDD-C64A-9EAE-9864F8513C3C}" type="sibTrans" cxnId="{2BDDD7B3-BAA9-174D-BEA6-41179A06B04A}">
      <dgm:prSet/>
      <dgm:spPr/>
      <dgm:t>
        <a:bodyPr/>
        <a:lstStyle/>
        <a:p>
          <a:endParaRPr lang="nl-NL"/>
        </a:p>
      </dgm:t>
    </dgm:pt>
    <dgm:pt modelId="{6B225C1C-ECEB-8244-B28A-6B859B19DB23}">
      <dgm:prSet phldrT="[Tekst]"/>
      <dgm:spPr/>
      <dgm:t>
        <a:bodyPr/>
        <a:lstStyle/>
        <a:p>
          <a:r>
            <a:rPr dirty="0"/>
            <a:t>Free sulfite</a:t>
          </a:r>
          <a:endParaRPr lang="en-GB" dirty="0"/>
        </a:p>
      </dgm:t>
    </dgm:pt>
    <dgm:pt modelId="{A58BD1BC-EFEB-2B4E-B81D-3919AD43952D}" type="parTrans" cxnId="{A1C01659-4F1E-5E47-8EF9-813EBF6888EF}">
      <dgm:prSet/>
      <dgm:spPr/>
      <dgm:t>
        <a:bodyPr/>
        <a:lstStyle/>
        <a:p>
          <a:endParaRPr lang="nl-NL"/>
        </a:p>
      </dgm:t>
    </dgm:pt>
    <dgm:pt modelId="{3CD7A4B4-EB27-7F49-BB7D-C1A69432CDC8}" type="sibTrans" cxnId="{A1C01659-4F1E-5E47-8EF9-813EBF6888EF}">
      <dgm:prSet/>
      <dgm:spPr/>
      <dgm:t>
        <a:bodyPr/>
        <a:lstStyle/>
        <a:p>
          <a:endParaRPr lang="nl-NL"/>
        </a:p>
      </dgm:t>
    </dgm:pt>
    <dgm:pt modelId="{95A2A211-8693-6345-BD4F-C2DF12994673}">
      <dgm:prSet phldrT="[Tekst]"/>
      <dgm:spPr/>
      <dgm:t>
        <a:bodyPr/>
        <a:lstStyle/>
        <a:p>
          <a:r>
            <a:rPr dirty="0"/>
            <a:t>Appellation related parameters</a:t>
          </a:r>
          <a:endParaRPr lang="en-GB" dirty="0"/>
        </a:p>
      </dgm:t>
    </dgm:pt>
    <dgm:pt modelId="{ECD36D3C-8B21-7D42-819B-F2B5600AC9F5}" type="parTrans" cxnId="{A4007E09-630E-9844-84D8-4445C387B1B9}">
      <dgm:prSet/>
      <dgm:spPr/>
      <dgm:t>
        <a:bodyPr/>
        <a:lstStyle/>
        <a:p>
          <a:endParaRPr lang="nl-NL"/>
        </a:p>
      </dgm:t>
    </dgm:pt>
    <dgm:pt modelId="{C9BDB9BE-AB5D-F242-A723-CD14F47A1A96}" type="sibTrans" cxnId="{A4007E09-630E-9844-84D8-4445C387B1B9}">
      <dgm:prSet/>
      <dgm:spPr/>
      <dgm:t>
        <a:bodyPr/>
        <a:lstStyle/>
        <a:p>
          <a:endParaRPr lang="nl-NL"/>
        </a:p>
      </dgm:t>
    </dgm:pt>
    <dgm:pt modelId="{575B5706-10DF-834B-A8DD-6C44E9588812}">
      <dgm:prSet phldrT="[Tekst]"/>
      <dgm:spPr/>
      <dgm:t>
        <a:bodyPr/>
        <a:lstStyle/>
        <a:p>
          <a:r>
            <a:rPr lang="nl-NL" dirty="0"/>
            <a:t>Total </a:t>
          </a:r>
          <a:r>
            <a:rPr lang="nl-NL" dirty="0" err="1"/>
            <a:t>reducing</a:t>
          </a:r>
          <a:r>
            <a:rPr lang="nl-NL" dirty="0"/>
            <a:t> </a:t>
          </a:r>
          <a:r>
            <a:rPr lang="nl-NL" dirty="0" err="1"/>
            <a:t>sugars</a:t>
          </a:r>
          <a:endParaRPr lang="en-GB" dirty="0"/>
        </a:p>
      </dgm:t>
    </dgm:pt>
    <dgm:pt modelId="{1C8E4D05-5569-4D43-A788-DBFC44ABED4E}" type="parTrans" cxnId="{F16FE2CC-C389-D847-BB0E-94D86D92D99D}">
      <dgm:prSet/>
      <dgm:spPr/>
      <dgm:t>
        <a:bodyPr/>
        <a:lstStyle/>
        <a:p>
          <a:endParaRPr lang="nl-NL"/>
        </a:p>
      </dgm:t>
    </dgm:pt>
    <dgm:pt modelId="{8C658A9C-D108-524E-A3DB-3225F0A73436}" type="sibTrans" cxnId="{F16FE2CC-C389-D847-BB0E-94D86D92D99D}">
      <dgm:prSet/>
      <dgm:spPr/>
      <dgm:t>
        <a:bodyPr/>
        <a:lstStyle/>
        <a:p>
          <a:endParaRPr lang="nl-NL"/>
        </a:p>
      </dgm:t>
    </dgm:pt>
    <dgm:pt modelId="{BE37A8D9-229A-C54F-9B26-1C5ACBE894D6}">
      <dgm:prSet phldrT="[Tekst]"/>
      <dgm:spPr/>
      <dgm:t>
        <a:bodyPr/>
        <a:lstStyle/>
        <a:p>
          <a:r>
            <a:rPr dirty="0"/>
            <a:t>Legal standards / target regulation</a:t>
          </a:r>
          <a:endParaRPr lang="en-GB" dirty="0"/>
        </a:p>
      </dgm:t>
    </dgm:pt>
    <dgm:pt modelId="{F40F3C22-BD3D-5946-8E3B-468E3F2C84A5}" type="parTrans" cxnId="{79787B1C-F93D-9E47-B37F-42B29B6A9113}">
      <dgm:prSet/>
      <dgm:spPr/>
      <dgm:t>
        <a:bodyPr/>
        <a:lstStyle/>
        <a:p>
          <a:endParaRPr lang="nl-NL"/>
        </a:p>
      </dgm:t>
    </dgm:pt>
    <dgm:pt modelId="{431E4ED8-0E8A-9E4F-9803-63F3CE9A9AA9}" type="sibTrans" cxnId="{79787B1C-F93D-9E47-B37F-42B29B6A9113}">
      <dgm:prSet/>
      <dgm:spPr/>
      <dgm:t>
        <a:bodyPr/>
        <a:lstStyle/>
        <a:p>
          <a:endParaRPr lang="nl-NL"/>
        </a:p>
      </dgm:t>
    </dgm:pt>
    <dgm:pt modelId="{16D6C41E-078A-434F-8CFB-099CB10B8E64}">
      <dgm:prSet phldrT="[Tekst]"/>
      <dgm:spPr/>
      <dgm:t>
        <a:bodyPr/>
        <a:lstStyle/>
        <a:p>
          <a:r>
            <a:rPr dirty="0"/>
            <a:t>Total sulfite</a:t>
          </a:r>
          <a:endParaRPr lang="en-GB" dirty="0"/>
        </a:p>
      </dgm:t>
    </dgm:pt>
    <dgm:pt modelId="{10472A27-F2E3-0745-94DF-4E378E9B25E8}" type="parTrans" cxnId="{3E25B817-22ED-9D49-AF4C-E836DAC59E63}">
      <dgm:prSet/>
      <dgm:spPr/>
      <dgm:t>
        <a:bodyPr/>
        <a:lstStyle/>
        <a:p>
          <a:endParaRPr lang="nl-NL"/>
        </a:p>
      </dgm:t>
    </dgm:pt>
    <dgm:pt modelId="{5D4D4343-CF0A-7049-B78E-274577503BB8}" type="sibTrans" cxnId="{3E25B817-22ED-9D49-AF4C-E836DAC59E63}">
      <dgm:prSet/>
      <dgm:spPr/>
      <dgm:t>
        <a:bodyPr/>
        <a:lstStyle/>
        <a:p>
          <a:endParaRPr lang="nl-NL"/>
        </a:p>
      </dgm:t>
    </dgm:pt>
    <dgm:pt modelId="{22D0C40C-BDBD-974D-8187-41ACDD8633D5}">
      <dgm:prSet phldrT="[Tekst]"/>
      <dgm:spPr/>
      <dgm:t>
        <a:bodyPr/>
        <a:lstStyle/>
        <a:p>
          <a:r>
            <a:rPr dirty="0"/>
            <a:t>Volatile acidity</a:t>
          </a:r>
          <a:endParaRPr lang="en-GB" dirty="0"/>
        </a:p>
      </dgm:t>
    </dgm:pt>
    <dgm:pt modelId="{EC72CB04-ECD8-A249-903C-6C5FBE2B0631}" type="parTrans" cxnId="{0189A8E6-2B5E-D248-AB68-F48D51DDB080}">
      <dgm:prSet/>
      <dgm:spPr/>
      <dgm:t>
        <a:bodyPr/>
        <a:lstStyle/>
        <a:p>
          <a:endParaRPr lang="nl-NL"/>
        </a:p>
      </dgm:t>
    </dgm:pt>
    <dgm:pt modelId="{A84F26E7-5DEF-BB4A-8C9B-3C510A052FC7}" type="sibTrans" cxnId="{0189A8E6-2B5E-D248-AB68-F48D51DDB080}">
      <dgm:prSet/>
      <dgm:spPr/>
      <dgm:t>
        <a:bodyPr/>
        <a:lstStyle/>
        <a:p>
          <a:endParaRPr lang="nl-NL"/>
        </a:p>
      </dgm:t>
    </dgm:pt>
    <dgm:pt modelId="{6CD55237-0F42-974B-81FF-657D91AE4DD9}">
      <dgm:prSet phldrT="[Tekst]"/>
      <dgm:spPr/>
      <dgm:t>
        <a:bodyPr/>
        <a:lstStyle/>
        <a:p>
          <a:r>
            <a:rPr lang="nl-NL" dirty="0" err="1"/>
            <a:t>Turbidity</a:t>
          </a:r>
          <a:endParaRPr lang="en-GB" dirty="0"/>
        </a:p>
      </dgm:t>
    </dgm:pt>
    <dgm:pt modelId="{116AF476-7ACA-CD40-8847-B47EAFF3B30A}" type="parTrans" cxnId="{DA5A2E0B-69E7-A84C-847F-348AF36DAA1B}">
      <dgm:prSet/>
      <dgm:spPr/>
      <dgm:t>
        <a:bodyPr/>
        <a:lstStyle/>
        <a:p>
          <a:endParaRPr lang="nl-NL"/>
        </a:p>
      </dgm:t>
    </dgm:pt>
    <dgm:pt modelId="{0CC5E426-7DD1-2044-B987-83CB9E5AFF74}" type="sibTrans" cxnId="{DA5A2E0B-69E7-A84C-847F-348AF36DAA1B}">
      <dgm:prSet/>
      <dgm:spPr/>
      <dgm:t>
        <a:bodyPr/>
        <a:lstStyle/>
        <a:p>
          <a:endParaRPr lang="nl-NL"/>
        </a:p>
      </dgm:t>
    </dgm:pt>
    <dgm:pt modelId="{A7CC1A1B-378A-ED48-B34F-8BDD9033934C}">
      <dgm:prSet phldrT="[Tekst]"/>
      <dgm:spPr/>
      <dgm:t>
        <a:bodyPr/>
        <a:lstStyle/>
        <a:p>
          <a:r>
            <a:rPr dirty="0"/>
            <a:t>Total acidity</a:t>
          </a:r>
          <a:endParaRPr lang="en-GB" dirty="0"/>
        </a:p>
      </dgm:t>
    </dgm:pt>
    <dgm:pt modelId="{AE6B4A05-06A8-704D-B328-A49642BF355F}" type="parTrans" cxnId="{C0DBF973-50E9-4A47-BC87-169B5DE468B0}">
      <dgm:prSet/>
      <dgm:spPr/>
      <dgm:t>
        <a:bodyPr/>
        <a:lstStyle/>
        <a:p>
          <a:endParaRPr lang="nl-NL"/>
        </a:p>
      </dgm:t>
    </dgm:pt>
    <dgm:pt modelId="{C7D6EC56-6C57-8245-8801-4BCC1956F968}" type="sibTrans" cxnId="{C0DBF973-50E9-4A47-BC87-169B5DE468B0}">
      <dgm:prSet/>
      <dgm:spPr/>
      <dgm:t>
        <a:bodyPr/>
        <a:lstStyle/>
        <a:p>
          <a:endParaRPr lang="nl-NL"/>
        </a:p>
      </dgm:t>
    </dgm:pt>
    <dgm:pt modelId="{220C6119-B7DD-E048-90BF-0ED22BF4F68B}">
      <dgm:prSet phldrT="[Tekst]"/>
      <dgm:spPr/>
      <dgm:t>
        <a:bodyPr/>
        <a:lstStyle/>
        <a:p>
          <a:r>
            <a:rPr dirty="0"/>
            <a:t>pH</a:t>
          </a:r>
          <a:endParaRPr lang="en-GB" dirty="0"/>
        </a:p>
      </dgm:t>
    </dgm:pt>
    <dgm:pt modelId="{69252294-5A63-6D49-8997-A04F4B6EA9EA}" type="parTrans" cxnId="{E391019B-9EEB-254C-9CF9-7169E2F1FA52}">
      <dgm:prSet/>
      <dgm:spPr/>
      <dgm:t>
        <a:bodyPr/>
        <a:lstStyle/>
        <a:p>
          <a:endParaRPr lang="nl-NL"/>
        </a:p>
      </dgm:t>
    </dgm:pt>
    <dgm:pt modelId="{E944585A-8B57-2E4C-ABB1-6FA237F4399B}" type="sibTrans" cxnId="{E391019B-9EEB-254C-9CF9-7169E2F1FA52}">
      <dgm:prSet/>
      <dgm:spPr/>
      <dgm:t>
        <a:bodyPr/>
        <a:lstStyle/>
        <a:p>
          <a:endParaRPr lang="nl-NL"/>
        </a:p>
      </dgm:t>
    </dgm:pt>
    <dgm:pt modelId="{A99AB25F-4EAE-804C-89BD-01736D809E1B}">
      <dgm:prSet phldrT="[Tekst]"/>
      <dgm:spPr/>
      <dgm:t>
        <a:bodyPr/>
        <a:lstStyle/>
        <a:p>
          <a:r>
            <a:rPr dirty="0"/>
            <a:t>Stability of protein</a:t>
          </a:r>
          <a:endParaRPr lang="en-GB" dirty="0"/>
        </a:p>
      </dgm:t>
    </dgm:pt>
    <dgm:pt modelId="{A9485AB5-0A5C-CC49-9DEA-9EE82EE28846}" type="parTrans" cxnId="{593DFBE5-1A11-0A45-898E-FFFFEDB963A2}">
      <dgm:prSet/>
      <dgm:spPr/>
      <dgm:t>
        <a:bodyPr/>
        <a:lstStyle/>
        <a:p>
          <a:endParaRPr lang="nl-NL"/>
        </a:p>
      </dgm:t>
    </dgm:pt>
    <dgm:pt modelId="{CAE41187-4F38-304D-9F5A-FAD3CB96ECB6}" type="sibTrans" cxnId="{593DFBE5-1A11-0A45-898E-FFFFEDB963A2}">
      <dgm:prSet/>
      <dgm:spPr/>
      <dgm:t>
        <a:bodyPr/>
        <a:lstStyle/>
        <a:p>
          <a:endParaRPr lang="nl-NL"/>
        </a:p>
      </dgm:t>
    </dgm:pt>
    <dgm:pt modelId="{B3729AB5-82BA-F845-8A29-68C6E14A606A}">
      <dgm:prSet phldrT="[Tekst]"/>
      <dgm:spPr/>
      <dgm:t>
        <a:bodyPr/>
        <a:lstStyle/>
        <a:p>
          <a:r>
            <a:rPr dirty="0"/>
            <a:t>Alcohol</a:t>
          </a:r>
          <a:endParaRPr lang="en-GB" dirty="0"/>
        </a:p>
      </dgm:t>
    </dgm:pt>
    <dgm:pt modelId="{DBBC15D3-B952-E448-91FA-985E3D147255}" type="parTrans" cxnId="{CF6E8DC8-1846-1B4F-AC53-6AEFEE7E9541}">
      <dgm:prSet/>
      <dgm:spPr/>
      <dgm:t>
        <a:bodyPr/>
        <a:lstStyle/>
        <a:p>
          <a:endParaRPr lang="nl-NL"/>
        </a:p>
      </dgm:t>
    </dgm:pt>
    <dgm:pt modelId="{866DAA5C-2F52-1D43-939E-6E62702E0AF3}" type="sibTrans" cxnId="{CF6E8DC8-1846-1B4F-AC53-6AEFEE7E9541}">
      <dgm:prSet/>
      <dgm:spPr/>
      <dgm:t>
        <a:bodyPr/>
        <a:lstStyle/>
        <a:p>
          <a:endParaRPr lang="nl-NL"/>
        </a:p>
      </dgm:t>
    </dgm:pt>
    <dgm:pt modelId="{C463228C-13FB-E644-9073-332D277B1CC8}">
      <dgm:prSet phldrT="[Tekst]"/>
      <dgm:spPr/>
      <dgm:t>
        <a:bodyPr/>
        <a:lstStyle/>
        <a:p>
          <a:r>
            <a:rPr dirty="0"/>
            <a:t>Sorbic acid</a:t>
          </a:r>
          <a:endParaRPr lang="en-GB" dirty="0"/>
        </a:p>
      </dgm:t>
    </dgm:pt>
    <dgm:pt modelId="{B44F278E-3115-1143-89B3-34D36B167168}" type="parTrans" cxnId="{8CF51254-76AD-6044-91A9-50F63D73AE25}">
      <dgm:prSet/>
      <dgm:spPr/>
      <dgm:t>
        <a:bodyPr/>
        <a:lstStyle/>
        <a:p>
          <a:endParaRPr lang="nl-NL"/>
        </a:p>
      </dgm:t>
    </dgm:pt>
    <dgm:pt modelId="{FF259A35-6A6F-D94D-B3EA-C04148BE7E78}" type="sibTrans" cxnId="{8CF51254-76AD-6044-91A9-50F63D73AE25}">
      <dgm:prSet/>
      <dgm:spPr/>
      <dgm:t>
        <a:bodyPr/>
        <a:lstStyle/>
        <a:p>
          <a:endParaRPr lang="nl-NL"/>
        </a:p>
      </dgm:t>
    </dgm:pt>
    <dgm:pt modelId="{B87BAE0F-8FD6-F643-A519-97E83D168DFC}">
      <dgm:prSet phldrT="[Tekst]"/>
      <dgm:spPr/>
      <dgm:t>
        <a:bodyPr/>
        <a:lstStyle/>
        <a:p>
          <a:r>
            <a:rPr dirty="0"/>
            <a:t>Milk </a:t>
          </a:r>
          <a:r>
            <a:rPr lang="nl-NL" dirty="0" err="1"/>
            <a:t>Caseïn</a:t>
          </a:r>
          <a:endParaRPr lang="en-GB" dirty="0"/>
        </a:p>
      </dgm:t>
    </dgm:pt>
    <dgm:pt modelId="{B75D3FCF-64DC-0A4B-A5E0-19682714AF33}" type="parTrans" cxnId="{DD55441A-5284-1D46-9D95-33E2F76D3E2D}">
      <dgm:prSet/>
      <dgm:spPr/>
      <dgm:t>
        <a:bodyPr/>
        <a:lstStyle/>
        <a:p>
          <a:endParaRPr lang="nl-NL"/>
        </a:p>
      </dgm:t>
    </dgm:pt>
    <dgm:pt modelId="{15ED6356-B799-E446-8A35-5576BA34B951}" type="sibTrans" cxnId="{DD55441A-5284-1D46-9D95-33E2F76D3E2D}">
      <dgm:prSet/>
      <dgm:spPr/>
      <dgm:t>
        <a:bodyPr/>
        <a:lstStyle/>
        <a:p>
          <a:endParaRPr lang="nl-NL"/>
        </a:p>
      </dgm:t>
    </dgm:pt>
    <dgm:pt modelId="{D9A642BD-F253-B544-A4C1-42094F8F2984}">
      <dgm:prSet phldrT="[Tekst]"/>
      <dgm:spPr/>
      <dgm:t>
        <a:bodyPr/>
        <a:lstStyle/>
        <a:p>
          <a:r>
            <a:rPr lang="nl-NL" dirty="0" err="1"/>
            <a:t>Egg-white</a:t>
          </a:r>
          <a:endParaRPr lang="en-GB" dirty="0"/>
        </a:p>
      </dgm:t>
    </dgm:pt>
    <dgm:pt modelId="{6A71338C-64D4-EF4E-97CA-84303F6AADF9}" type="parTrans" cxnId="{4F852D1D-88DE-7E48-B05D-F7BB45F1716D}">
      <dgm:prSet/>
      <dgm:spPr/>
      <dgm:t>
        <a:bodyPr/>
        <a:lstStyle/>
        <a:p>
          <a:endParaRPr lang="nl-NL"/>
        </a:p>
      </dgm:t>
    </dgm:pt>
    <dgm:pt modelId="{31D7EBE3-8ADA-6349-A262-0CF8723E2C06}" type="sibTrans" cxnId="{4F852D1D-88DE-7E48-B05D-F7BB45F1716D}">
      <dgm:prSet/>
      <dgm:spPr/>
      <dgm:t>
        <a:bodyPr/>
        <a:lstStyle/>
        <a:p>
          <a:endParaRPr lang="nl-NL"/>
        </a:p>
      </dgm:t>
    </dgm:pt>
    <dgm:pt modelId="{84DCC9B7-822E-6C49-9EF3-9B34DC84F98C}" type="pres">
      <dgm:prSet presAssocID="{11D82372-FF43-B24F-B352-F2E6E1F735A8}" presName="linearFlow" presStyleCnt="0">
        <dgm:presLayoutVars>
          <dgm:dir/>
          <dgm:animLvl val="lvl"/>
          <dgm:resizeHandles val="exact"/>
        </dgm:presLayoutVars>
      </dgm:prSet>
      <dgm:spPr/>
    </dgm:pt>
    <dgm:pt modelId="{37EFC24C-F666-814A-94CA-97A5927CC783}" type="pres">
      <dgm:prSet presAssocID="{6C479EDF-7B26-B34F-B8AB-484886BD5CCB}" presName="composite" presStyleCnt="0"/>
      <dgm:spPr/>
    </dgm:pt>
    <dgm:pt modelId="{EA595A56-AF03-FC45-9486-528927255F17}" type="pres">
      <dgm:prSet presAssocID="{6C479EDF-7B26-B34F-B8AB-484886BD5CC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E6EBE20-7320-9E4A-8AD2-3AAC67D092A1}" type="pres">
      <dgm:prSet presAssocID="{6C479EDF-7B26-B34F-B8AB-484886BD5CCB}" presName="descendantText" presStyleLbl="alignAcc1" presStyleIdx="0" presStyleCnt="3">
        <dgm:presLayoutVars>
          <dgm:bulletEnabled val="1"/>
        </dgm:presLayoutVars>
      </dgm:prSet>
      <dgm:spPr/>
    </dgm:pt>
    <dgm:pt modelId="{3BEA5CC5-88AB-0149-92B7-3D0371010A60}" type="pres">
      <dgm:prSet presAssocID="{E5E3EBE9-6BDD-C64A-9EAE-9864F8513C3C}" presName="sp" presStyleCnt="0"/>
      <dgm:spPr/>
    </dgm:pt>
    <dgm:pt modelId="{195EE309-2E61-FA4D-9A91-14C963AAA8F2}" type="pres">
      <dgm:prSet presAssocID="{95A2A211-8693-6345-BD4F-C2DF12994673}" presName="composite" presStyleCnt="0"/>
      <dgm:spPr/>
    </dgm:pt>
    <dgm:pt modelId="{72EAFFE1-A9B9-A64E-B766-7640BA3B6C19}" type="pres">
      <dgm:prSet presAssocID="{95A2A211-8693-6345-BD4F-C2DF1299467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5FA58B6-45FF-AA47-928C-0E6EF7183A21}" type="pres">
      <dgm:prSet presAssocID="{95A2A211-8693-6345-BD4F-C2DF12994673}" presName="descendantText" presStyleLbl="alignAcc1" presStyleIdx="1" presStyleCnt="3">
        <dgm:presLayoutVars>
          <dgm:bulletEnabled val="1"/>
        </dgm:presLayoutVars>
      </dgm:prSet>
      <dgm:spPr/>
    </dgm:pt>
    <dgm:pt modelId="{AC345A69-8EF6-B444-BAFD-7827BBCD753E}" type="pres">
      <dgm:prSet presAssocID="{C9BDB9BE-AB5D-F242-A723-CD14F47A1A96}" presName="sp" presStyleCnt="0"/>
      <dgm:spPr/>
    </dgm:pt>
    <dgm:pt modelId="{E1E83B59-E0FD-314A-A3D3-ED23BB8F2C79}" type="pres">
      <dgm:prSet presAssocID="{BE37A8D9-229A-C54F-9B26-1C5ACBE894D6}" presName="composite" presStyleCnt="0"/>
      <dgm:spPr/>
    </dgm:pt>
    <dgm:pt modelId="{C963EC1C-2131-544C-B727-A76938474CF2}" type="pres">
      <dgm:prSet presAssocID="{BE37A8D9-229A-C54F-9B26-1C5ACBE894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96056FA-751F-2D46-90FC-6D3B79E3B60D}" type="pres">
      <dgm:prSet presAssocID="{BE37A8D9-229A-C54F-9B26-1C5ACBE894D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1938C00-F2DB-D940-8734-0598D7DE5D46}" type="presOf" srcId="{95A2A211-8693-6345-BD4F-C2DF12994673}" destId="{72EAFFE1-A9B9-A64E-B766-7640BA3B6C19}" srcOrd="0" destOrd="0" presId="urn:microsoft.com/office/officeart/2005/8/layout/chevron2"/>
    <dgm:cxn modelId="{A4007E09-630E-9844-84D8-4445C387B1B9}" srcId="{11D82372-FF43-B24F-B352-F2E6E1F735A8}" destId="{95A2A211-8693-6345-BD4F-C2DF12994673}" srcOrd="1" destOrd="0" parTransId="{ECD36D3C-8B21-7D42-819B-F2B5600AC9F5}" sibTransId="{C9BDB9BE-AB5D-F242-A723-CD14F47A1A96}"/>
    <dgm:cxn modelId="{DA5A2E0B-69E7-A84C-847F-348AF36DAA1B}" srcId="{6C479EDF-7B26-B34F-B8AB-484886BD5CCB}" destId="{6CD55237-0F42-974B-81FF-657D91AE4DD9}" srcOrd="2" destOrd="0" parTransId="{116AF476-7ACA-CD40-8847-B47EAFF3B30A}" sibTransId="{0CC5E426-7DD1-2044-B987-83CB9E5AFF74}"/>
    <dgm:cxn modelId="{C3D8F90D-8828-F140-8B8D-F1F634D57DB8}" type="presOf" srcId="{B87BAE0F-8FD6-F643-A519-97E83D168DFC}" destId="{B96056FA-751F-2D46-90FC-6D3B79E3B60D}" srcOrd="0" destOrd="3" presId="urn:microsoft.com/office/officeart/2005/8/layout/chevron2"/>
    <dgm:cxn modelId="{17DC7F15-9DCA-7C42-B8F5-C0E61FA1610C}" type="presOf" srcId="{22D0C40C-BDBD-974D-8187-41ACDD8633D5}" destId="{FE6EBE20-7320-9E4A-8AD2-3AAC67D092A1}" srcOrd="0" destOrd="1" presId="urn:microsoft.com/office/officeart/2005/8/layout/chevron2"/>
    <dgm:cxn modelId="{3E25B817-22ED-9D49-AF4C-E836DAC59E63}" srcId="{BE37A8D9-229A-C54F-9B26-1C5ACBE894D6}" destId="{16D6C41E-078A-434F-8CFB-099CB10B8E64}" srcOrd="0" destOrd="0" parTransId="{10472A27-F2E3-0745-94DF-4E378E9B25E8}" sibTransId="{5D4D4343-CF0A-7049-B78E-274577503BB8}"/>
    <dgm:cxn modelId="{1A73B218-DBEB-074B-A33F-985AB9EA8690}" type="presOf" srcId="{6C479EDF-7B26-B34F-B8AB-484886BD5CCB}" destId="{EA595A56-AF03-FC45-9486-528927255F17}" srcOrd="0" destOrd="0" presId="urn:microsoft.com/office/officeart/2005/8/layout/chevron2"/>
    <dgm:cxn modelId="{DD55441A-5284-1D46-9D95-33E2F76D3E2D}" srcId="{BE37A8D9-229A-C54F-9B26-1C5ACBE894D6}" destId="{B87BAE0F-8FD6-F643-A519-97E83D168DFC}" srcOrd="3" destOrd="0" parTransId="{B75D3FCF-64DC-0A4B-A5E0-19682714AF33}" sibTransId="{15ED6356-B799-E446-8A35-5576BA34B951}"/>
    <dgm:cxn modelId="{79787B1C-F93D-9E47-B37F-42B29B6A9113}" srcId="{11D82372-FF43-B24F-B352-F2E6E1F735A8}" destId="{BE37A8D9-229A-C54F-9B26-1C5ACBE894D6}" srcOrd="2" destOrd="0" parTransId="{F40F3C22-BD3D-5946-8E3B-468E3F2C84A5}" sibTransId="{431E4ED8-0E8A-9E4F-9803-63F3CE9A9AA9}"/>
    <dgm:cxn modelId="{4F852D1D-88DE-7E48-B05D-F7BB45F1716D}" srcId="{BE37A8D9-229A-C54F-9B26-1C5ACBE894D6}" destId="{D9A642BD-F253-B544-A4C1-42094F8F2984}" srcOrd="4" destOrd="0" parTransId="{6A71338C-64D4-EF4E-97CA-84303F6AADF9}" sibTransId="{31D7EBE3-8ADA-6349-A262-0CF8723E2C06}"/>
    <dgm:cxn modelId="{C26F2420-D8E4-B74C-955E-643FEFC434A3}" type="presOf" srcId="{BE37A8D9-229A-C54F-9B26-1C5ACBE894D6}" destId="{C963EC1C-2131-544C-B727-A76938474CF2}" srcOrd="0" destOrd="0" presId="urn:microsoft.com/office/officeart/2005/8/layout/chevron2"/>
    <dgm:cxn modelId="{0AD17E62-2D81-2E40-AEA9-CAEA6B2B8E05}" type="presOf" srcId="{B3729AB5-82BA-F845-8A29-68C6E14A606A}" destId="{B96056FA-751F-2D46-90FC-6D3B79E3B60D}" srcOrd="0" destOrd="1" presId="urn:microsoft.com/office/officeart/2005/8/layout/chevron2"/>
    <dgm:cxn modelId="{8DBA1850-316F-404C-8C8D-7027F3F2FCA6}" type="presOf" srcId="{6CD55237-0F42-974B-81FF-657D91AE4DD9}" destId="{FE6EBE20-7320-9E4A-8AD2-3AAC67D092A1}" srcOrd="0" destOrd="2" presId="urn:microsoft.com/office/officeart/2005/8/layout/chevron2"/>
    <dgm:cxn modelId="{4B028C52-B9E6-C649-B379-98496ABD88B2}" type="presOf" srcId="{11D82372-FF43-B24F-B352-F2E6E1F735A8}" destId="{84DCC9B7-822E-6C49-9EF3-9B34DC84F98C}" srcOrd="0" destOrd="0" presId="urn:microsoft.com/office/officeart/2005/8/layout/chevron2"/>
    <dgm:cxn modelId="{C0DBF973-50E9-4A47-BC87-169B5DE468B0}" srcId="{95A2A211-8693-6345-BD4F-C2DF12994673}" destId="{A7CC1A1B-378A-ED48-B34F-8BDD9033934C}" srcOrd="1" destOrd="0" parTransId="{AE6B4A05-06A8-704D-B328-A49642BF355F}" sibTransId="{C7D6EC56-6C57-8245-8801-4BCC1956F968}"/>
    <dgm:cxn modelId="{69720154-A384-DF4C-A12B-0DF0548F7A10}" type="presOf" srcId="{575B5706-10DF-834B-A8DD-6C44E9588812}" destId="{A5FA58B6-45FF-AA47-928C-0E6EF7183A21}" srcOrd="0" destOrd="0" presId="urn:microsoft.com/office/officeart/2005/8/layout/chevron2"/>
    <dgm:cxn modelId="{8CF51254-76AD-6044-91A9-50F63D73AE25}" srcId="{BE37A8D9-229A-C54F-9B26-1C5ACBE894D6}" destId="{C463228C-13FB-E644-9073-332D277B1CC8}" srcOrd="2" destOrd="0" parTransId="{B44F278E-3115-1143-89B3-34D36B167168}" sibTransId="{FF259A35-6A6F-D94D-B3EA-C04148BE7E78}"/>
    <dgm:cxn modelId="{A1C01659-4F1E-5E47-8EF9-813EBF6888EF}" srcId="{6C479EDF-7B26-B34F-B8AB-484886BD5CCB}" destId="{6B225C1C-ECEB-8244-B28A-6B859B19DB23}" srcOrd="0" destOrd="0" parTransId="{A58BD1BC-EFEB-2B4E-B81D-3919AD43952D}" sibTransId="{3CD7A4B4-EB27-7F49-BB7D-C1A69432CDC8}"/>
    <dgm:cxn modelId="{8C128959-CA13-0349-8943-FC38422634D7}" type="presOf" srcId="{A99AB25F-4EAE-804C-89BD-01736D809E1B}" destId="{A5FA58B6-45FF-AA47-928C-0E6EF7183A21}" srcOrd="0" destOrd="3" presId="urn:microsoft.com/office/officeart/2005/8/layout/chevron2"/>
    <dgm:cxn modelId="{A16DEA8A-A0CE-7B4B-A7A0-AF096C41DB92}" type="presOf" srcId="{6B225C1C-ECEB-8244-B28A-6B859B19DB23}" destId="{FE6EBE20-7320-9E4A-8AD2-3AAC67D092A1}" srcOrd="0" destOrd="0" presId="urn:microsoft.com/office/officeart/2005/8/layout/chevron2"/>
    <dgm:cxn modelId="{E391019B-9EEB-254C-9CF9-7169E2F1FA52}" srcId="{95A2A211-8693-6345-BD4F-C2DF12994673}" destId="{220C6119-B7DD-E048-90BF-0ED22BF4F68B}" srcOrd="2" destOrd="0" parTransId="{69252294-5A63-6D49-8997-A04F4B6EA9EA}" sibTransId="{E944585A-8B57-2E4C-ABB1-6FA237F4399B}"/>
    <dgm:cxn modelId="{EB0BC59F-5039-B343-9F5A-46370AF941D3}" type="presOf" srcId="{220C6119-B7DD-E048-90BF-0ED22BF4F68B}" destId="{A5FA58B6-45FF-AA47-928C-0E6EF7183A21}" srcOrd="0" destOrd="2" presId="urn:microsoft.com/office/officeart/2005/8/layout/chevron2"/>
    <dgm:cxn modelId="{7DBA09A2-61A9-0642-B522-2A4BAAF5D493}" type="presOf" srcId="{C463228C-13FB-E644-9073-332D277B1CC8}" destId="{B96056FA-751F-2D46-90FC-6D3B79E3B60D}" srcOrd="0" destOrd="2" presId="urn:microsoft.com/office/officeart/2005/8/layout/chevron2"/>
    <dgm:cxn modelId="{6F019AB1-04ED-9645-AF05-D4E63D03EC03}" type="presOf" srcId="{16D6C41E-078A-434F-8CFB-099CB10B8E64}" destId="{B96056FA-751F-2D46-90FC-6D3B79E3B60D}" srcOrd="0" destOrd="0" presId="urn:microsoft.com/office/officeart/2005/8/layout/chevron2"/>
    <dgm:cxn modelId="{2BDDD7B3-BAA9-174D-BEA6-41179A06B04A}" srcId="{11D82372-FF43-B24F-B352-F2E6E1F735A8}" destId="{6C479EDF-7B26-B34F-B8AB-484886BD5CCB}" srcOrd="0" destOrd="0" parTransId="{3B890E4B-92C2-DC49-9B06-CC5E331C4972}" sibTransId="{E5E3EBE9-6BDD-C64A-9EAE-9864F8513C3C}"/>
    <dgm:cxn modelId="{5B7126BF-BD30-B548-9FAF-F04D31F48F17}" type="presOf" srcId="{A7CC1A1B-378A-ED48-B34F-8BDD9033934C}" destId="{A5FA58B6-45FF-AA47-928C-0E6EF7183A21}" srcOrd="0" destOrd="1" presId="urn:microsoft.com/office/officeart/2005/8/layout/chevron2"/>
    <dgm:cxn modelId="{CF6E8DC8-1846-1B4F-AC53-6AEFEE7E9541}" srcId="{BE37A8D9-229A-C54F-9B26-1C5ACBE894D6}" destId="{B3729AB5-82BA-F845-8A29-68C6E14A606A}" srcOrd="1" destOrd="0" parTransId="{DBBC15D3-B952-E448-91FA-985E3D147255}" sibTransId="{866DAA5C-2F52-1D43-939E-6E62702E0AF3}"/>
    <dgm:cxn modelId="{F16FE2CC-C389-D847-BB0E-94D86D92D99D}" srcId="{95A2A211-8693-6345-BD4F-C2DF12994673}" destId="{575B5706-10DF-834B-A8DD-6C44E9588812}" srcOrd="0" destOrd="0" parTransId="{1C8E4D05-5569-4D43-A788-DBFC44ABED4E}" sibTransId="{8C658A9C-D108-524E-A3DB-3225F0A73436}"/>
    <dgm:cxn modelId="{593DFBE5-1A11-0A45-898E-FFFFEDB963A2}" srcId="{95A2A211-8693-6345-BD4F-C2DF12994673}" destId="{A99AB25F-4EAE-804C-89BD-01736D809E1B}" srcOrd="3" destOrd="0" parTransId="{A9485AB5-0A5C-CC49-9DEA-9EE82EE28846}" sibTransId="{CAE41187-4F38-304D-9F5A-FAD3CB96ECB6}"/>
    <dgm:cxn modelId="{0189A8E6-2B5E-D248-AB68-F48D51DDB080}" srcId="{6C479EDF-7B26-B34F-B8AB-484886BD5CCB}" destId="{22D0C40C-BDBD-974D-8187-41ACDD8633D5}" srcOrd="1" destOrd="0" parTransId="{EC72CB04-ECD8-A249-903C-6C5FBE2B0631}" sibTransId="{A84F26E7-5DEF-BB4A-8C9B-3C510A052FC7}"/>
    <dgm:cxn modelId="{37EDBBFB-2487-8D48-9C66-0A4CB743DEF4}" type="presOf" srcId="{D9A642BD-F253-B544-A4C1-42094F8F2984}" destId="{B96056FA-751F-2D46-90FC-6D3B79E3B60D}" srcOrd="0" destOrd="4" presId="urn:microsoft.com/office/officeart/2005/8/layout/chevron2"/>
    <dgm:cxn modelId="{A7FC9600-41F3-8B4C-952C-695C29A5B34A}" type="presParOf" srcId="{84DCC9B7-822E-6C49-9EF3-9B34DC84F98C}" destId="{37EFC24C-F666-814A-94CA-97A5927CC783}" srcOrd="0" destOrd="0" presId="urn:microsoft.com/office/officeart/2005/8/layout/chevron2"/>
    <dgm:cxn modelId="{70D5FC3F-C0E4-6043-9BF6-1C39FD45BBE5}" type="presParOf" srcId="{37EFC24C-F666-814A-94CA-97A5927CC783}" destId="{EA595A56-AF03-FC45-9486-528927255F17}" srcOrd="0" destOrd="0" presId="urn:microsoft.com/office/officeart/2005/8/layout/chevron2"/>
    <dgm:cxn modelId="{5FC4BE1D-C43B-124E-802E-6B1E82080C36}" type="presParOf" srcId="{37EFC24C-F666-814A-94CA-97A5927CC783}" destId="{FE6EBE20-7320-9E4A-8AD2-3AAC67D092A1}" srcOrd="1" destOrd="0" presId="urn:microsoft.com/office/officeart/2005/8/layout/chevron2"/>
    <dgm:cxn modelId="{DB7CF276-AE6F-444B-BA65-BD05D12600FF}" type="presParOf" srcId="{84DCC9B7-822E-6C49-9EF3-9B34DC84F98C}" destId="{3BEA5CC5-88AB-0149-92B7-3D0371010A60}" srcOrd="1" destOrd="0" presId="urn:microsoft.com/office/officeart/2005/8/layout/chevron2"/>
    <dgm:cxn modelId="{4369674D-6C47-6841-9857-EBB96BBA1B63}" type="presParOf" srcId="{84DCC9B7-822E-6C49-9EF3-9B34DC84F98C}" destId="{195EE309-2E61-FA4D-9A91-14C963AAA8F2}" srcOrd="2" destOrd="0" presId="urn:microsoft.com/office/officeart/2005/8/layout/chevron2"/>
    <dgm:cxn modelId="{AC139E36-9E43-3E43-977A-94D20399CBEF}" type="presParOf" srcId="{195EE309-2E61-FA4D-9A91-14C963AAA8F2}" destId="{72EAFFE1-A9B9-A64E-B766-7640BA3B6C19}" srcOrd="0" destOrd="0" presId="urn:microsoft.com/office/officeart/2005/8/layout/chevron2"/>
    <dgm:cxn modelId="{42CD9AB6-140C-BF40-8D13-BB8A2C8DA15F}" type="presParOf" srcId="{195EE309-2E61-FA4D-9A91-14C963AAA8F2}" destId="{A5FA58B6-45FF-AA47-928C-0E6EF7183A21}" srcOrd="1" destOrd="0" presId="urn:microsoft.com/office/officeart/2005/8/layout/chevron2"/>
    <dgm:cxn modelId="{1FA552A6-9573-774D-912D-684905F68C43}" type="presParOf" srcId="{84DCC9B7-822E-6C49-9EF3-9B34DC84F98C}" destId="{AC345A69-8EF6-B444-BAFD-7827BBCD753E}" srcOrd="3" destOrd="0" presId="urn:microsoft.com/office/officeart/2005/8/layout/chevron2"/>
    <dgm:cxn modelId="{35D09D30-5115-B645-8DCE-1BCE84A8E9D9}" type="presParOf" srcId="{84DCC9B7-822E-6C49-9EF3-9B34DC84F98C}" destId="{E1E83B59-E0FD-314A-A3D3-ED23BB8F2C79}" srcOrd="4" destOrd="0" presId="urn:microsoft.com/office/officeart/2005/8/layout/chevron2"/>
    <dgm:cxn modelId="{F39AC631-FB51-8D48-96FF-149A93AF8621}" type="presParOf" srcId="{E1E83B59-E0FD-314A-A3D3-ED23BB8F2C79}" destId="{C963EC1C-2131-544C-B727-A76938474CF2}" srcOrd="0" destOrd="0" presId="urn:microsoft.com/office/officeart/2005/8/layout/chevron2"/>
    <dgm:cxn modelId="{60E9CF74-EC40-2249-ADD2-981AEBA2F974}" type="presParOf" srcId="{E1E83B59-E0FD-314A-A3D3-ED23BB8F2C79}" destId="{B96056FA-751F-2D46-90FC-6D3B79E3B6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DB444E-57B6-8740-B3CA-426F67A5D971}" type="doc">
      <dgm:prSet loTypeId="urn:microsoft.com/office/officeart/2005/8/layout/hChevron3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nl-NL"/>
        </a:p>
      </dgm:t>
    </dgm:pt>
    <dgm:pt modelId="{2696EBA1-4B82-A14F-B294-DB1DFEEBC0E9}">
      <dgm:prSet/>
      <dgm:spPr/>
      <dgm:t>
        <a:bodyPr/>
        <a:lstStyle/>
        <a:p>
          <a:pPr rtl="0"/>
          <a:r>
            <a:rPr lang="en-US" b="0" i="0" dirty="0"/>
            <a:t>Sample</a:t>
          </a:r>
          <a:endParaRPr lang="en-GB" dirty="0"/>
        </a:p>
      </dgm:t>
    </dgm:pt>
    <dgm:pt modelId="{586EF64B-916A-A94E-982B-FFDDC19AF5AF}" type="parTrans" cxnId="{E5ECBED9-22B2-8C46-8225-532F8B72BA0F}">
      <dgm:prSet/>
      <dgm:spPr/>
      <dgm:t>
        <a:bodyPr/>
        <a:lstStyle/>
        <a:p>
          <a:endParaRPr lang="nl-NL"/>
        </a:p>
      </dgm:t>
    </dgm:pt>
    <dgm:pt modelId="{809FB901-1B2D-854C-864B-C37F76E37833}" type="sibTrans" cxnId="{E5ECBED9-22B2-8C46-8225-532F8B72BA0F}">
      <dgm:prSet/>
      <dgm:spPr/>
      <dgm:t>
        <a:bodyPr/>
        <a:lstStyle/>
        <a:p>
          <a:endParaRPr lang="nl-NL"/>
        </a:p>
      </dgm:t>
    </dgm:pt>
    <dgm:pt modelId="{07DA0E57-A0B7-3047-BE34-402E56DD6C75}">
      <dgm:prSet/>
      <dgm:spPr/>
      <dgm:t>
        <a:bodyPr/>
        <a:lstStyle/>
        <a:p>
          <a:pPr rtl="0"/>
          <a:r>
            <a:rPr lang="en-US" b="0" i="0" dirty="0"/>
            <a:t>SPEC</a:t>
          </a:r>
          <a:endParaRPr lang="en-GB" dirty="0"/>
        </a:p>
      </dgm:t>
    </dgm:pt>
    <dgm:pt modelId="{6DEA5338-C6B0-0249-A5E8-FB6E04524C8F}" type="parTrans" cxnId="{C89CB2A3-84CD-4543-98BC-EB1368E0AFAD}">
      <dgm:prSet/>
      <dgm:spPr/>
      <dgm:t>
        <a:bodyPr/>
        <a:lstStyle/>
        <a:p>
          <a:endParaRPr lang="nl-NL"/>
        </a:p>
      </dgm:t>
    </dgm:pt>
    <dgm:pt modelId="{24E27C37-78BC-AE41-A0B5-75EE6A5B53FA}" type="sibTrans" cxnId="{C89CB2A3-84CD-4543-98BC-EB1368E0AFAD}">
      <dgm:prSet/>
      <dgm:spPr/>
      <dgm:t>
        <a:bodyPr/>
        <a:lstStyle/>
        <a:p>
          <a:endParaRPr lang="nl-NL"/>
        </a:p>
      </dgm:t>
    </dgm:pt>
    <dgm:pt modelId="{2476F48A-CB81-8745-8738-3C82CDBC4102}">
      <dgm:prSet/>
      <dgm:spPr/>
      <dgm:t>
        <a:bodyPr/>
        <a:lstStyle/>
        <a:p>
          <a:pPr rtl="0"/>
          <a:r>
            <a:rPr lang="en-US" b="0" i="0" dirty="0"/>
            <a:t>Agreed supplier</a:t>
          </a:r>
          <a:endParaRPr lang="en-GB" dirty="0"/>
        </a:p>
      </dgm:t>
    </dgm:pt>
    <dgm:pt modelId="{B278594C-DA88-F44A-9043-ADE18B7770DB}" type="parTrans" cxnId="{2C730B72-C878-CE41-928C-71C26E639E7F}">
      <dgm:prSet/>
      <dgm:spPr/>
      <dgm:t>
        <a:bodyPr/>
        <a:lstStyle/>
        <a:p>
          <a:endParaRPr lang="nl-NL"/>
        </a:p>
      </dgm:t>
    </dgm:pt>
    <dgm:pt modelId="{9F72FA8B-AE0F-9F4D-828C-9FE7E23297DD}" type="sibTrans" cxnId="{2C730B72-C878-CE41-928C-71C26E639E7F}">
      <dgm:prSet/>
      <dgm:spPr/>
      <dgm:t>
        <a:bodyPr/>
        <a:lstStyle/>
        <a:p>
          <a:endParaRPr lang="nl-NL"/>
        </a:p>
      </dgm:t>
    </dgm:pt>
    <dgm:pt modelId="{98E599FF-E607-3A4C-BCB5-1AEC898709D8}">
      <dgm:prSet/>
      <dgm:spPr/>
      <dgm:t>
        <a:bodyPr/>
        <a:lstStyle/>
        <a:p>
          <a:pPr rtl="0"/>
          <a:r>
            <a:rPr lang="en-US" b="0" i="0" dirty="0"/>
            <a:t>Agreed producer</a:t>
          </a:r>
          <a:endParaRPr lang="en-GB" dirty="0"/>
        </a:p>
      </dgm:t>
    </dgm:pt>
    <dgm:pt modelId="{C8BF43C9-C311-5F46-9A18-ECC5D759B516}" type="parTrans" cxnId="{2C7A8529-3FDC-3846-8A14-A7CE912540E4}">
      <dgm:prSet/>
      <dgm:spPr/>
      <dgm:t>
        <a:bodyPr/>
        <a:lstStyle/>
        <a:p>
          <a:endParaRPr lang="nl-NL"/>
        </a:p>
      </dgm:t>
    </dgm:pt>
    <dgm:pt modelId="{FBC7051C-F627-8846-95FB-5DF886535DC5}" type="sibTrans" cxnId="{2C7A8529-3FDC-3846-8A14-A7CE912540E4}">
      <dgm:prSet/>
      <dgm:spPr/>
      <dgm:t>
        <a:bodyPr/>
        <a:lstStyle/>
        <a:p>
          <a:endParaRPr lang="nl-NL"/>
        </a:p>
      </dgm:t>
    </dgm:pt>
    <dgm:pt modelId="{4695F4A1-F790-9043-B974-F8F65BFF0B36}">
      <dgm:prSet/>
      <dgm:spPr/>
      <dgm:t>
        <a:bodyPr/>
        <a:lstStyle/>
        <a:p>
          <a:pPr rtl="0"/>
          <a:r>
            <a:rPr lang="en-US" b="0" i="0" dirty="0"/>
            <a:t>Customer agreement</a:t>
          </a:r>
          <a:endParaRPr lang="en-GB" dirty="0"/>
        </a:p>
      </dgm:t>
    </dgm:pt>
    <dgm:pt modelId="{F4B0560D-5103-2440-B9BF-3AC1E748AC4D}" type="parTrans" cxnId="{9D2D2749-476C-2D48-B25A-38FAA2719935}">
      <dgm:prSet/>
      <dgm:spPr/>
      <dgm:t>
        <a:bodyPr/>
        <a:lstStyle/>
        <a:p>
          <a:endParaRPr lang="nl-NL"/>
        </a:p>
      </dgm:t>
    </dgm:pt>
    <dgm:pt modelId="{A77DEFE6-0C6A-C444-A03A-BCB35E8F6043}" type="sibTrans" cxnId="{9D2D2749-476C-2D48-B25A-38FAA2719935}">
      <dgm:prSet/>
      <dgm:spPr/>
      <dgm:t>
        <a:bodyPr/>
        <a:lstStyle/>
        <a:p>
          <a:endParaRPr lang="nl-NL"/>
        </a:p>
      </dgm:t>
    </dgm:pt>
    <dgm:pt modelId="{51205F3F-CA19-4E45-B43F-29C18C982C4A}">
      <dgm:prSet/>
      <dgm:spPr/>
      <dgm:t>
        <a:bodyPr/>
        <a:lstStyle/>
        <a:p>
          <a:pPr rtl="0"/>
          <a:r>
            <a:rPr lang="en-US" b="0" i="0" dirty="0"/>
            <a:t>Final SPEC</a:t>
          </a:r>
          <a:endParaRPr lang="en-GB" dirty="0"/>
        </a:p>
      </dgm:t>
    </dgm:pt>
    <dgm:pt modelId="{6F6601A0-DE28-854D-B8AA-7BEF8D2093FF}" type="parTrans" cxnId="{BE93442A-DCA4-7F4A-8A2D-8A05BAEC06EC}">
      <dgm:prSet/>
      <dgm:spPr/>
      <dgm:t>
        <a:bodyPr/>
        <a:lstStyle/>
        <a:p>
          <a:endParaRPr lang="nl-NL"/>
        </a:p>
      </dgm:t>
    </dgm:pt>
    <dgm:pt modelId="{FD89FEB7-0CA7-8940-9F80-FAA261011095}" type="sibTrans" cxnId="{BE93442A-DCA4-7F4A-8A2D-8A05BAEC06EC}">
      <dgm:prSet/>
      <dgm:spPr/>
      <dgm:t>
        <a:bodyPr/>
        <a:lstStyle/>
        <a:p>
          <a:endParaRPr lang="nl-NL"/>
        </a:p>
      </dgm:t>
    </dgm:pt>
    <dgm:pt modelId="{862699B2-095E-704A-BF16-1B7B664A176E}">
      <dgm:prSet/>
      <dgm:spPr/>
      <dgm:t>
        <a:bodyPr/>
        <a:lstStyle/>
        <a:p>
          <a:pPr rtl="0"/>
          <a:r>
            <a:rPr dirty="0"/>
            <a:t>Brut</a:t>
          </a:r>
          <a:endParaRPr lang="en-GB" dirty="0"/>
        </a:p>
      </dgm:t>
    </dgm:pt>
    <dgm:pt modelId="{6E27B286-CF44-BF43-BF73-744834F7852A}" type="parTrans" cxnId="{0E012CDC-E84D-C94C-BF18-3E213E8181DE}">
      <dgm:prSet/>
      <dgm:spPr/>
      <dgm:t>
        <a:bodyPr/>
        <a:lstStyle/>
        <a:p>
          <a:endParaRPr lang="nl-NL"/>
        </a:p>
      </dgm:t>
    </dgm:pt>
    <dgm:pt modelId="{A1C2ED0B-10E6-5F46-A745-A32C6B2066CD}" type="sibTrans" cxnId="{0E012CDC-E84D-C94C-BF18-3E213E8181DE}">
      <dgm:prSet/>
      <dgm:spPr/>
      <dgm:t>
        <a:bodyPr/>
        <a:lstStyle/>
        <a:p>
          <a:endParaRPr lang="nl-NL"/>
        </a:p>
      </dgm:t>
    </dgm:pt>
    <dgm:pt modelId="{F6B3651E-7F95-094C-AAC4-868277AE82EE}">
      <dgm:prSet/>
      <dgm:spPr/>
      <dgm:t>
        <a:bodyPr/>
        <a:lstStyle/>
        <a:p>
          <a:pPr rtl="0"/>
          <a:r>
            <a:rPr dirty="0"/>
            <a:t>Finished</a:t>
          </a:r>
          <a:r>
            <a:rPr lang="en-US" dirty="0"/>
            <a:t>
</a:t>
          </a:r>
          <a:endParaRPr lang="en-GB" dirty="0"/>
        </a:p>
      </dgm:t>
    </dgm:pt>
    <dgm:pt modelId="{D2EA48FD-FD6F-FA4B-B856-6C34D2908ED8}" type="parTrans" cxnId="{B41F68AA-64CC-E943-A8EE-3833489C3439}">
      <dgm:prSet/>
      <dgm:spPr/>
      <dgm:t>
        <a:bodyPr/>
        <a:lstStyle/>
        <a:p>
          <a:endParaRPr lang="nl-NL"/>
        </a:p>
      </dgm:t>
    </dgm:pt>
    <dgm:pt modelId="{39C7DBCD-85B2-2F44-A3C9-3083C312DD2B}" type="sibTrans" cxnId="{B41F68AA-64CC-E943-A8EE-3833489C3439}">
      <dgm:prSet/>
      <dgm:spPr/>
      <dgm:t>
        <a:bodyPr/>
        <a:lstStyle/>
        <a:p>
          <a:endParaRPr lang="nl-NL"/>
        </a:p>
      </dgm:t>
    </dgm:pt>
    <dgm:pt modelId="{405FD82C-8289-4741-B274-00A562B47750}" type="pres">
      <dgm:prSet presAssocID="{80DB444E-57B6-8740-B3CA-426F67A5D971}" presName="Name0" presStyleCnt="0">
        <dgm:presLayoutVars>
          <dgm:dir/>
          <dgm:resizeHandles val="exact"/>
        </dgm:presLayoutVars>
      </dgm:prSet>
      <dgm:spPr/>
    </dgm:pt>
    <dgm:pt modelId="{7914425A-9AA7-7542-9DE3-73363EB1B489}" type="pres">
      <dgm:prSet presAssocID="{2696EBA1-4B82-A14F-B294-DB1DFEEBC0E9}" presName="parAndChTx" presStyleLbl="node1" presStyleIdx="0" presStyleCnt="6">
        <dgm:presLayoutVars>
          <dgm:bulletEnabled val="1"/>
        </dgm:presLayoutVars>
      </dgm:prSet>
      <dgm:spPr/>
    </dgm:pt>
    <dgm:pt modelId="{6E2D492D-102A-FF4A-98A2-ED38DD199107}" type="pres">
      <dgm:prSet presAssocID="{809FB901-1B2D-854C-864B-C37F76E37833}" presName="parAndChSpace" presStyleCnt="0"/>
      <dgm:spPr/>
    </dgm:pt>
    <dgm:pt modelId="{F2FD60D6-C9E2-324D-9583-CDF8E89149EB}" type="pres">
      <dgm:prSet presAssocID="{07DA0E57-A0B7-3047-BE34-402E56DD6C75}" presName="parAndChTx" presStyleLbl="node1" presStyleIdx="1" presStyleCnt="6">
        <dgm:presLayoutVars>
          <dgm:bulletEnabled val="1"/>
        </dgm:presLayoutVars>
      </dgm:prSet>
      <dgm:spPr/>
    </dgm:pt>
    <dgm:pt modelId="{DBF60ADC-27D5-3B44-881E-DA4C7D538E5D}" type="pres">
      <dgm:prSet presAssocID="{24E27C37-78BC-AE41-A0B5-75EE6A5B53FA}" presName="parAndChSpace" presStyleCnt="0"/>
      <dgm:spPr/>
    </dgm:pt>
    <dgm:pt modelId="{C6FF487D-DE86-944A-99B2-5BEE601F3080}" type="pres">
      <dgm:prSet presAssocID="{2476F48A-CB81-8745-8738-3C82CDBC4102}" presName="parAndChTx" presStyleLbl="node1" presStyleIdx="2" presStyleCnt="6">
        <dgm:presLayoutVars>
          <dgm:bulletEnabled val="1"/>
        </dgm:presLayoutVars>
      </dgm:prSet>
      <dgm:spPr/>
    </dgm:pt>
    <dgm:pt modelId="{411ED67F-26BF-4643-BF18-011A3DD5D82D}" type="pres">
      <dgm:prSet presAssocID="{9F72FA8B-AE0F-9F4D-828C-9FE7E23297DD}" presName="parAndChSpace" presStyleCnt="0"/>
      <dgm:spPr/>
    </dgm:pt>
    <dgm:pt modelId="{6A1D569E-DD25-404A-8FB0-A4B002B8FA93}" type="pres">
      <dgm:prSet presAssocID="{98E599FF-E607-3A4C-BCB5-1AEC898709D8}" presName="parAndChTx" presStyleLbl="node1" presStyleIdx="3" presStyleCnt="6">
        <dgm:presLayoutVars>
          <dgm:bulletEnabled val="1"/>
        </dgm:presLayoutVars>
      </dgm:prSet>
      <dgm:spPr/>
    </dgm:pt>
    <dgm:pt modelId="{C41F878A-15EC-5D4D-A753-FBE8091D2829}" type="pres">
      <dgm:prSet presAssocID="{FBC7051C-F627-8846-95FB-5DF886535DC5}" presName="parAndChSpace" presStyleCnt="0"/>
      <dgm:spPr/>
    </dgm:pt>
    <dgm:pt modelId="{CF47D2E9-8C25-3649-9844-CFD26DA60A07}" type="pres">
      <dgm:prSet presAssocID="{4695F4A1-F790-9043-B974-F8F65BFF0B36}" presName="parAndChTx" presStyleLbl="node1" presStyleIdx="4" presStyleCnt="6">
        <dgm:presLayoutVars>
          <dgm:bulletEnabled val="1"/>
        </dgm:presLayoutVars>
      </dgm:prSet>
      <dgm:spPr/>
    </dgm:pt>
    <dgm:pt modelId="{61F969CA-10BF-F741-9325-4E8F0529F23D}" type="pres">
      <dgm:prSet presAssocID="{A77DEFE6-0C6A-C444-A03A-BCB35E8F6043}" presName="parAndChSpace" presStyleCnt="0"/>
      <dgm:spPr/>
    </dgm:pt>
    <dgm:pt modelId="{276396AE-2129-B14E-B954-8384C0033AA7}" type="pres">
      <dgm:prSet presAssocID="{51205F3F-CA19-4E45-B43F-29C18C982C4A}" presName="parAndChTx" presStyleLbl="node1" presStyleIdx="5" presStyleCnt="6">
        <dgm:presLayoutVars>
          <dgm:bulletEnabled val="1"/>
        </dgm:presLayoutVars>
      </dgm:prSet>
      <dgm:spPr/>
    </dgm:pt>
  </dgm:ptLst>
  <dgm:cxnLst>
    <dgm:cxn modelId="{F637A41D-C712-FD40-8DC4-46E2A22629D8}" type="presOf" srcId="{4695F4A1-F790-9043-B974-F8F65BFF0B36}" destId="{CF47D2E9-8C25-3649-9844-CFD26DA60A07}" srcOrd="0" destOrd="0" presId="urn:microsoft.com/office/officeart/2005/8/layout/hChevron3"/>
    <dgm:cxn modelId="{2C7A8529-3FDC-3846-8A14-A7CE912540E4}" srcId="{80DB444E-57B6-8740-B3CA-426F67A5D971}" destId="{98E599FF-E607-3A4C-BCB5-1AEC898709D8}" srcOrd="3" destOrd="0" parTransId="{C8BF43C9-C311-5F46-9A18-ECC5D759B516}" sibTransId="{FBC7051C-F627-8846-95FB-5DF886535DC5}"/>
    <dgm:cxn modelId="{6D23F129-D6B6-144E-BC8C-4735CEE53DE3}" type="presOf" srcId="{07DA0E57-A0B7-3047-BE34-402E56DD6C75}" destId="{F2FD60D6-C9E2-324D-9583-CDF8E89149EB}" srcOrd="0" destOrd="0" presId="urn:microsoft.com/office/officeart/2005/8/layout/hChevron3"/>
    <dgm:cxn modelId="{BE93442A-DCA4-7F4A-8A2D-8A05BAEC06EC}" srcId="{80DB444E-57B6-8740-B3CA-426F67A5D971}" destId="{51205F3F-CA19-4E45-B43F-29C18C982C4A}" srcOrd="5" destOrd="0" parTransId="{6F6601A0-DE28-854D-B8AA-7BEF8D2093FF}" sibTransId="{FD89FEB7-0CA7-8940-9F80-FAA261011095}"/>
    <dgm:cxn modelId="{F09A9064-E1CF-4F43-97F3-55AFD64AEA53}" type="presOf" srcId="{862699B2-095E-704A-BF16-1B7B664A176E}" destId="{7914425A-9AA7-7542-9DE3-73363EB1B489}" srcOrd="0" destOrd="1" presId="urn:microsoft.com/office/officeart/2005/8/layout/hChevron3"/>
    <dgm:cxn modelId="{9D2D2749-476C-2D48-B25A-38FAA2719935}" srcId="{80DB444E-57B6-8740-B3CA-426F67A5D971}" destId="{4695F4A1-F790-9043-B974-F8F65BFF0B36}" srcOrd="4" destOrd="0" parTransId="{F4B0560D-5103-2440-B9BF-3AC1E748AC4D}" sibTransId="{A77DEFE6-0C6A-C444-A03A-BCB35E8F6043}"/>
    <dgm:cxn modelId="{2C730B72-C878-CE41-928C-71C26E639E7F}" srcId="{80DB444E-57B6-8740-B3CA-426F67A5D971}" destId="{2476F48A-CB81-8745-8738-3C82CDBC4102}" srcOrd="2" destOrd="0" parTransId="{B278594C-DA88-F44A-9043-ADE18B7770DB}" sibTransId="{9F72FA8B-AE0F-9F4D-828C-9FE7E23297DD}"/>
    <dgm:cxn modelId="{C694FB72-2432-FB4E-8A36-9B83910539A6}" type="presOf" srcId="{80DB444E-57B6-8740-B3CA-426F67A5D971}" destId="{405FD82C-8289-4741-B274-00A562B47750}" srcOrd="0" destOrd="0" presId="urn:microsoft.com/office/officeart/2005/8/layout/hChevron3"/>
    <dgm:cxn modelId="{E5FC0597-C6FF-6C4F-95E8-5D56B47AF365}" type="presOf" srcId="{98E599FF-E607-3A4C-BCB5-1AEC898709D8}" destId="{6A1D569E-DD25-404A-8FB0-A4B002B8FA93}" srcOrd="0" destOrd="0" presId="urn:microsoft.com/office/officeart/2005/8/layout/hChevron3"/>
    <dgm:cxn modelId="{C89CB2A3-84CD-4543-98BC-EB1368E0AFAD}" srcId="{80DB444E-57B6-8740-B3CA-426F67A5D971}" destId="{07DA0E57-A0B7-3047-BE34-402E56DD6C75}" srcOrd="1" destOrd="0" parTransId="{6DEA5338-C6B0-0249-A5E8-FB6E04524C8F}" sibTransId="{24E27C37-78BC-AE41-A0B5-75EE6A5B53FA}"/>
    <dgm:cxn modelId="{E11747A8-E69C-A846-BBF5-8E02AA6392AB}" type="presOf" srcId="{F6B3651E-7F95-094C-AAC4-868277AE82EE}" destId="{7914425A-9AA7-7542-9DE3-73363EB1B489}" srcOrd="0" destOrd="2" presId="urn:microsoft.com/office/officeart/2005/8/layout/hChevron3"/>
    <dgm:cxn modelId="{B41F68AA-64CC-E943-A8EE-3833489C3439}" srcId="{2696EBA1-4B82-A14F-B294-DB1DFEEBC0E9}" destId="{F6B3651E-7F95-094C-AAC4-868277AE82EE}" srcOrd="1" destOrd="0" parTransId="{D2EA48FD-FD6F-FA4B-B856-6C34D2908ED8}" sibTransId="{39C7DBCD-85B2-2F44-A3C9-3083C312DD2B}"/>
    <dgm:cxn modelId="{705B38CB-7630-4B41-BE54-E552561B6318}" type="presOf" srcId="{2696EBA1-4B82-A14F-B294-DB1DFEEBC0E9}" destId="{7914425A-9AA7-7542-9DE3-73363EB1B489}" srcOrd="0" destOrd="0" presId="urn:microsoft.com/office/officeart/2005/8/layout/hChevron3"/>
    <dgm:cxn modelId="{E5ECBED9-22B2-8C46-8225-532F8B72BA0F}" srcId="{80DB444E-57B6-8740-B3CA-426F67A5D971}" destId="{2696EBA1-4B82-A14F-B294-DB1DFEEBC0E9}" srcOrd="0" destOrd="0" parTransId="{586EF64B-916A-A94E-982B-FFDDC19AF5AF}" sibTransId="{809FB901-1B2D-854C-864B-C37F76E37833}"/>
    <dgm:cxn modelId="{0E012CDC-E84D-C94C-BF18-3E213E8181DE}" srcId="{2696EBA1-4B82-A14F-B294-DB1DFEEBC0E9}" destId="{862699B2-095E-704A-BF16-1B7B664A176E}" srcOrd="0" destOrd="0" parTransId="{6E27B286-CF44-BF43-BF73-744834F7852A}" sibTransId="{A1C2ED0B-10E6-5F46-A745-A32C6B2066CD}"/>
    <dgm:cxn modelId="{65D37BE2-8A90-304D-91BF-9CEBC4B028CB}" type="presOf" srcId="{51205F3F-CA19-4E45-B43F-29C18C982C4A}" destId="{276396AE-2129-B14E-B954-8384C0033AA7}" srcOrd="0" destOrd="0" presId="urn:microsoft.com/office/officeart/2005/8/layout/hChevron3"/>
    <dgm:cxn modelId="{508290E4-CC9E-D542-862D-65765F215464}" type="presOf" srcId="{2476F48A-CB81-8745-8738-3C82CDBC4102}" destId="{C6FF487D-DE86-944A-99B2-5BEE601F3080}" srcOrd="0" destOrd="0" presId="urn:microsoft.com/office/officeart/2005/8/layout/hChevron3"/>
    <dgm:cxn modelId="{D68A530B-B32C-0B49-906B-083D6301C6E0}" type="presParOf" srcId="{405FD82C-8289-4741-B274-00A562B47750}" destId="{7914425A-9AA7-7542-9DE3-73363EB1B489}" srcOrd="0" destOrd="0" presId="urn:microsoft.com/office/officeart/2005/8/layout/hChevron3"/>
    <dgm:cxn modelId="{660990CC-975C-314F-AEEE-E3D94638D817}" type="presParOf" srcId="{405FD82C-8289-4741-B274-00A562B47750}" destId="{6E2D492D-102A-FF4A-98A2-ED38DD199107}" srcOrd="1" destOrd="0" presId="urn:microsoft.com/office/officeart/2005/8/layout/hChevron3"/>
    <dgm:cxn modelId="{36248DEE-6D01-BF46-B290-293567418818}" type="presParOf" srcId="{405FD82C-8289-4741-B274-00A562B47750}" destId="{F2FD60D6-C9E2-324D-9583-CDF8E89149EB}" srcOrd="2" destOrd="0" presId="urn:microsoft.com/office/officeart/2005/8/layout/hChevron3"/>
    <dgm:cxn modelId="{662B4F7E-C891-8E43-9D0F-221DE017E78A}" type="presParOf" srcId="{405FD82C-8289-4741-B274-00A562B47750}" destId="{DBF60ADC-27D5-3B44-881E-DA4C7D538E5D}" srcOrd="3" destOrd="0" presId="urn:microsoft.com/office/officeart/2005/8/layout/hChevron3"/>
    <dgm:cxn modelId="{99193BDC-01AB-E447-9968-A369B8BAE30D}" type="presParOf" srcId="{405FD82C-8289-4741-B274-00A562B47750}" destId="{C6FF487D-DE86-944A-99B2-5BEE601F3080}" srcOrd="4" destOrd="0" presId="urn:microsoft.com/office/officeart/2005/8/layout/hChevron3"/>
    <dgm:cxn modelId="{097E1D57-CD9F-3845-8CE1-3B6ECEFCC01F}" type="presParOf" srcId="{405FD82C-8289-4741-B274-00A562B47750}" destId="{411ED67F-26BF-4643-BF18-011A3DD5D82D}" srcOrd="5" destOrd="0" presId="urn:microsoft.com/office/officeart/2005/8/layout/hChevron3"/>
    <dgm:cxn modelId="{327A3EC3-ACC8-D04A-8522-054372F6BDD6}" type="presParOf" srcId="{405FD82C-8289-4741-B274-00A562B47750}" destId="{6A1D569E-DD25-404A-8FB0-A4B002B8FA93}" srcOrd="6" destOrd="0" presId="urn:microsoft.com/office/officeart/2005/8/layout/hChevron3"/>
    <dgm:cxn modelId="{2B392075-9432-E243-A1B4-C828F1EFC69F}" type="presParOf" srcId="{405FD82C-8289-4741-B274-00A562B47750}" destId="{C41F878A-15EC-5D4D-A753-FBE8091D2829}" srcOrd="7" destOrd="0" presId="urn:microsoft.com/office/officeart/2005/8/layout/hChevron3"/>
    <dgm:cxn modelId="{CCEC394C-6F26-7D4E-8F88-D270409E0D25}" type="presParOf" srcId="{405FD82C-8289-4741-B274-00A562B47750}" destId="{CF47D2E9-8C25-3649-9844-CFD26DA60A07}" srcOrd="8" destOrd="0" presId="urn:microsoft.com/office/officeart/2005/8/layout/hChevron3"/>
    <dgm:cxn modelId="{0A6AB1B6-4841-2647-A9FC-2CD3D206D874}" type="presParOf" srcId="{405FD82C-8289-4741-B274-00A562B47750}" destId="{61F969CA-10BF-F741-9325-4E8F0529F23D}" srcOrd="9" destOrd="0" presId="urn:microsoft.com/office/officeart/2005/8/layout/hChevron3"/>
    <dgm:cxn modelId="{6B789F96-9DFA-4941-BA2F-BFEA7816BAFA}" type="presParOf" srcId="{405FD82C-8289-4741-B274-00A562B47750}" destId="{276396AE-2129-B14E-B954-8384C0033AA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E395E3-5053-5342-ACAB-67C8EBC7504B}" type="doc">
      <dgm:prSet loTypeId="urn:microsoft.com/office/officeart/2005/8/layout/pyramid4" loCatId="" qsTypeId="urn:microsoft.com/office/officeart/2005/8/quickstyle/simple4" qsCatId="simple" csTypeId="urn:microsoft.com/office/officeart/2005/8/colors/accent4_4" csCatId="accent4" phldr="1"/>
      <dgm:spPr/>
      <dgm:t>
        <a:bodyPr/>
        <a:lstStyle/>
        <a:p>
          <a:endParaRPr lang="nl-NL"/>
        </a:p>
      </dgm:t>
    </dgm:pt>
    <dgm:pt modelId="{AF9634FF-4788-614A-814C-0799B553A8F4}">
      <dgm:prSet phldrT="[Tekst]"/>
      <dgm:spPr/>
      <dgm:t>
        <a:bodyPr/>
        <a:lstStyle/>
        <a:p>
          <a:r>
            <a:rPr dirty="0"/>
            <a:t>Supplier</a:t>
          </a:r>
          <a:endParaRPr lang="en-GB" dirty="0"/>
        </a:p>
      </dgm:t>
    </dgm:pt>
    <dgm:pt modelId="{91C56001-6006-DF46-9A31-630CFF7E8DCC}" type="parTrans" cxnId="{4C72E349-B1D2-7942-8190-527BF1028049}">
      <dgm:prSet/>
      <dgm:spPr/>
      <dgm:t>
        <a:bodyPr/>
        <a:lstStyle/>
        <a:p>
          <a:endParaRPr lang="nl-NL"/>
        </a:p>
      </dgm:t>
    </dgm:pt>
    <dgm:pt modelId="{F1A5786C-E482-5F42-8798-A7B62940DBC0}" type="sibTrans" cxnId="{4C72E349-B1D2-7942-8190-527BF1028049}">
      <dgm:prSet/>
      <dgm:spPr/>
      <dgm:t>
        <a:bodyPr/>
        <a:lstStyle/>
        <a:p>
          <a:endParaRPr lang="nl-NL"/>
        </a:p>
      </dgm:t>
    </dgm:pt>
    <dgm:pt modelId="{66E31EBD-1D28-4A43-8DFF-672C472D983F}">
      <dgm:prSet phldrT="[Tekst]"/>
      <dgm:spPr/>
      <dgm:t>
        <a:bodyPr/>
        <a:lstStyle/>
        <a:p>
          <a:r>
            <a:rPr dirty="0"/>
            <a:t>Producer</a:t>
          </a:r>
          <a:endParaRPr lang="en-GB" dirty="0"/>
        </a:p>
      </dgm:t>
    </dgm:pt>
    <dgm:pt modelId="{C8A75E53-9F61-1546-8555-2B145D5A69D5}" type="parTrans" cxnId="{BB880300-566E-F341-AEF0-C4E048AD4095}">
      <dgm:prSet/>
      <dgm:spPr/>
      <dgm:t>
        <a:bodyPr/>
        <a:lstStyle/>
        <a:p>
          <a:endParaRPr lang="nl-NL"/>
        </a:p>
      </dgm:t>
    </dgm:pt>
    <dgm:pt modelId="{9AC05573-FC0E-CD40-8DAD-84833116E900}" type="sibTrans" cxnId="{BB880300-566E-F341-AEF0-C4E048AD4095}">
      <dgm:prSet/>
      <dgm:spPr/>
      <dgm:t>
        <a:bodyPr/>
        <a:lstStyle/>
        <a:p>
          <a:endParaRPr lang="nl-NL"/>
        </a:p>
      </dgm:t>
    </dgm:pt>
    <dgm:pt modelId="{CA5FB6E5-6C26-7D4E-8247-EF7B2E437B91}">
      <dgm:prSet phldrT="[Tekst]"/>
      <dgm:spPr/>
      <dgm:t>
        <a:bodyPr/>
        <a:lstStyle/>
        <a:p>
          <a:r>
            <a:rPr dirty="0"/>
            <a:t>SPEC</a:t>
          </a:r>
          <a:endParaRPr lang="en-GB" dirty="0"/>
        </a:p>
      </dgm:t>
    </dgm:pt>
    <dgm:pt modelId="{23839C90-E914-9C47-9DB8-5F69204E5D7C}" type="parTrans" cxnId="{D0D27F9B-8E1C-A343-A314-752A2A35E1EB}">
      <dgm:prSet/>
      <dgm:spPr/>
      <dgm:t>
        <a:bodyPr/>
        <a:lstStyle/>
        <a:p>
          <a:endParaRPr lang="nl-NL"/>
        </a:p>
      </dgm:t>
    </dgm:pt>
    <dgm:pt modelId="{6DF4B99E-0145-FF40-973A-A5CB4B8784F0}" type="sibTrans" cxnId="{D0D27F9B-8E1C-A343-A314-752A2A35E1EB}">
      <dgm:prSet/>
      <dgm:spPr/>
      <dgm:t>
        <a:bodyPr/>
        <a:lstStyle/>
        <a:p>
          <a:endParaRPr lang="nl-NL"/>
        </a:p>
      </dgm:t>
    </dgm:pt>
    <dgm:pt modelId="{953A09BE-8DA8-CB43-9975-AE0D140852D0}">
      <dgm:prSet phldrT="[Tekst]"/>
      <dgm:spPr/>
      <dgm:t>
        <a:bodyPr/>
        <a:lstStyle/>
        <a:p>
          <a:r>
            <a:rPr dirty="0"/>
            <a:t>Customer</a:t>
          </a:r>
          <a:endParaRPr lang="en-GB" dirty="0"/>
        </a:p>
      </dgm:t>
    </dgm:pt>
    <dgm:pt modelId="{D07911B8-CC43-4C45-8FF0-BCD98FC96453}" type="parTrans" cxnId="{D507424D-41D6-7E41-A468-F04D0753919B}">
      <dgm:prSet/>
      <dgm:spPr/>
      <dgm:t>
        <a:bodyPr/>
        <a:lstStyle/>
        <a:p>
          <a:endParaRPr lang="nl-NL"/>
        </a:p>
      </dgm:t>
    </dgm:pt>
    <dgm:pt modelId="{EEF8DFBD-8F00-B248-B9CA-9C0F19B93585}" type="sibTrans" cxnId="{D507424D-41D6-7E41-A468-F04D0753919B}">
      <dgm:prSet/>
      <dgm:spPr/>
      <dgm:t>
        <a:bodyPr/>
        <a:lstStyle/>
        <a:p>
          <a:endParaRPr lang="nl-NL"/>
        </a:p>
      </dgm:t>
    </dgm:pt>
    <dgm:pt modelId="{6A067801-1A09-6342-83DC-2AA23605DDE8}" type="pres">
      <dgm:prSet presAssocID="{54E395E3-5053-5342-ACAB-67C8EBC7504B}" presName="compositeShape" presStyleCnt="0">
        <dgm:presLayoutVars>
          <dgm:chMax val="9"/>
          <dgm:dir/>
          <dgm:resizeHandles val="exact"/>
        </dgm:presLayoutVars>
      </dgm:prSet>
      <dgm:spPr/>
    </dgm:pt>
    <dgm:pt modelId="{E3E55C9D-C162-B547-81D5-E376B251367E}" type="pres">
      <dgm:prSet presAssocID="{54E395E3-5053-5342-ACAB-67C8EBC7504B}" presName="triangle1" presStyleLbl="node1" presStyleIdx="0" presStyleCnt="4">
        <dgm:presLayoutVars>
          <dgm:bulletEnabled val="1"/>
        </dgm:presLayoutVars>
      </dgm:prSet>
      <dgm:spPr/>
    </dgm:pt>
    <dgm:pt modelId="{7EFAFF49-3E4D-C745-8F96-07575CA37348}" type="pres">
      <dgm:prSet presAssocID="{54E395E3-5053-5342-ACAB-67C8EBC7504B}" presName="triangle2" presStyleLbl="node1" presStyleIdx="1" presStyleCnt="4">
        <dgm:presLayoutVars>
          <dgm:bulletEnabled val="1"/>
        </dgm:presLayoutVars>
      </dgm:prSet>
      <dgm:spPr/>
    </dgm:pt>
    <dgm:pt modelId="{50CFB739-2F7C-6A4A-9F4C-2069217976A0}" type="pres">
      <dgm:prSet presAssocID="{54E395E3-5053-5342-ACAB-67C8EBC7504B}" presName="triangle3" presStyleLbl="node1" presStyleIdx="2" presStyleCnt="4">
        <dgm:presLayoutVars>
          <dgm:bulletEnabled val="1"/>
        </dgm:presLayoutVars>
      </dgm:prSet>
      <dgm:spPr/>
    </dgm:pt>
    <dgm:pt modelId="{282F51FE-47BB-BA4A-AD44-9E41B1E5B1B9}" type="pres">
      <dgm:prSet presAssocID="{54E395E3-5053-5342-ACAB-67C8EBC7504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BB880300-566E-F341-AEF0-C4E048AD4095}" srcId="{54E395E3-5053-5342-ACAB-67C8EBC7504B}" destId="{66E31EBD-1D28-4A43-8DFF-672C472D983F}" srcOrd="1" destOrd="0" parTransId="{C8A75E53-9F61-1546-8555-2B145D5A69D5}" sibTransId="{9AC05573-FC0E-CD40-8DAD-84833116E900}"/>
    <dgm:cxn modelId="{388B6931-8BDB-1A46-B7FE-BD6C37D23C53}" type="presOf" srcId="{66E31EBD-1D28-4A43-8DFF-672C472D983F}" destId="{7EFAFF49-3E4D-C745-8F96-07575CA37348}" srcOrd="0" destOrd="0" presId="urn:microsoft.com/office/officeart/2005/8/layout/pyramid4"/>
    <dgm:cxn modelId="{4C72E349-B1D2-7942-8190-527BF1028049}" srcId="{54E395E3-5053-5342-ACAB-67C8EBC7504B}" destId="{AF9634FF-4788-614A-814C-0799B553A8F4}" srcOrd="0" destOrd="0" parTransId="{91C56001-6006-DF46-9A31-630CFF7E8DCC}" sibTransId="{F1A5786C-E482-5F42-8798-A7B62940DBC0}"/>
    <dgm:cxn modelId="{D507424D-41D6-7E41-A468-F04D0753919B}" srcId="{54E395E3-5053-5342-ACAB-67C8EBC7504B}" destId="{953A09BE-8DA8-CB43-9975-AE0D140852D0}" srcOrd="3" destOrd="0" parTransId="{D07911B8-CC43-4C45-8FF0-BCD98FC96453}" sibTransId="{EEF8DFBD-8F00-B248-B9CA-9C0F19B93585}"/>
    <dgm:cxn modelId="{6ECB8670-D807-AE4A-9816-4BA00B3EA5E3}" type="presOf" srcId="{54E395E3-5053-5342-ACAB-67C8EBC7504B}" destId="{6A067801-1A09-6342-83DC-2AA23605DDE8}" srcOrd="0" destOrd="0" presId="urn:microsoft.com/office/officeart/2005/8/layout/pyramid4"/>
    <dgm:cxn modelId="{D0D27F9B-8E1C-A343-A314-752A2A35E1EB}" srcId="{54E395E3-5053-5342-ACAB-67C8EBC7504B}" destId="{CA5FB6E5-6C26-7D4E-8247-EF7B2E437B91}" srcOrd="2" destOrd="0" parTransId="{23839C90-E914-9C47-9DB8-5F69204E5D7C}" sibTransId="{6DF4B99E-0145-FF40-973A-A5CB4B8784F0}"/>
    <dgm:cxn modelId="{D17C33A7-8203-D040-8448-94B68AA47EA3}" type="presOf" srcId="{953A09BE-8DA8-CB43-9975-AE0D140852D0}" destId="{282F51FE-47BB-BA4A-AD44-9E41B1E5B1B9}" srcOrd="0" destOrd="0" presId="urn:microsoft.com/office/officeart/2005/8/layout/pyramid4"/>
    <dgm:cxn modelId="{2C0969C1-A89A-6F44-838B-2F3A37A5CC27}" type="presOf" srcId="{AF9634FF-4788-614A-814C-0799B553A8F4}" destId="{E3E55C9D-C162-B547-81D5-E376B251367E}" srcOrd="0" destOrd="0" presId="urn:microsoft.com/office/officeart/2005/8/layout/pyramid4"/>
    <dgm:cxn modelId="{B12D02D2-63C8-684D-8DD2-DDAB48DAA6DE}" type="presOf" srcId="{CA5FB6E5-6C26-7D4E-8247-EF7B2E437B91}" destId="{50CFB739-2F7C-6A4A-9F4C-2069217976A0}" srcOrd="0" destOrd="0" presId="urn:microsoft.com/office/officeart/2005/8/layout/pyramid4"/>
    <dgm:cxn modelId="{A724AD7C-8BF7-E346-A3D5-B72C9A14EE90}" type="presParOf" srcId="{6A067801-1A09-6342-83DC-2AA23605DDE8}" destId="{E3E55C9D-C162-B547-81D5-E376B251367E}" srcOrd="0" destOrd="0" presId="urn:microsoft.com/office/officeart/2005/8/layout/pyramid4"/>
    <dgm:cxn modelId="{889C0C7C-D8EC-C54F-B62F-0D748395BD51}" type="presParOf" srcId="{6A067801-1A09-6342-83DC-2AA23605DDE8}" destId="{7EFAFF49-3E4D-C745-8F96-07575CA37348}" srcOrd="1" destOrd="0" presId="urn:microsoft.com/office/officeart/2005/8/layout/pyramid4"/>
    <dgm:cxn modelId="{9783E9EE-0D8F-AF45-8F52-CA3E2AF8740C}" type="presParOf" srcId="{6A067801-1A09-6342-83DC-2AA23605DDE8}" destId="{50CFB739-2F7C-6A4A-9F4C-2069217976A0}" srcOrd="2" destOrd="0" presId="urn:microsoft.com/office/officeart/2005/8/layout/pyramid4"/>
    <dgm:cxn modelId="{D2ECA7B1-19FE-6E4F-9099-19FF8B2C545B}" type="presParOf" srcId="{6A067801-1A09-6342-83DC-2AA23605DDE8}" destId="{282F51FE-47BB-BA4A-AD44-9E41B1E5B1B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C2D637-84D5-E845-8E67-A6F7F9B08529}" type="doc">
      <dgm:prSet loTypeId="urn:microsoft.com/office/officeart/2005/8/layout/radial3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nl-NL"/>
        </a:p>
      </dgm:t>
    </dgm:pt>
    <dgm:pt modelId="{96886E31-9FC2-F940-9513-A4DE5BB039CE}">
      <dgm:prSet phldrT="[Tekst]"/>
      <dgm:spPr>
        <a:solidFill>
          <a:srgbClr val="410D65">
            <a:alpha val="50000"/>
          </a:srgbClr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Advice approval / disapproval</a:t>
          </a:r>
          <a:endParaRPr lang="en-GB" dirty="0">
            <a:solidFill>
              <a:schemeClr val="bg1"/>
            </a:solidFill>
          </a:endParaRPr>
        </a:p>
      </dgm:t>
    </dgm:pt>
    <dgm:pt modelId="{0EEEAE6C-C035-8342-A06E-0688B465C5E8}" type="parTrans" cxnId="{189CCF52-B3B9-F74A-953C-1E7D860E086B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FD57FC4A-7BCA-BB48-8578-9E3F5E43ABBB}" type="sibTrans" cxnId="{189CCF52-B3B9-F74A-953C-1E7D860E086B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02D4346C-CAAF-F14F-8AFE-F1B33B6EFB6C}">
      <dgm:prSet phldrT="[Tekst]" custT="1"/>
      <dgm:spPr/>
      <dgm:t>
        <a:bodyPr/>
        <a:lstStyle/>
        <a:p>
          <a:r>
            <a:rPr lang="nl-NL" sz="1400" dirty="0">
              <a:solidFill>
                <a:srgbClr val="660066"/>
              </a:solidFill>
            </a:rPr>
            <a:t>Organoleptic</a:t>
          </a:r>
          <a:r>
            <a:rPr dirty="0"/>
            <a:t> </a:t>
          </a:r>
          <a:r>
            <a:rPr lang="nl-NL" sz="1600" dirty="0">
              <a:solidFill>
                <a:srgbClr val="660066"/>
              </a:solidFill>
            </a:rPr>
            <a:t>assessment PTR-MS data</a:t>
          </a:r>
          <a:endParaRPr lang="en-GB" sz="1600" dirty="0">
            <a:solidFill>
              <a:srgbClr val="660066"/>
            </a:solidFill>
          </a:endParaRPr>
        </a:p>
      </dgm:t>
    </dgm:pt>
    <dgm:pt modelId="{D7166F1B-282C-374B-BD87-B07607D459F9}" type="parTrans" cxnId="{35522C37-D1BC-724A-85AD-B6902C5478E7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0FAC761C-ADD1-BA47-9814-BC472958291B}" type="sibTrans" cxnId="{35522C37-D1BC-724A-85AD-B6902C5478E7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CE14BB9F-9812-FE4E-8C0F-AD4B03778C7A}">
      <dgm:prSet phldrT="[Tekst]"/>
      <dgm:spPr/>
      <dgm:t>
        <a:bodyPr/>
        <a:lstStyle/>
        <a:p>
          <a:r>
            <a:rPr lang="nl-NL" dirty="0">
              <a:solidFill>
                <a:srgbClr val="660066"/>
              </a:solidFill>
            </a:rPr>
            <a:t>Legal requirements customers own target standards</a:t>
          </a:r>
          <a:endParaRPr lang="en-GB" dirty="0">
            <a:solidFill>
              <a:srgbClr val="660066"/>
            </a:solidFill>
          </a:endParaRPr>
        </a:p>
      </dgm:t>
    </dgm:pt>
    <dgm:pt modelId="{2A399345-88F8-A145-A48E-1313B11589BB}" type="parTrans" cxnId="{C6439071-5C81-3F49-AEC9-5C05D54FEB88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3F58030B-A8A0-0F4E-84F8-1B651DE3F50F}" type="sibTrans" cxnId="{C6439071-5C81-3F49-AEC9-5C05D54FEB88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AE55B9AF-B6FB-284A-A742-C9EE102E95D0}">
      <dgm:prSet phldrT="[Tekst]"/>
      <dgm:spPr/>
      <dgm:t>
        <a:bodyPr/>
        <a:lstStyle/>
        <a:p>
          <a:r>
            <a:rPr lang="nl-NL" dirty="0">
              <a:solidFill>
                <a:srgbClr val="660066"/>
              </a:solidFill>
            </a:rPr>
            <a:t>Research consistency quality</a:t>
          </a:r>
          <a:endParaRPr lang="en-GB" dirty="0">
            <a:solidFill>
              <a:srgbClr val="660066"/>
            </a:solidFill>
          </a:endParaRPr>
        </a:p>
      </dgm:t>
    </dgm:pt>
    <dgm:pt modelId="{A3FE2CC3-90C8-6241-8994-5C081F88C7A2}" type="parTrans" cxnId="{D16F7FF8-1DB6-7A4D-932C-3A238251ED9C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B343D87C-2FDE-3343-B639-E97A43513941}" type="sibTrans" cxnId="{D16F7FF8-1DB6-7A4D-932C-3A238251ED9C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C526E41C-4E9E-DB4A-94C9-B2A156C17496}">
      <dgm:prSet phldrT="[Tekst]" custT="1"/>
      <dgm:spPr/>
      <dgm:t>
        <a:bodyPr/>
        <a:lstStyle/>
        <a:p>
          <a:r>
            <a:rPr lang="nl-NL" sz="1600" dirty="0">
              <a:solidFill>
                <a:srgbClr val="660066"/>
              </a:solidFill>
            </a:rPr>
            <a:t>Sustainability</a:t>
          </a:r>
          <a:endParaRPr lang="en-GB" sz="1600" dirty="0">
            <a:solidFill>
              <a:srgbClr val="660066"/>
            </a:solidFill>
          </a:endParaRPr>
        </a:p>
      </dgm:t>
    </dgm:pt>
    <dgm:pt modelId="{92E111D2-3CD5-6647-84E9-B2D895E579E9}" type="parTrans" cxnId="{76C770D7-EFCB-D842-9FAF-7B06F1083110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4BD44E32-85B2-A743-B40C-75FDC1641FCC}" type="sibTrans" cxnId="{76C770D7-EFCB-D842-9FAF-7B06F1083110}">
      <dgm:prSet/>
      <dgm:spPr/>
      <dgm:t>
        <a:bodyPr/>
        <a:lstStyle/>
        <a:p>
          <a:endParaRPr lang="nl-NL">
            <a:solidFill>
              <a:srgbClr val="660066"/>
            </a:solidFill>
          </a:endParaRPr>
        </a:p>
      </dgm:t>
    </dgm:pt>
    <dgm:pt modelId="{24F1E929-C2D6-194C-9795-8B81D132A5CB}" type="pres">
      <dgm:prSet presAssocID="{C4C2D637-84D5-E845-8E67-A6F7F9B08529}" presName="composite" presStyleCnt="0">
        <dgm:presLayoutVars>
          <dgm:chMax val="1"/>
          <dgm:dir/>
          <dgm:resizeHandles val="exact"/>
        </dgm:presLayoutVars>
      </dgm:prSet>
      <dgm:spPr/>
    </dgm:pt>
    <dgm:pt modelId="{A6245D7C-6A2E-E54A-845C-30242850ED3D}" type="pres">
      <dgm:prSet presAssocID="{C4C2D637-84D5-E845-8E67-A6F7F9B08529}" presName="radial" presStyleCnt="0">
        <dgm:presLayoutVars>
          <dgm:animLvl val="ctr"/>
        </dgm:presLayoutVars>
      </dgm:prSet>
      <dgm:spPr/>
    </dgm:pt>
    <dgm:pt modelId="{5EE091EE-AB30-F542-BFDD-C4C631EBAF9D}" type="pres">
      <dgm:prSet presAssocID="{96886E31-9FC2-F940-9513-A4DE5BB039CE}" presName="centerShape" presStyleLbl="vennNode1" presStyleIdx="0" presStyleCnt="5" custScaleX="55675" custScaleY="53024"/>
      <dgm:spPr/>
    </dgm:pt>
    <dgm:pt modelId="{66F727FC-6EA9-8E4B-A9B2-EBAFAFFE21E2}" type="pres">
      <dgm:prSet presAssocID="{02D4346C-CAAF-F14F-8AFE-F1B33B6EFB6C}" presName="node" presStyleLbl="vennNode1" presStyleIdx="1" presStyleCnt="5" custScaleX="121955" custScaleY="186258">
        <dgm:presLayoutVars>
          <dgm:bulletEnabled val="1"/>
        </dgm:presLayoutVars>
      </dgm:prSet>
      <dgm:spPr/>
    </dgm:pt>
    <dgm:pt modelId="{2ABCF4F3-63DB-8A40-89D3-95571D8142F6}" type="pres">
      <dgm:prSet presAssocID="{CE14BB9F-9812-FE4E-8C0F-AD4B03778C7A}" presName="node" presStyleLbl="vennNode1" presStyleIdx="2" presStyleCnt="5" custScaleX="222027" custScaleY="106048">
        <dgm:presLayoutVars>
          <dgm:bulletEnabled val="1"/>
        </dgm:presLayoutVars>
      </dgm:prSet>
      <dgm:spPr/>
    </dgm:pt>
    <dgm:pt modelId="{56460C0B-D447-0D4D-AAD4-C76BCDF9A8D6}" type="pres">
      <dgm:prSet presAssocID="{AE55B9AF-B6FB-284A-A742-C9EE102E95D0}" presName="node" presStyleLbl="vennNode1" presStyleIdx="3" presStyleCnt="5" custScaleX="111351" custScaleY="186258">
        <dgm:presLayoutVars>
          <dgm:bulletEnabled val="1"/>
        </dgm:presLayoutVars>
      </dgm:prSet>
      <dgm:spPr/>
    </dgm:pt>
    <dgm:pt modelId="{77E80F10-6714-AC4E-9D0E-EEDE9CDC45DA}" type="pres">
      <dgm:prSet presAssocID="{C526E41C-4E9E-DB4A-94C9-B2A156C17496}" presName="node" presStyleLbl="vennNode1" presStyleIdx="4" presStyleCnt="5" custScaleX="222027" custScaleY="106048">
        <dgm:presLayoutVars>
          <dgm:bulletEnabled val="1"/>
        </dgm:presLayoutVars>
      </dgm:prSet>
      <dgm:spPr/>
    </dgm:pt>
  </dgm:ptLst>
  <dgm:cxnLst>
    <dgm:cxn modelId="{9C1DB626-C78B-D748-A127-4C9CF865E2C8}" type="presOf" srcId="{CE14BB9F-9812-FE4E-8C0F-AD4B03778C7A}" destId="{2ABCF4F3-63DB-8A40-89D3-95571D8142F6}" srcOrd="0" destOrd="0" presId="urn:microsoft.com/office/officeart/2005/8/layout/radial3"/>
    <dgm:cxn modelId="{35522C37-D1BC-724A-85AD-B6902C5478E7}" srcId="{96886E31-9FC2-F940-9513-A4DE5BB039CE}" destId="{02D4346C-CAAF-F14F-8AFE-F1B33B6EFB6C}" srcOrd="0" destOrd="0" parTransId="{D7166F1B-282C-374B-BD87-B07607D459F9}" sibTransId="{0FAC761C-ADD1-BA47-9814-BC472958291B}"/>
    <dgm:cxn modelId="{DFA1B23E-A124-9847-8178-75044D7D5468}" type="presOf" srcId="{96886E31-9FC2-F940-9513-A4DE5BB039CE}" destId="{5EE091EE-AB30-F542-BFDD-C4C631EBAF9D}" srcOrd="0" destOrd="0" presId="urn:microsoft.com/office/officeart/2005/8/layout/radial3"/>
    <dgm:cxn modelId="{F1EC6E48-4343-AC4D-89AF-5BE29F0D35BF}" type="presOf" srcId="{02D4346C-CAAF-F14F-8AFE-F1B33B6EFB6C}" destId="{66F727FC-6EA9-8E4B-A9B2-EBAFAFFE21E2}" srcOrd="0" destOrd="0" presId="urn:microsoft.com/office/officeart/2005/8/layout/radial3"/>
    <dgm:cxn modelId="{C6439071-5C81-3F49-AEC9-5C05D54FEB88}" srcId="{96886E31-9FC2-F940-9513-A4DE5BB039CE}" destId="{CE14BB9F-9812-FE4E-8C0F-AD4B03778C7A}" srcOrd="1" destOrd="0" parTransId="{2A399345-88F8-A145-A48E-1313B11589BB}" sibTransId="{3F58030B-A8A0-0F4E-84F8-1B651DE3F50F}"/>
    <dgm:cxn modelId="{189CCF52-B3B9-F74A-953C-1E7D860E086B}" srcId="{C4C2D637-84D5-E845-8E67-A6F7F9B08529}" destId="{96886E31-9FC2-F940-9513-A4DE5BB039CE}" srcOrd="0" destOrd="0" parTransId="{0EEEAE6C-C035-8342-A06E-0688B465C5E8}" sibTransId="{FD57FC4A-7BCA-BB48-8578-9E3F5E43ABBB}"/>
    <dgm:cxn modelId="{12F78856-B1A0-BD46-A160-5C86974B1E21}" type="presOf" srcId="{C526E41C-4E9E-DB4A-94C9-B2A156C17496}" destId="{77E80F10-6714-AC4E-9D0E-EEDE9CDC45DA}" srcOrd="0" destOrd="0" presId="urn:microsoft.com/office/officeart/2005/8/layout/radial3"/>
    <dgm:cxn modelId="{76C770D7-EFCB-D842-9FAF-7B06F1083110}" srcId="{96886E31-9FC2-F940-9513-A4DE5BB039CE}" destId="{C526E41C-4E9E-DB4A-94C9-B2A156C17496}" srcOrd="3" destOrd="0" parTransId="{92E111D2-3CD5-6647-84E9-B2D895E579E9}" sibTransId="{4BD44E32-85B2-A743-B40C-75FDC1641FCC}"/>
    <dgm:cxn modelId="{C3C636D9-8356-4746-80F3-AB7A9B198E1E}" type="presOf" srcId="{AE55B9AF-B6FB-284A-A742-C9EE102E95D0}" destId="{56460C0B-D447-0D4D-AAD4-C76BCDF9A8D6}" srcOrd="0" destOrd="0" presId="urn:microsoft.com/office/officeart/2005/8/layout/radial3"/>
    <dgm:cxn modelId="{76B3C8E4-0A7F-BF47-8F2C-25BD0D7309C4}" type="presOf" srcId="{C4C2D637-84D5-E845-8E67-A6F7F9B08529}" destId="{24F1E929-C2D6-194C-9795-8B81D132A5CB}" srcOrd="0" destOrd="0" presId="urn:microsoft.com/office/officeart/2005/8/layout/radial3"/>
    <dgm:cxn modelId="{D16F7FF8-1DB6-7A4D-932C-3A238251ED9C}" srcId="{96886E31-9FC2-F940-9513-A4DE5BB039CE}" destId="{AE55B9AF-B6FB-284A-A742-C9EE102E95D0}" srcOrd="2" destOrd="0" parTransId="{A3FE2CC3-90C8-6241-8994-5C081F88C7A2}" sibTransId="{B343D87C-2FDE-3343-B639-E97A43513941}"/>
    <dgm:cxn modelId="{8A850FF4-3176-2747-9221-2641491E6085}" type="presParOf" srcId="{24F1E929-C2D6-194C-9795-8B81D132A5CB}" destId="{A6245D7C-6A2E-E54A-845C-30242850ED3D}" srcOrd="0" destOrd="0" presId="urn:microsoft.com/office/officeart/2005/8/layout/radial3"/>
    <dgm:cxn modelId="{BDA10C9D-3BCB-D643-A71F-669B5CA61D84}" type="presParOf" srcId="{A6245D7C-6A2E-E54A-845C-30242850ED3D}" destId="{5EE091EE-AB30-F542-BFDD-C4C631EBAF9D}" srcOrd="0" destOrd="0" presId="urn:microsoft.com/office/officeart/2005/8/layout/radial3"/>
    <dgm:cxn modelId="{9AE5DA19-F59F-FA4B-8227-36BB2345E450}" type="presParOf" srcId="{A6245D7C-6A2E-E54A-845C-30242850ED3D}" destId="{66F727FC-6EA9-8E4B-A9B2-EBAFAFFE21E2}" srcOrd="1" destOrd="0" presId="urn:microsoft.com/office/officeart/2005/8/layout/radial3"/>
    <dgm:cxn modelId="{90D9F875-6625-EB4D-B2F6-C617A18A71F3}" type="presParOf" srcId="{A6245D7C-6A2E-E54A-845C-30242850ED3D}" destId="{2ABCF4F3-63DB-8A40-89D3-95571D8142F6}" srcOrd="2" destOrd="0" presId="urn:microsoft.com/office/officeart/2005/8/layout/radial3"/>
    <dgm:cxn modelId="{1A9891CE-2614-0148-B79C-938AF38D8181}" type="presParOf" srcId="{A6245D7C-6A2E-E54A-845C-30242850ED3D}" destId="{56460C0B-D447-0D4D-AAD4-C76BCDF9A8D6}" srcOrd="3" destOrd="0" presId="urn:microsoft.com/office/officeart/2005/8/layout/radial3"/>
    <dgm:cxn modelId="{BD5D3C0C-3A03-9445-8B20-F7FA54CFD0AD}" type="presParOf" srcId="{A6245D7C-6A2E-E54A-845C-30242850ED3D}" destId="{77E80F10-6714-AC4E-9D0E-EEDE9CDC45D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E1CDA7-706E-2643-9499-3713CF6B3740}" type="doc">
      <dgm:prSet loTypeId="urn:microsoft.com/office/officeart/2008/layout/HexagonCluster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nl-NL"/>
        </a:p>
      </dgm:t>
    </dgm:pt>
    <dgm:pt modelId="{555A56C8-8B9F-6944-9226-022FB10432B4}">
      <dgm:prSet phldrT="[Tekst]"/>
      <dgm:spPr/>
      <dgm:t>
        <a:bodyPr/>
        <a:lstStyle/>
        <a:p>
          <a:r>
            <a:rPr dirty="0"/>
            <a:t>Retailers (wholesale distribution)</a:t>
          </a:r>
          <a:endParaRPr lang="en-GB" dirty="0"/>
        </a:p>
      </dgm:t>
    </dgm:pt>
    <dgm:pt modelId="{72747241-A1D4-5B48-A68A-7BD486959DDD}" type="parTrans" cxnId="{560CC930-D5A8-9D4F-8406-6E174C0BC51F}">
      <dgm:prSet/>
      <dgm:spPr/>
      <dgm:t>
        <a:bodyPr/>
        <a:lstStyle/>
        <a:p>
          <a:endParaRPr lang="nl-NL"/>
        </a:p>
      </dgm:t>
    </dgm:pt>
    <dgm:pt modelId="{1BCE0DA7-4D3C-C54D-9EAD-988CE3B0A005}" type="sibTrans" cxnId="{560CC930-D5A8-9D4F-8406-6E174C0BC51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nl-NL"/>
        </a:p>
      </dgm:t>
    </dgm:pt>
    <dgm:pt modelId="{BF39F1C6-A5C1-C642-AA6F-5FC5EA82D98A}">
      <dgm:prSet/>
      <dgm:spPr/>
      <dgm:t>
        <a:bodyPr/>
        <a:lstStyle/>
        <a:p>
          <a:r>
            <a:rPr dirty="0"/>
            <a:t>Importers / producers</a:t>
          </a:r>
          <a:endParaRPr lang="en-GB" dirty="0">
            <a:cs typeface="Times New Roman" charset="0"/>
          </a:endParaRPr>
        </a:p>
      </dgm:t>
    </dgm:pt>
    <dgm:pt modelId="{3DCBD3A0-360C-A545-8D6F-408A042FBFE6}" type="parTrans" cxnId="{7754E2DC-84C3-E645-A6A2-55C4DCB97C5C}">
      <dgm:prSet/>
      <dgm:spPr/>
      <dgm:t>
        <a:bodyPr/>
        <a:lstStyle/>
        <a:p>
          <a:endParaRPr lang="nl-NL"/>
        </a:p>
      </dgm:t>
    </dgm:pt>
    <dgm:pt modelId="{51557B68-BF1B-A54D-9BBB-C17563E859CA}" type="sibTrans" cxnId="{7754E2DC-84C3-E645-A6A2-55C4DCB97C5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nl-NL"/>
        </a:p>
      </dgm:t>
    </dgm:pt>
    <dgm:pt modelId="{CB94415D-E8BA-0340-8B56-84FDF0599D2A}">
      <dgm:prSet/>
      <dgm:spPr/>
      <dgm:t>
        <a:bodyPr/>
        <a:lstStyle/>
        <a:p>
          <a:r>
            <a:rPr dirty="0"/>
            <a:t>Bottling companies</a:t>
          </a:r>
          <a:endParaRPr lang="en-GB" dirty="0">
            <a:cs typeface="Times New Roman" charset="0"/>
          </a:endParaRPr>
        </a:p>
      </dgm:t>
    </dgm:pt>
    <dgm:pt modelId="{447E64D9-03D8-AE42-B52D-0B5E4EE0453A}" type="parTrans" cxnId="{D87A28DA-86FE-4347-8A1E-87E580282927}">
      <dgm:prSet/>
      <dgm:spPr/>
      <dgm:t>
        <a:bodyPr/>
        <a:lstStyle/>
        <a:p>
          <a:endParaRPr lang="nl-NL"/>
        </a:p>
      </dgm:t>
    </dgm:pt>
    <dgm:pt modelId="{5E7291D1-4569-E349-B9A3-8B2EC486AD80}" type="sibTrans" cxnId="{D87A28DA-86FE-4347-8A1E-87E58028292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nl-NL"/>
        </a:p>
      </dgm:t>
    </dgm:pt>
    <dgm:pt modelId="{6CB604F1-403F-0D40-9757-E885965B2EDF}">
      <dgm:prSet/>
      <dgm:spPr/>
      <dgm:t>
        <a:bodyPr/>
        <a:lstStyle/>
        <a:p>
          <a:r>
            <a:rPr dirty="0"/>
            <a:t>Wholesale Restaurants</a:t>
          </a:r>
          <a:endParaRPr lang="en-GB" dirty="0">
            <a:cs typeface="Times New Roman" charset="0"/>
          </a:endParaRPr>
        </a:p>
      </dgm:t>
    </dgm:pt>
    <dgm:pt modelId="{2BB3C442-DD03-B44D-A019-DFB065EACADF}" type="parTrans" cxnId="{34F13638-6BCE-F745-8D56-0815CEF7266C}">
      <dgm:prSet/>
      <dgm:spPr/>
      <dgm:t>
        <a:bodyPr/>
        <a:lstStyle/>
        <a:p>
          <a:endParaRPr lang="nl-NL"/>
        </a:p>
      </dgm:t>
    </dgm:pt>
    <dgm:pt modelId="{085D93D4-8A1A-3042-B32D-19BC6794146A}" type="sibTrans" cxnId="{34F13638-6BCE-F745-8D56-0815CEF7266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nl-NL"/>
        </a:p>
      </dgm:t>
    </dgm:pt>
    <dgm:pt modelId="{FBA566DB-2F9E-254E-B18D-7FC54C593D36}">
      <dgm:prSet/>
      <dgm:spPr/>
      <dgm:t>
        <a:bodyPr/>
        <a:lstStyle/>
        <a:p>
          <a:r>
            <a:rPr dirty="0"/>
            <a:t>Consumers' association Netherlands/Belgium</a:t>
          </a:r>
          <a:endParaRPr lang="en-GB" dirty="0">
            <a:cs typeface="Times New Roman" charset="0"/>
          </a:endParaRPr>
        </a:p>
      </dgm:t>
    </dgm:pt>
    <dgm:pt modelId="{D4111CF0-46D5-0341-A8D1-004824B62825}" type="parTrans" cxnId="{3B1445ED-A720-E045-A5ED-5BFDC67FC7FB}">
      <dgm:prSet/>
      <dgm:spPr/>
      <dgm:t>
        <a:bodyPr/>
        <a:lstStyle/>
        <a:p>
          <a:endParaRPr lang="nl-NL"/>
        </a:p>
      </dgm:t>
    </dgm:pt>
    <dgm:pt modelId="{57E4C847-B54C-934B-8B9B-C9B6839FC133}" type="sibTrans" cxnId="{3B1445ED-A720-E045-A5ED-5BFDC67FC7FB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nl-NL"/>
        </a:p>
      </dgm:t>
    </dgm:pt>
    <dgm:pt modelId="{385D4CBA-D800-A14E-9515-D77D28189103}" type="pres">
      <dgm:prSet presAssocID="{BAE1CDA7-706E-2643-9499-3713CF6B3740}" presName="Name0" presStyleCnt="0">
        <dgm:presLayoutVars>
          <dgm:chMax val="21"/>
          <dgm:chPref val="21"/>
        </dgm:presLayoutVars>
      </dgm:prSet>
      <dgm:spPr/>
    </dgm:pt>
    <dgm:pt modelId="{B64228E4-F66C-454B-9C08-9419E2559258}" type="pres">
      <dgm:prSet presAssocID="{BF39F1C6-A5C1-C642-AA6F-5FC5EA82D98A}" presName="text1" presStyleCnt="0"/>
      <dgm:spPr/>
    </dgm:pt>
    <dgm:pt modelId="{B66E3567-7A9F-C24E-8A06-7EC78E6AC0DB}" type="pres">
      <dgm:prSet presAssocID="{BF39F1C6-A5C1-C642-AA6F-5FC5EA82D98A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6C23504E-E5ED-F842-AD09-1716C9A1DAB6}" type="pres">
      <dgm:prSet presAssocID="{BF39F1C6-A5C1-C642-AA6F-5FC5EA82D98A}" presName="textaccent1" presStyleCnt="0"/>
      <dgm:spPr/>
    </dgm:pt>
    <dgm:pt modelId="{B38A0611-2D85-4F47-8DEE-9498204B8994}" type="pres">
      <dgm:prSet presAssocID="{BF39F1C6-A5C1-C642-AA6F-5FC5EA82D98A}" presName="accentRepeatNode" presStyleLbl="solidAlignAcc1" presStyleIdx="0" presStyleCnt="10"/>
      <dgm:spPr/>
    </dgm:pt>
    <dgm:pt modelId="{2EA46D89-5DB1-794C-9AB6-C26F5E633177}" type="pres">
      <dgm:prSet presAssocID="{51557B68-BF1B-A54D-9BBB-C17563E859CA}" presName="image1" presStyleCnt="0"/>
      <dgm:spPr/>
    </dgm:pt>
    <dgm:pt modelId="{160B8384-E64B-2D4B-ACDB-6E432D1FAC4E}" type="pres">
      <dgm:prSet presAssocID="{51557B68-BF1B-A54D-9BBB-C17563E859CA}" presName="imageRepeatNode" presStyleLbl="alignAcc1" presStyleIdx="0" presStyleCnt="5"/>
      <dgm:spPr/>
    </dgm:pt>
    <dgm:pt modelId="{703D0A20-D064-204A-B62D-4785360216FB}" type="pres">
      <dgm:prSet presAssocID="{51557B68-BF1B-A54D-9BBB-C17563E859CA}" presName="imageaccent1" presStyleCnt="0"/>
      <dgm:spPr/>
    </dgm:pt>
    <dgm:pt modelId="{C9C52DFF-4A4A-504A-8311-15A5A8EEB10D}" type="pres">
      <dgm:prSet presAssocID="{51557B68-BF1B-A54D-9BBB-C17563E859CA}" presName="accentRepeatNode" presStyleLbl="solidAlignAcc1" presStyleIdx="1" presStyleCnt="10"/>
      <dgm:spPr/>
    </dgm:pt>
    <dgm:pt modelId="{4A32597A-1B21-C940-8072-B5F8CB91911F}" type="pres">
      <dgm:prSet presAssocID="{CB94415D-E8BA-0340-8B56-84FDF0599D2A}" presName="text2" presStyleCnt="0"/>
      <dgm:spPr/>
    </dgm:pt>
    <dgm:pt modelId="{74119DCA-83AD-8547-98C8-BEBFA37E0762}" type="pres">
      <dgm:prSet presAssocID="{CB94415D-E8BA-0340-8B56-84FDF0599D2A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44840EB-B7E1-7E43-819A-3CEADEBEBFE5}" type="pres">
      <dgm:prSet presAssocID="{CB94415D-E8BA-0340-8B56-84FDF0599D2A}" presName="textaccent2" presStyleCnt="0"/>
      <dgm:spPr/>
    </dgm:pt>
    <dgm:pt modelId="{25E691B3-693C-CB4C-BD8C-F3B8C6D9C312}" type="pres">
      <dgm:prSet presAssocID="{CB94415D-E8BA-0340-8B56-84FDF0599D2A}" presName="accentRepeatNode" presStyleLbl="solidAlignAcc1" presStyleIdx="2" presStyleCnt="10"/>
      <dgm:spPr/>
    </dgm:pt>
    <dgm:pt modelId="{A99531E1-7140-0B4B-A1D7-AABB484DFDE2}" type="pres">
      <dgm:prSet presAssocID="{5E7291D1-4569-E349-B9A3-8B2EC486AD80}" presName="image2" presStyleCnt="0"/>
      <dgm:spPr/>
    </dgm:pt>
    <dgm:pt modelId="{B65F8BAC-482F-C546-8F16-A95584F4CA86}" type="pres">
      <dgm:prSet presAssocID="{5E7291D1-4569-E349-B9A3-8B2EC486AD80}" presName="imageRepeatNode" presStyleLbl="alignAcc1" presStyleIdx="1" presStyleCnt="5"/>
      <dgm:spPr/>
    </dgm:pt>
    <dgm:pt modelId="{4A0920CA-5D6B-6E42-95E8-A1CD1A5BD44C}" type="pres">
      <dgm:prSet presAssocID="{5E7291D1-4569-E349-B9A3-8B2EC486AD80}" presName="imageaccent2" presStyleCnt="0"/>
      <dgm:spPr/>
    </dgm:pt>
    <dgm:pt modelId="{08A215B6-9EEB-3047-8C28-94CC98269CF1}" type="pres">
      <dgm:prSet presAssocID="{5E7291D1-4569-E349-B9A3-8B2EC486AD80}" presName="accentRepeatNode" presStyleLbl="solidAlignAcc1" presStyleIdx="3" presStyleCnt="10"/>
      <dgm:spPr/>
    </dgm:pt>
    <dgm:pt modelId="{186E9B46-34FD-D448-8396-3252AA93B439}" type="pres">
      <dgm:prSet presAssocID="{555A56C8-8B9F-6944-9226-022FB10432B4}" presName="text3" presStyleCnt="0"/>
      <dgm:spPr/>
    </dgm:pt>
    <dgm:pt modelId="{031FA85F-D239-2141-9F6E-F741A9ED6634}" type="pres">
      <dgm:prSet presAssocID="{555A56C8-8B9F-6944-9226-022FB10432B4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DA966A5-B706-714D-937A-FF423CB9762B}" type="pres">
      <dgm:prSet presAssocID="{555A56C8-8B9F-6944-9226-022FB10432B4}" presName="textaccent3" presStyleCnt="0"/>
      <dgm:spPr/>
    </dgm:pt>
    <dgm:pt modelId="{D241BE91-18A1-DB41-B5AF-4F1E57A71893}" type="pres">
      <dgm:prSet presAssocID="{555A56C8-8B9F-6944-9226-022FB10432B4}" presName="accentRepeatNode" presStyleLbl="solidAlignAcc1" presStyleIdx="4" presStyleCnt="10"/>
      <dgm:spPr/>
    </dgm:pt>
    <dgm:pt modelId="{656CAD24-6D54-214C-A752-6F117B28477F}" type="pres">
      <dgm:prSet presAssocID="{1BCE0DA7-4D3C-C54D-9EAD-988CE3B0A005}" presName="image3" presStyleCnt="0"/>
      <dgm:spPr/>
    </dgm:pt>
    <dgm:pt modelId="{595D1CAC-5909-1243-BAD4-46486DACA514}" type="pres">
      <dgm:prSet presAssocID="{1BCE0DA7-4D3C-C54D-9EAD-988CE3B0A005}" presName="imageRepeatNode" presStyleLbl="alignAcc1" presStyleIdx="2" presStyleCnt="5"/>
      <dgm:spPr/>
    </dgm:pt>
    <dgm:pt modelId="{20D933E9-61A6-C849-9E34-12C59FE23E22}" type="pres">
      <dgm:prSet presAssocID="{1BCE0DA7-4D3C-C54D-9EAD-988CE3B0A005}" presName="imageaccent3" presStyleCnt="0"/>
      <dgm:spPr/>
    </dgm:pt>
    <dgm:pt modelId="{FCC470C9-F72A-094F-8827-ED5371A0B732}" type="pres">
      <dgm:prSet presAssocID="{1BCE0DA7-4D3C-C54D-9EAD-988CE3B0A005}" presName="accentRepeatNode" presStyleLbl="solidAlignAcc1" presStyleIdx="5" presStyleCnt="10"/>
      <dgm:spPr/>
    </dgm:pt>
    <dgm:pt modelId="{E5AE2B64-1F15-D247-BB3B-9BE7C91DB6DD}" type="pres">
      <dgm:prSet presAssocID="{6CB604F1-403F-0D40-9757-E885965B2EDF}" presName="text4" presStyleCnt="0"/>
      <dgm:spPr/>
    </dgm:pt>
    <dgm:pt modelId="{6CA59284-6F4F-DD44-9672-34327C781BA7}" type="pres">
      <dgm:prSet presAssocID="{6CB604F1-403F-0D40-9757-E885965B2EDF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7ED28FEE-DF36-5147-B3B2-CA9A8D752084}" type="pres">
      <dgm:prSet presAssocID="{6CB604F1-403F-0D40-9757-E885965B2EDF}" presName="textaccent4" presStyleCnt="0"/>
      <dgm:spPr/>
    </dgm:pt>
    <dgm:pt modelId="{C3209D2A-FFD1-0649-AFF1-C0763134122B}" type="pres">
      <dgm:prSet presAssocID="{6CB604F1-403F-0D40-9757-E885965B2EDF}" presName="accentRepeatNode" presStyleLbl="solidAlignAcc1" presStyleIdx="6" presStyleCnt="10"/>
      <dgm:spPr/>
    </dgm:pt>
    <dgm:pt modelId="{B740A2F7-3EB4-FC4F-8A1E-06D3FD05C92B}" type="pres">
      <dgm:prSet presAssocID="{085D93D4-8A1A-3042-B32D-19BC6794146A}" presName="image4" presStyleCnt="0"/>
      <dgm:spPr/>
    </dgm:pt>
    <dgm:pt modelId="{B0D90941-59B3-2542-9C9D-208C963F4005}" type="pres">
      <dgm:prSet presAssocID="{085D93D4-8A1A-3042-B32D-19BC6794146A}" presName="imageRepeatNode" presStyleLbl="alignAcc1" presStyleIdx="3" presStyleCnt="5"/>
      <dgm:spPr/>
    </dgm:pt>
    <dgm:pt modelId="{097E5E6D-8E8C-C249-BC56-C2E59676124D}" type="pres">
      <dgm:prSet presAssocID="{085D93D4-8A1A-3042-B32D-19BC6794146A}" presName="imageaccent4" presStyleCnt="0"/>
      <dgm:spPr/>
    </dgm:pt>
    <dgm:pt modelId="{B05FFF84-4BED-C447-B85B-0290A1A2A135}" type="pres">
      <dgm:prSet presAssocID="{085D93D4-8A1A-3042-B32D-19BC6794146A}" presName="accentRepeatNode" presStyleLbl="solidAlignAcc1" presStyleIdx="7" presStyleCnt="10"/>
      <dgm:spPr/>
    </dgm:pt>
    <dgm:pt modelId="{383D6DFE-1AE3-124E-8DE4-CE687CDC9ADC}" type="pres">
      <dgm:prSet presAssocID="{FBA566DB-2F9E-254E-B18D-7FC54C593D36}" presName="text5" presStyleCnt="0"/>
      <dgm:spPr/>
    </dgm:pt>
    <dgm:pt modelId="{82549B94-9A1F-204A-B608-E5B19A5B1FE3}" type="pres">
      <dgm:prSet presAssocID="{FBA566DB-2F9E-254E-B18D-7FC54C593D36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D851DCF-D00B-BE43-991F-FEF9B38EAF2D}" type="pres">
      <dgm:prSet presAssocID="{FBA566DB-2F9E-254E-B18D-7FC54C593D36}" presName="textaccent5" presStyleCnt="0"/>
      <dgm:spPr/>
    </dgm:pt>
    <dgm:pt modelId="{4995EAA5-C7CD-E24E-A823-77B8D5CB8760}" type="pres">
      <dgm:prSet presAssocID="{FBA566DB-2F9E-254E-B18D-7FC54C593D36}" presName="accentRepeatNode" presStyleLbl="solidAlignAcc1" presStyleIdx="8" presStyleCnt="10"/>
      <dgm:spPr/>
    </dgm:pt>
    <dgm:pt modelId="{963D75F4-59CF-8347-B8CD-4A82C8F930C8}" type="pres">
      <dgm:prSet presAssocID="{57E4C847-B54C-934B-8B9B-C9B6839FC133}" presName="image5" presStyleCnt="0"/>
      <dgm:spPr/>
    </dgm:pt>
    <dgm:pt modelId="{E1DC7BBA-4941-7E40-87C0-1B764EF14823}" type="pres">
      <dgm:prSet presAssocID="{57E4C847-B54C-934B-8B9B-C9B6839FC133}" presName="imageRepeatNode" presStyleLbl="alignAcc1" presStyleIdx="4" presStyleCnt="5"/>
      <dgm:spPr/>
    </dgm:pt>
    <dgm:pt modelId="{06F8E27D-B8E5-7544-8EE6-8D704D79402C}" type="pres">
      <dgm:prSet presAssocID="{57E4C847-B54C-934B-8B9B-C9B6839FC133}" presName="imageaccent5" presStyleCnt="0"/>
      <dgm:spPr/>
    </dgm:pt>
    <dgm:pt modelId="{781C1FD2-5C30-E34A-A4C5-0114B1494982}" type="pres">
      <dgm:prSet presAssocID="{57E4C847-B54C-934B-8B9B-C9B6839FC133}" presName="accentRepeatNode" presStyleLbl="solidAlignAcc1" presStyleIdx="9" presStyleCnt="10"/>
      <dgm:spPr/>
    </dgm:pt>
  </dgm:ptLst>
  <dgm:cxnLst>
    <dgm:cxn modelId="{FD5F5A22-627A-464E-B0D3-266A4F03C774}" type="presOf" srcId="{FBA566DB-2F9E-254E-B18D-7FC54C593D36}" destId="{82549B94-9A1F-204A-B608-E5B19A5B1FE3}" srcOrd="0" destOrd="0" presId="urn:microsoft.com/office/officeart/2008/layout/HexagonCluster"/>
    <dgm:cxn modelId="{560CC930-D5A8-9D4F-8406-6E174C0BC51F}" srcId="{BAE1CDA7-706E-2643-9499-3713CF6B3740}" destId="{555A56C8-8B9F-6944-9226-022FB10432B4}" srcOrd="2" destOrd="0" parTransId="{72747241-A1D4-5B48-A68A-7BD486959DDD}" sibTransId="{1BCE0DA7-4D3C-C54D-9EAD-988CE3B0A005}"/>
    <dgm:cxn modelId="{30F1C036-3DED-2C40-9D06-81BE4CAD1DB5}" type="presOf" srcId="{1BCE0DA7-4D3C-C54D-9EAD-988CE3B0A005}" destId="{595D1CAC-5909-1243-BAD4-46486DACA514}" srcOrd="0" destOrd="0" presId="urn:microsoft.com/office/officeart/2008/layout/HexagonCluster"/>
    <dgm:cxn modelId="{34F13638-6BCE-F745-8D56-0815CEF7266C}" srcId="{BAE1CDA7-706E-2643-9499-3713CF6B3740}" destId="{6CB604F1-403F-0D40-9757-E885965B2EDF}" srcOrd="3" destOrd="0" parTransId="{2BB3C442-DD03-B44D-A019-DFB065EACADF}" sibTransId="{085D93D4-8A1A-3042-B32D-19BC6794146A}"/>
    <dgm:cxn modelId="{30A31B3E-004A-2F4C-B1B3-B4B7F0C57D66}" type="presOf" srcId="{6CB604F1-403F-0D40-9757-E885965B2EDF}" destId="{6CA59284-6F4F-DD44-9672-34327C781BA7}" srcOrd="0" destOrd="0" presId="urn:microsoft.com/office/officeart/2008/layout/HexagonCluster"/>
    <dgm:cxn modelId="{2F0BEF47-7A43-AD49-B99C-77F587665D88}" type="presOf" srcId="{BF39F1C6-A5C1-C642-AA6F-5FC5EA82D98A}" destId="{B66E3567-7A9F-C24E-8A06-7EC78E6AC0DB}" srcOrd="0" destOrd="0" presId="urn:microsoft.com/office/officeart/2008/layout/HexagonCluster"/>
    <dgm:cxn modelId="{9DE2964C-17F9-4E41-8005-258AB000601F}" type="presOf" srcId="{CB94415D-E8BA-0340-8B56-84FDF0599D2A}" destId="{74119DCA-83AD-8547-98C8-BEBFA37E0762}" srcOrd="0" destOrd="0" presId="urn:microsoft.com/office/officeart/2008/layout/HexagonCluster"/>
    <dgm:cxn modelId="{C55F9EA0-6A82-604F-A1D4-2123870D6087}" type="presOf" srcId="{57E4C847-B54C-934B-8B9B-C9B6839FC133}" destId="{E1DC7BBA-4941-7E40-87C0-1B764EF14823}" srcOrd="0" destOrd="0" presId="urn:microsoft.com/office/officeart/2008/layout/HexagonCluster"/>
    <dgm:cxn modelId="{7A9231A5-A866-A542-A733-B8F84F26F41D}" type="presOf" srcId="{085D93D4-8A1A-3042-B32D-19BC6794146A}" destId="{B0D90941-59B3-2542-9C9D-208C963F4005}" srcOrd="0" destOrd="0" presId="urn:microsoft.com/office/officeart/2008/layout/HexagonCluster"/>
    <dgm:cxn modelId="{EC8493BD-B2D9-A24D-A1B0-82D07A9A73E6}" type="presOf" srcId="{5E7291D1-4569-E349-B9A3-8B2EC486AD80}" destId="{B65F8BAC-482F-C546-8F16-A95584F4CA86}" srcOrd="0" destOrd="0" presId="urn:microsoft.com/office/officeart/2008/layout/HexagonCluster"/>
    <dgm:cxn modelId="{9682D7CE-482E-1645-9977-6A6EA394491A}" type="presOf" srcId="{BAE1CDA7-706E-2643-9499-3713CF6B3740}" destId="{385D4CBA-D800-A14E-9515-D77D28189103}" srcOrd="0" destOrd="0" presId="urn:microsoft.com/office/officeart/2008/layout/HexagonCluster"/>
    <dgm:cxn modelId="{1AA16CD3-0CBA-AC47-831D-135F53F48DA1}" type="presOf" srcId="{555A56C8-8B9F-6944-9226-022FB10432B4}" destId="{031FA85F-D239-2141-9F6E-F741A9ED6634}" srcOrd="0" destOrd="0" presId="urn:microsoft.com/office/officeart/2008/layout/HexagonCluster"/>
    <dgm:cxn modelId="{D87A28DA-86FE-4347-8A1E-87E580282927}" srcId="{BAE1CDA7-706E-2643-9499-3713CF6B3740}" destId="{CB94415D-E8BA-0340-8B56-84FDF0599D2A}" srcOrd="1" destOrd="0" parTransId="{447E64D9-03D8-AE42-B52D-0B5E4EE0453A}" sibTransId="{5E7291D1-4569-E349-B9A3-8B2EC486AD80}"/>
    <dgm:cxn modelId="{7754E2DC-84C3-E645-A6A2-55C4DCB97C5C}" srcId="{BAE1CDA7-706E-2643-9499-3713CF6B3740}" destId="{BF39F1C6-A5C1-C642-AA6F-5FC5EA82D98A}" srcOrd="0" destOrd="0" parTransId="{3DCBD3A0-360C-A545-8D6F-408A042FBFE6}" sibTransId="{51557B68-BF1B-A54D-9BBB-C17563E859CA}"/>
    <dgm:cxn modelId="{E40F98EA-E087-3F41-98A4-079601CA77F6}" type="presOf" srcId="{51557B68-BF1B-A54D-9BBB-C17563E859CA}" destId="{160B8384-E64B-2D4B-ACDB-6E432D1FAC4E}" srcOrd="0" destOrd="0" presId="urn:microsoft.com/office/officeart/2008/layout/HexagonCluster"/>
    <dgm:cxn modelId="{3B1445ED-A720-E045-A5ED-5BFDC67FC7FB}" srcId="{BAE1CDA7-706E-2643-9499-3713CF6B3740}" destId="{FBA566DB-2F9E-254E-B18D-7FC54C593D36}" srcOrd="4" destOrd="0" parTransId="{D4111CF0-46D5-0341-A8D1-004824B62825}" sibTransId="{57E4C847-B54C-934B-8B9B-C9B6839FC133}"/>
    <dgm:cxn modelId="{336298F9-62B8-AD46-9C2C-9217D5E2E30D}" type="presParOf" srcId="{385D4CBA-D800-A14E-9515-D77D28189103}" destId="{B64228E4-F66C-454B-9C08-9419E2559258}" srcOrd="0" destOrd="0" presId="urn:microsoft.com/office/officeart/2008/layout/HexagonCluster"/>
    <dgm:cxn modelId="{D264D4AF-8C45-F748-9108-19869C049BDC}" type="presParOf" srcId="{B64228E4-F66C-454B-9C08-9419E2559258}" destId="{B66E3567-7A9F-C24E-8A06-7EC78E6AC0DB}" srcOrd="0" destOrd="0" presId="urn:microsoft.com/office/officeart/2008/layout/HexagonCluster"/>
    <dgm:cxn modelId="{158A4659-79F9-AF4C-949D-410C64622344}" type="presParOf" srcId="{385D4CBA-D800-A14E-9515-D77D28189103}" destId="{6C23504E-E5ED-F842-AD09-1716C9A1DAB6}" srcOrd="1" destOrd="0" presId="urn:microsoft.com/office/officeart/2008/layout/HexagonCluster"/>
    <dgm:cxn modelId="{AF83D1A9-B3FA-4342-AEAC-69FCC6393676}" type="presParOf" srcId="{6C23504E-E5ED-F842-AD09-1716C9A1DAB6}" destId="{B38A0611-2D85-4F47-8DEE-9498204B8994}" srcOrd="0" destOrd="0" presId="urn:microsoft.com/office/officeart/2008/layout/HexagonCluster"/>
    <dgm:cxn modelId="{7FE01A25-B8E6-D548-B91F-22EFD4F9D426}" type="presParOf" srcId="{385D4CBA-D800-A14E-9515-D77D28189103}" destId="{2EA46D89-5DB1-794C-9AB6-C26F5E633177}" srcOrd="2" destOrd="0" presId="urn:microsoft.com/office/officeart/2008/layout/HexagonCluster"/>
    <dgm:cxn modelId="{CA2FCFB1-2EDE-F84E-9B63-7BEE73630F21}" type="presParOf" srcId="{2EA46D89-5DB1-794C-9AB6-C26F5E633177}" destId="{160B8384-E64B-2D4B-ACDB-6E432D1FAC4E}" srcOrd="0" destOrd="0" presId="urn:microsoft.com/office/officeart/2008/layout/HexagonCluster"/>
    <dgm:cxn modelId="{A15E97C2-4546-E348-A4FB-9D639C3D6557}" type="presParOf" srcId="{385D4CBA-D800-A14E-9515-D77D28189103}" destId="{703D0A20-D064-204A-B62D-4785360216FB}" srcOrd="3" destOrd="0" presId="urn:microsoft.com/office/officeart/2008/layout/HexagonCluster"/>
    <dgm:cxn modelId="{F3362365-DAD1-A841-9203-24813DB7CB57}" type="presParOf" srcId="{703D0A20-D064-204A-B62D-4785360216FB}" destId="{C9C52DFF-4A4A-504A-8311-15A5A8EEB10D}" srcOrd="0" destOrd="0" presId="urn:microsoft.com/office/officeart/2008/layout/HexagonCluster"/>
    <dgm:cxn modelId="{1BD40BBA-DE29-1B4B-9266-554CE93625FD}" type="presParOf" srcId="{385D4CBA-D800-A14E-9515-D77D28189103}" destId="{4A32597A-1B21-C940-8072-B5F8CB91911F}" srcOrd="4" destOrd="0" presId="urn:microsoft.com/office/officeart/2008/layout/HexagonCluster"/>
    <dgm:cxn modelId="{0DFBD6EE-BE83-1647-8EB3-2E0F14595C24}" type="presParOf" srcId="{4A32597A-1B21-C940-8072-B5F8CB91911F}" destId="{74119DCA-83AD-8547-98C8-BEBFA37E0762}" srcOrd="0" destOrd="0" presId="urn:microsoft.com/office/officeart/2008/layout/HexagonCluster"/>
    <dgm:cxn modelId="{9B32A354-2F38-D44F-81FC-184D528692BD}" type="presParOf" srcId="{385D4CBA-D800-A14E-9515-D77D28189103}" destId="{E44840EB-B7E1-7E43-819A-3CEADEBEBFE5}" srcOrd="5" destOrd="0" presId="urn:microsoft.com/office/officeart/2008/layout/HexagonCluster"/>
    <dgm:cxn modelId="{38FACC53-AE03-3846-AC52-B087FDAC6859}" type="presParOf" srcId="{E44840EB-B7E1-7E43-819A-3CEADEBEBFE5}" destId="{25E691B3-693C-CB4C-BD8C-F3B8C6D9C312}" srcOrd="0" destOrd="0" presId="urn:microsoft.com/office/officeart/2008/layout/HexagonCluster"/>
    <dgm:cxn modelId="{74B6F9F7-8D60-B240-97A4-6256BF20FC5A}" type="presParOf" srcId="{385D4CBA-D800-A14E-9515-D77D28189103}" destId="{A99531E1-7140-0B4B-A1D7-AABB484DFDE2}" srcOrd="6" destOrd="0" presId="urn:microsoft.com/office/officeart/2008/layout/HexagonCluster"/>
    <dgm:cxn modelId="{C0AC14AE-5363-864D-BDCD-163B857AEB96}" type="presParOf" srcId="{A99531E1-7140-0B4B-A1D7-AABB484DFDE2}" destId="{B65F8BAC-482F-C546-8F16-A95584F4CA86}" srcOrd="0" destOrd="0" presId="urn:microsoft.com/office/officeart/2008/layout/HexagonCluster"/>
    <dgm:cxn modelId="{E1C0BB06-0972-964E-AB50-547D80D303EB}" type="presParOf" srcId="{385D4CBA-D800-A14E-9515-D77D28189103}" destId="{4A0920CA-5D6B-6E42-95E8-A1CD1A5BD44C}" srcOrd="7" destOrd="0" presId="urn:microsoft.com/office/officeart/2008/layout/HexagonCluster"/>
    <dgm:cxn modelId="{0D09BB78-95F5-FD41-A7E9-8F0E2CE3C9F4}" type="presParOf" srcId="{4A0920CA-5D6B-6E42-95E8-A1CD1A5BD44C}" destId="{08A215B6-9EEB-3047-8C28-94CC98269CF1}" srcOrd="0" destOrd="0" presId="urn:microsoft.com/office/officeart/2008/layout/HexagonCluster"/>
    <dgm:cxn modelId="{AD13E00F-5355-6F4F-AA11-2AF736B4898B}" type="presParOf" srcId="{385D4CBA-D800-A14E-9515-D77D28189103}" destId="{186E9B46-34FD-D448-8396-3252AA93B439}" srcOrd="8" destOrd="0" presId="urn:microsoft.com/office/officeart/2008/layout/HexagonCluster"/>
    <dgm:cxn modelId="{068A23D6-F54C-B74B-8991-4F12EE1AC7AA}" type="presParOf" srcId="{186E9B46-34FD-D448-8396-3252AA93B439}" destId="{031FA85F-D239-2141-9F6E-F741A9ED6634}" srcOrd="0" destOrd="0" presId="urn:microsoft.com/office/officeart/2008/layout/HexagonCluster"/>
    <dgm:cxn modelId="{349B70FB-BF72-964F-B5A6-3B5C6F7C70D1}" type="presParOf" srcId="{385D4CBA-D800-A14E-9515-D77D28189103}" destId="{7DA966A5-B706-714D-937A-FF423CB9762B}" srcOrd="9" destOrd="0" presId="urn:microsoft.com/office/officeart/2008/layout/HexagonCluster"/>
    <dgm:cxn modelId="{C7B31DD5-B969-164D-A1CC-49B209C201D7}" type="presParOf" srcId="{7DA966A5-B706-714D-937A-FF423CB9762B}" destId="{D241BE91-18A1-DB41-B5AF-4F1E57A71893}" srcOrd="0" destOrd="0" presId="urn:microsoft.com/office/officeart/2008/layout/HexagonCluster"/>
    <dgm:cxn modelId="{DC09C197-AA5F-434F-856C-FA05EE08FAF4}" type="presParOf" srcId="{385D4CBA-D800-A14E-9515-D77D28189103}" destId="{656CAD24-6D54-214C-A752-6F117B28477F}" srcOrd="10" destOrd="0" presId="urn:microsoft.com/office/officeart/2008/layout/HexagonCluster"/>
    <dgm:cxn modelId="{F457EFD8-4008-424B-9109-52A72FD75BB4}" type="presParOf" srcId="{656CAD24-6D54-214C-A752-6F117B28477F}" destId="{595D1CAC-5909-1243-BAD4-46486DACA514}" srcOrd="0" destOrd="0" presId="urn:microsoft.com/office/officeart/2008/layout/HexagonCluster"/>
    <dgm:cxn modelId="{F1E12EBE-854C-8340-836A-82A1C7625916}" type="presParOf" srcId="{385D4CBA-D800-A14E-9515-D77D28189103}" destId="{20D933E9-61A6-C849-9E34-12C59FE23E22}" srcOrd="11" destOrd="0" presId="urn:microsoft.com/office/officeart/2008/layout/HexagonCluster"/>
    <dgm:cxn modelId="{2E1DF547-9336-B144-9A5E-0E530BCEEEE8}" type="presParOf" srcId="{20D933E9-61A6-C849-9E34-12C59FE23E22}" destId="{FCC470C9-F72A-094F-8827-ED5371A0B732}" srcOrd="0" destOrd="0" presId="urn:microsoft.com/office/officeart/2008/layout/HexagonCluster"/>
    <dgm:cxn modelId="{71F41ABE-F842-7F46-8DD5-3D403DF602E8}" type="presParOf" srcId="{385D4CBA-D800-A14E-9515-D77D28189103}" destId="{E5AE2B64-1F15-D247-BB3B-9BE7C91DB6DD}" srcOrd="12" destOrd="0" presId="urn:microsoft.com/office/officeart/2008/layout/HexagonCluster"/>
    <dgm:cxn modelId="{9795A24B-934C-E345-8A13-BB072BF3D9B6}" type="presParOf" srcId="{E5AE2B64-1F15-D247-BB3B-9BE7C91DB6DD}" destId="{6CA59284-6F4F-DD44-9672-34327C781BA7}" srcOrd="0" destOrd="0" presId="urn:microsoft.com/office/officeart/2008/layout/HexagonCluster"/>
    <dgm:cxn modelId="{E23A4D1E-8EC5-7F43-A310-A7459A2072EE}" type="presParOf" srcId="{385D4CBA-D800-A14E-9515-D77D28189103}" destId="{7ED28FEE-DF36-5147-B3B2-CA9A8D752084}" srcOrd="13" destOrd="0" presId="urn:microsoft.com/office/officeart/2008/layout/HexagonCluster"/>
    <dgm:cxn modelId="{56EE4E49-236A-C249-8428-82477AAEE592}" type="presParOf" srcId="{7ED28FEE-DF36-5147-B3B2-CA9A8D752084}" destId="{C3209D2A-FFD1-0649-AFF1-C0763134122B}" srcOrd="0" destOrd="0" presId="urn:microsoft.com/office/officeart/2008/layout/HexagonCluster"/>
    <dgm:cxn modelId="{E8ECE424-002E-904B-B393-A2EE04E68A91}" type="presParOf" srcId="{385D4CBA-D800-A14E-9515-D77D28189103}" destId="{B740A2F7-3EB4-FC4F-8A1E-06D3FD05C92B}" srcOrd="14" destOrd="0" presId="urn:microsoft.com/office/officeart/2008/layout/HexagonCluster"/>
    <dgm:cxn modelId="{55343CA1-2FE0-4940-B648-B35ED9144330}" type="presParOf" srcId="{B740A2F7-3EB4-FC4F-8A1E-06D3FD05C92B}" destId="{B0D90941-59B3-2542-9C9D-208C963F4005}" srcOrd="0" destOrd="0" presId="urn:microsoft.com/office/officeart/2008/layout/HexagonCluster"/>
    <dgm:cxn modelId="{3613348F-C1DD-614A-B727-DFF1C1C81FD1}" type="presParOf" srcId="{385D4CBA-D800-A14E-9515-D77D28189103}" destId="{097E5E6D-8E8C-C249-BC56-C2E59676124D}" srcOrd="15" destOrd="0" presId="urn:microsoft.com/office/officeart/2008/layout/HexagonCluster"/>
    <dgm:cxn modelId="{EE442D2E-D5BC-9242-8115-1A717FA56F52}" type="presParOf" srcId="{097E5E6D-8E8C-C249-BC56-C2E59676124D}" destId="{B05FFF84-4BED-C447-B85B-0290A1A2A135}" srcOrd="0" destOrd="0" presId="urn:microsoft.com/office/officeart/2008/layout/HexagonCluster"/>
    <dgm:cxn modelId="{831514D6-4DFB-1B4F-ADFD-6F8EBE00DCC2}" type="presParOf" srcId="{385D4CBA-D800-A14E-9515-D77D28189103}" destId="{383D6DFE-1AE3-124E-8DE4-CE687CDC9ADC}" srcOrd="16" destOrd="0" presId="urn:microsoft.com/office/officeart/2008/layout/HexagonCluster"/>
    <dgm:cxn modelId="{25A4580C-F778-1C4E-943F-126553787C06}" type="presParOf" srcId="{383D6DFE-1AE3-124E-8DE4-CE687CDC9ADC}" destId="{82549B94-9A1F-204A-B608-E5B19A5B1FE3}" srcOrd="0" destOrd="0" presId="urn:microsoft.com/office/officeart/2008/layout/HexagonCluster"/>
    <dgm:cxn modelId="{DC9383F4-19C2-5F4C-A42D-7DBE3A31C6FD}" type="presParOf" srcId="{385D4CBA-D800-A14E-9515-D77D28189103}" destId="{AD851DCF-D00B-BE43-991F-FEF9B38EAF2D}" srcOrd="17" destOrd="0" presId="urn:microsoft.com/office/officeart/2008/layout/HexagonCluster"/>
    <dgm:cxn modelId="{C55FD493-49EA-C549-A22B-C369E8048173}" type="presParOf" srcId="{AD851DCF-D00B-BE43-991F-FEF9B38EAF2D}" destId="{4995EAA5-C7CD-E24E-A823-77B8D5CB8760}" srcOrd="0" destOrd="0" presId="urn:microsoft.com/office/officeart/2008/layout/HexagonCluster"/>
    <dgm:cxn modelId="{250E9CC4-17E3-3D48-973A-31AA229308C6}" type="presParOf" srcId="{385D4CBA-D800-A14E-9515-D77D28189103}" destId="{963D75F4-59CF-8347-B8CD-4A82C8F930C8}" srcOrd="18" destOrd="0" presId="urn:microsoft.com/office/officeart/2008/layout/HexagonCluster"/>
    <dgm:cxn modelId="{2720EC10-7BB0-2148-BA42-8FD532166D27}" type="presParOf" srcId="{963D75F4-59CF-8347-B8CD-4A82C8F930C8}" destId="{E1DC7BBA-4941-7E40-87C0-1B764EF14823}" srcOrd="0" destOrd="0" presId="urn:microsoft.com/office/officeart/2008/layout/HexagonCluster"/>
    <dgm:cxn modelId="{5DF1F8C3-EBAF-5245-82C3-3E5FC1C08723}" type="presParOf" srcId="{385D4CBA-D800-A14E-9515-D77D28189103}" destId="{06F8E27D-B8E5-7544-8EE6-8D704D79402C}" srcOrd="19" destOrd="0" presId="urn:microsoft.com/office/officeart/2008/layout/HexagonCluster"/>
    <dgm:cxn modelId="{D7BB69EF-F7A0-CD4A-9A18-1EEEE8C2C42D}" type="presParOf" srcId="{06F8E27D-B8E5-7544-8EE6-8D704D79402C}" destId="{781C1FD2-5C30-E34A-A4C5-0114B149498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5D1D47-C72F-0846-AD05-B069E1A5097E}" type="doc">
      <dgm:prSet loTypeId="urn:microsoft.com/office/officeart/2005/8/layout/matrix3" loCatId="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nl-NL"/>
        </a:p>
      </dgm:t>
    </dgm:pt>
    <dgm:pt modelId="{EB915053-379C-B743-B2EC-64333F4B1BAB}">
      <dgm:prSet phldrT="[Tekst]"/>
      <dgm:spPr/>
      <dgm:t>
        <a:bodyPr/>
        <a:lstStyle/>
        <a:p>
          <a:r>
            <a:rPr dirty="0"/>
            <a:t>Relationship between (chemical) wine and health</a:t>
          </a:r>
          <a:endParaRPr lang="en-GB" dirty="0"/>
        </a:p>
      </dgm:t>
    </dgm:pt>
    <dgm:pt modelId="{3F9AE9E6-412B-CD4A-B299-12CF9C0ADA91}" type="parTrans" cxnId="{031A8744-28C9-A049-96F0-205AB8152946}">
      <dgm:prSet/>
      <dgm:spPr/>
      <dgm:t>
        <a:bodyPr/>
        <a:lstStyle/>
        <a:p>
          <a:endParaRPr lang="nl-NL"/>
        </a:p>
      </dgm:t>
    </dgm:pt>
    <dgm:pt modelId="{11606633-C948-8D4D-B119-5D01C4F97746}" type="sibTrans" cxnId="{031A8744-28C9-A049-96F0-205AB8152946}">
      <dgm:prSet/>
      <dgm:spPr/>
      <dgm:t>
        <a:bodyPr/>
        <a:lstStyle/>
        <a:p>
          <a:endParaRPr lang="nl-NL"/>
        </a:p>
      </dgm:t>
    </dgm:pt>
    <dgm:pt modelId="{70B5AE85-7B57-804F-8C83-DD20E02052B3}">
      <dgm:prSet/>
      <dgm:spPr/>
      <dgm:t>
        <a:bodyPr/>
        <a:lstStyle/>
        <a:p>
          <a:r>
            <a:rPr dirty="0"/>
            <a:t>Establishing limited nutrition guidance for wines</a:t>
          </a:r>
          <a:endParaRPr lang="en-GB" dirty="0">
            <a:cs typeface="Times New Roman" charset="0"/>
          </a:endParaRPr>
        </a:p>
      </dgm:t>
    </dgm:pt>
    <dgm:pt modelId="{A47190CA-C7AF-4E45-B480-0F3B58CE1FB3}" type="parTrans" cxnId="{CE767227-90AE-3442-8815-EC7B61E3FEB9}">
      <dgm:prSet/>
      <dgm:spPr/>
      <dgm:t>
        <a:bodyPr/>
        <a:lstStyle/>
        <a:p>
          <a:endParaRPr lang="nl-NL"/>
        </a:p>
      </dgm:t>
    </dgm:pt>
    <dgm:pt modelId="{E2003245-1C67-E943-9D0D-D706DCF9FB12}" type="sibTrans" cxnId="{CE767227-90AE-3442-8815-EC7B61E3FEB9}">
      <dgm:prSet/>
      <dgm:spPr/>
      <dgm:t>
        <a:bodyPr/>
        <a:lstStyle/>
        <a:p>
          <a:endParaRPr lang="nl-NL"/>
        </a:p>
      </dgm:t>
    </dgm:pt>
    <dgm:pt modelId="{7D735612-6BC5-3646-877C-C194C61D4A5B}">
      <dgm:prSet/>
      <dgm:spPr/>
      <dgm:t>
        <a:bodyPr/>
        <a:lstStyle/>
        <a:p>
          <a:r>
            <a:rPr dirty="0"/>
            <a:t>Readable bottling date on the wine</a:t>
          </a:r>
          <a:endParaRPr lang="en-GB" dirty="0"/>
        </a:p>
      </dgm:t>
    </dgm:pt>
    <dgm:pt modelId="{B6BD8F80-14F8-D145-9D7B-B59BBF63045C}" type="parTrans" cxnId="{61F41A70-23AC-1A4C-B28D-0A17B9B07221}">
      <dgm:prSet/>
      <dgm:spPr/>
      <dgm:t>
        <a:bodyPr/>
        <a:lstStyle/>
        <a:p>
          <a:endParaRPr lang="nl-NL"/>
        </a:p>
      </dgm:t>
    </dgm:pt>
    <dgm:pt modelId="{F7F6C676-D2A9-7E48-9BA9-31D040BF0A04}" type="sibTrans" cxnId="{61F41A70-23AC-1A4C-B28D-0A17B9B07221}">
      <dgm:prSet/>
      <dgm:spPr/>
      <dgm:t>
        <a:bodyPr/>
        <a:lstStyle/>
        <a:p>
          <a:endParaRPr lang="nl-NL"/>
        </a:p>
      </dgm:t>
    </dgm:pt>
    <dgm:pt modelId="{B3631890-8305-B34F-ABE4-93347021A482}">
      <dgm:prSet/>
      <dgm:spPr>
        <a:solidFill>
          <a:srgbClr val="660066"/>
        </a:solidFill>
      </dgm:spPr>
      <dgm:t>
        <a:bodyPr/>
        <a:lstStyle/>
        <a:p>
          <a:r>
            <a:rPr dirty="0"/>
            <a:t>Transparency to the consumer</a:t>
          </a:r>
          <a:endParaRPr lang="en-GB" dirty="0"/>
        </a:p>
      </dgm:t>
    </dgm:pt>
    <dgm:pt modelId="{E1DA0C76-4DEF-F347-A528-13AFD8E90F06}" type="parTrans" cxnId="{8AE33900-9008-8C47-A6C8-C001883BF783}">
      <dgm:prSet/>
      <dgm:spPr/>
      <dgm:t>
        <a:bodyPr/>
        <a:lstStyle/>
        <a:p>
          <a:endParaRPr lang="nl-NL"/>
        </a:p>
      </dgm:t>
    </dgm:pt>
    <dgm:pt modelId="{F6B8B1F0-455B-334C-92EA-B5E2D8179B39}" type="sibTrans" cxnId="{8AE33900-9008-8C47-A6C8-C001883BF783}">
      <dgm:prSet/>
      <dgm:spPr/>
      <dgm:t>
        <a:bodyPr/>
        <a:lstStyle/>
        <a:p>
          <a:endParaRPr lang="nl-NL"/>
        </a:p>
      </dgm:t>
    </dgm:pt>
    <dgm:pt modelId="{0E4EE6F2-7DD2-3D47-B540-3AEDDCD4F6DF}">
      <dgm:prSet/>
      <dgm:spPr/>
      <dgm:t>
        <a:bodyPr/>
        <a:lstStyle/>
        <a:p>
          <a:r>
            <a:rPr dirty="0"/>
            <a:t>(Especially in the supermarkets a great desire for shelf management: first in first out!)</a:t>
          </a:r>
          <a:endParaRPr lang="en-GB" dirty="0"/>
        </a:p>
      </dgm:t>
    </dgm:pt>
    <dgm:pt modelId="{7BD6B0DE-B58A-F944-B8A8-9D821CAF29A0}" type="parTrans" cxnId="{7189F5ED-D16F-C844-B995-F5461412052F}">
      <dgm:prSet/>
      <dgm:spPr/>
      <dgm:t>
        <a:bodyPr/>
        <a:lstStyle/>
        <a:p>
          <a:endParaRPr lang="nl-NL"/>
        </a:p>
      </dgm:t>
    </dgm:pt>
    <dgm:pt modelId="{E9E23653-54BA-1341-95E2-E9C9DFCD19C2}" type="sibTrans" cxnId="{7189F5ED-D16F-C844-B995-F5461412052F}">
      <dgm:prSet/>
      <dgm:spPr/>
      <dgm:t>
        <a:bodyPr/>
        <a:lstStyle/>
        <a:p>
          <a:endParaRPr lang="nl-NL"/>
        </a:p>
      </dgm:t>
    </dgm:pt>
    <dgm:pt modelId="{63AE48EE-4C2B-764F-AE2C-BC36BBBF2735}" type="pres">
      <dgm:prSet presAssocID="{615D1D47-C72F-0846-AD05-B069E1A5097E}" presName="matrix" presStyleCnt="0">
        <dgm:presLayoutVars>
          <dgm:chMax val="1"/>
          <dgm:dir/>
          <dgm:resizeHandles val="exact"/>
        </dgm:presLayoutVars>
      </dgm:prSet>
      <dgm:spPr/>
    </dgm:pt>
    <dgm:pt modelId="{614C4BBA-99F2-684E-9704-E950B5AB4B91}" type="pres">
      <dgm:prSet presAssocID="{615D1D47-C72F-0846-AD05-B069E1A5097E}" presName="diamond" presStyleLbl="bgShp" presStyleIdx="0" presStyleCnt="1"/>
      <dgm:spPr/>
    </dgm:pt>
    <dgm:pt modelId="{FE3DA268-0132-8749-9958-F31BCCBB926F}" type="pres">
      <dgm:prSet presAssocID="{615D1D47-C72F-0846-AD05-B069E1A5097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F53A66F-DAF2-BF48-97C3-F4D99A193CB7}" type="pres">
      <dgm:prSet presAssocID="{615D1D47-C72F-0846-AD05-B069E1A5097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B66F42-18A0-7D47-9E17-D7E13BAFF061}" type="pres">
      <dgm:prSet presAssocID="{615D1D47-C72F-0846-AD05-B069E1A5097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E336AA9-EAE6-A744-9756-63FCABA411FB}" type="pres">
      <dgm:prSet presAssocID="{615D1D47-C72F-0846-AD05-B069E1A5097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AE33900-9008-8C47-A6C8-C001883BF783}" srcId="{615D1D47-C72F-0846-AD05-B069E1A5097E}" destId="{B3631890-8305-B34F-ABE4-93347021A482}" srcOrd="3" destOrd="0" parTransId="{E1DA0C76-4DEF-F347-A528-13AFD8E90F06}" sibTransId="{F6B8B1F0-455B-334C-92EA-B5E2D8179B39}"/>
    <dgm:cxn modelId="{CE767227-90AE-3442-8815-EC7B61E3FEB9}" srcId="{615D1D47-C72F-0846-AD05-B069E1A5097E}" destId="{70B5AE85-7B57-804F-8C83-DD20E02052B3}" srcOrd="1" destOrd="0" parTransId="{A47190CA-C7AF-4E45-B480-0F3B58CE1FB3}" sibTransId="{E2003245-1C67-E943-9D0D-D706DCF9FB12}"/>
    <dgm:cxn modelId="{F0B6D12D-85A9-094C-9D26-C643772566B8}" type="presOf" srcId="{7D735612-6BC5-3646-877C-C194C61D4A5B}" destId="{99B66F42-18A0-7D47-9E17-D7E13BAFF061}" srcOrd="0" destOrd="0" presId="urn:microsoft.com/office/officeart/2005/8/layout/matrix3"/>
    <dgm:cxn modelId="{7F45623A-FF96-2243-968A-E1A96699099D}" type="presOf" srcId="{0E4EE6F2-7DD2-3D47-B540-3AEDDCD4F6DF}" destId="{99B66F42-18A0-7D47-9E17-D7E13BAFF061}" srcOrd="0" destOrd="1" presId="urn:microsoft.com/office/officeart/2005/8/layout/matrix3"/>
    <dgm:cxn modelId="{01519A60-5DED-E642-886C-DBC50C4CC326}" type="presOf" srcId="{B3631890-8305-B34F-ABE4-93347021A482}" destId="{AE336AA9-EAE6-A744-9756-63FCABA411FB}" srcOrd="0" destOrd="0" presId="urn:microsoft.com/office/officeart/2005/8/layout/matrix3"/>
    <dgm:cxn modelId="{031A8744-28C9-A049-96F0-205AB8152946}" srcId="{615D1D47-C72F-0846-AD05-B069E1A5097E}" destId="{EB915053-379C-B743-B2EC-64333F4B1BAB}" srcOrd="0" destOrd="0" parTransId="{3F9AE9E6-412B-CD4A-B299-12CF9C0ADA91}" sibTransId="{11606633-C948-8D4D-B119-5D01C4F97746}"/>
    <dgm:cxn modelId="{61F41A70-23AC-1A4C-B28D-0A17B9B07221}" srcId="{615D1D47-C72F-0846-AD05-B069E1A5097E}" destId="{7D735612-6BC5-3646-877C-C194C61D4A5B}" srcOrd="2" destOrd="0" parTransId="{B6BD8F80-14F8-D145-9D7B-B59BBF63045C}" sibTransId="{F7F6C676-D2A9-7E48-9BA9-31D040BF0A04}"/>
    <dgm:cxn modelId="{19AF5C56-E045-684C-A4AA-1A893B40D8D4}" type="presOf" srcId="{615D1D47-C72F-0846-AD05-B069E1A5097E}" destId="{63AE48EE-4C2B-764F-AE2C-BC36BBBF2735}" srcOrd="0" destOrd="0" presId="urn:microsoft.com/office/officeart/2005/8/layout/matrix3"/>
    <dgm:cxn modelId="{F97536B8-226F-EF43-B1B8-6FD3A7CF020E}" type="presOf" srcId="{EB915053-379C-B743-B2EC-64333F4B1BAB}" destId="{FE3DA268-0132-8749-9958-F31BCCBB926F}" srcOrd="0" destOrd="0" presId="urn:microsoft.com/office/officeart/2005/8/layout/matrix3"/>
    <dgm:cxn modelId="{FC5AA0D9-B6A9-964D-8A1E-1C1C8804E9B6}" type="presOf" srcId="{70B5AE85-7B57-804F-8C83-DD20E02052B3}" destId="{DF53A66F-DAF2-BF48-97C3-F4D99A193CB7}" srcOrd="0" destOrd="0" presId="urn:microsoft.com/office/officeart/2005/8/layout/matrix3"/>
    <dgm:cxn modelId="{7189F5ED-D16F-C844-B995-F5461412052F}" srcId="{7D735612-6BC5-3646-877C-C194C61D4A5B}" destId="{0E4EE6F2-7DD2-3D47-B540-3AEDDCD4F6DF}" srcOrd="0" destOrd="0" parTransId="{7BD6B0DE-B58A-F944-B8A8-9D821CAF29A0}" sibTransId="{E9E23653-54BA-1341-95E2-E9C9DFCD19C2}"/>
    <dgm:cxn modelId="{467D92D4-A7DF-FF49-AC44-30F799D3E001}" type="presParOf" srcId="{63AE48EE-4C2B-764F-AE2C-BC36BBBF2735}" destId="{614C4BBA-99F2-684E-9704-E950B5AB4B91}" srcOrd="0" destOrd="0" presId="urn:microsoft.com/office/officeart/2005/8/layout/matrix3"/>
    <dgm:cxn modelId="{C7ED9F8E-9F38-8545-B30F-88342E0B83EF}" type="presParOf" srcId="{63AE48EE-4C2B-764F-AE2C-BC36BBBF2735}" destId="{FE3DA268-0132-8749-9958-F31BCCBB926F}" srcOrd="1" destOrd="0" presId="urn:microsoft.com/office/officeart/2005/8/layout/matrix3"/>
    <dgm:cxn modelId="{9E462173-903A-C84D-B733-607D6DB641CE}" type="presParOf" srcId="{63AE48EE-4C2B-764F-AE2C-BC36BBBF2735}" destId="{DF53A66F-DAF2-BF48-97C3-F4D99A193CB7}" srcOrd="2" destOrd="0" presId="urn:microsoft.com/office/officeart/2005/8/layout/matrix3"/>
    <dgm:cxn modelId="{C60F06B3-1F24-0C40-AFD8-64FC0E9D3062}" type="presParOf" srcId="{63AE48EE-4C2B-764F-AE2C-BC36BBBF2735}" destId="{99B66F42-18A0-7D47-9E17-D7E13BAFF061}" srcOrd="3" destOrd="0" presId="urn:microsoft.com/office/officeart/2005/8/layout/matrix3"/>
    <dgm:cxn modelId="{606D734D-CCD5-294E-8A2C-789CB06050AE}" type="presParOf" srcId="{63AE48EE-4C2B-764F-AE2C-BC36BBBF2735}" destId="{AE336AA9-EAE6-A744-9756-63FCABA411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95A56-AF03-FC45-9486-528927255F17}">
      <dsp:nvSpPr>
        <dsp:cNvPr id="0" name=""/>
        <dsp:cNvSpPr/>
      </dsp:nvSpPr>
      <dsp:spPr>
        <a:xfrm rot="5400000">
          <a:off x="-253337" y="253515"/>
          <a:ext cx="1688918" cy="1182242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100" kern="1200" dirty="0"/>
            <a:t>sustainability</a:t>
          </a:r>
          <a:endParaRPr lang="en-GB" sz="1100" kern="1200" dirty="0"/>
        </a:p>
      </dsp:txBody>
      <dsp:txXfrm rot="-5400000">
        <a:off x="1" y="591298"/>
        <a:ext cx="1182242" cy="506676"/>
      </dsp:txXfrm>
    </dsp:sp>
    <dsp:sp modelId="{FE6EBE20-7320-9E4A-8AD2-3AAC67D092A1}">
      <dsp:nvSpPr>
        <dsp:cNvPr id="0" name=""/>
        <dsp:cNvSpPr/>
      </dsp:nvSpPr>
      <dsp:spPr>
        <a:xfrm rot="5400000">
          <a:off x="3966658" y="-2784238"/>
          <a:ext cx="1097796" cy="6666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Free sulfite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Volatile acidity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 err="1"/>
            <a:t>Turbidity</a:t>
          </a:r>
          <a:endParaRPr lang="en-GB" sz="1200" kern="1200" dirty="0"/>
        </a:p>
      </dsp:txBody>
      <dsp:txXfrm rot="-5400000">
        <a:off x="1182242" y="53768"/>
        <a:ext cx="6613039" cy="990616"/>
      </dsp:txXfrm>
    </dsp:sp>
    <dsp:sp modelId="{72EAFFE1-A9B9-A64E-B766-7640BA3B6C19}">
      <dsp:nvSpPr>
        <dsp:cNvPr id="0" name=""/>
        <dsp:cNvSpPr/>
      </dsp:nvSpPr>
      <dsp:spPr>
        <a:xfrm rot="5400000">
          <a:off x="-253337" y="1749138"/>
          <a:ext cx="1688918" cy="1182242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100" kern="1200" dirty="0"/>
            <a:t>Appellation related parameters</a:t>
          </a:r>
          <a:endParaRPr lang="en-GB" sz="1100" kern="1200" dirty="0"/>
        </a:p>
      </dsp:txBody>
      <dsp:txXfrm rot="-5400000">
        <a:off x="1" y="2086921"/>
        <a:ext cx="1182242" cy="506676"/>
      </dsp:txXfrm>
    </dsp:sp>
    <dsp:sp modelId="{A5FA58B6-45FF-AA47-928C-0E6EF7183A21}">
      <dsp:nvSpPr>
        <dsp:cNvPr id="0" name=""/>
        <dsp:cNvSpPr/>
      </dsp:nvSpPr>
      <dsp:spPr>
        <a:xfrm rot="5400000">
          <a:off x="3966658" y="-1288615"/>
          <a:ext cx="1097796" cy="6666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/>
            <a:t>Total </a:t>
          </a:r>
          <a:r>
            <a:rPr lang="nl-NL" sz="1200" kern="1200" dirty="0" err="1"/>
            <a:t>reducing</a:t>
          </a:r>
          <a:r>
            <a:rPr lang="nl-NL" sz="1200" kern="1200" dirty="0"/>
            <a:t> </a:t>
          </a:r>
          <a:r>
            <a:rPr lang="nl-NL" sz="1200" kern="1200" dirty="0" err="1"/>
            <a:t>sugars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Total acidity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pH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Stability of protein</a:t>
          </a:r>
          <a:endParaRPr lang="en-GB" sz="1200" kern="1200" dirty="0"/>
        </a:p>
      </dsp:txBody>
      <dsp:txXfrm rot="-5400000">
        <a:off x="1182242" y="1549391"/>
        <a:ext cx="6613039" cy="990616"/>
      </dsp:txXfrm>
    </dsp:sp>
    <dsp:sp modelId="{C963EC1C-2131-544C-B727-A76938474CF2}">
      <dsp:nvSpPr>
        <dsp:cNvPr id="0" name=""/>
        <dsp:cNvSpPr/>
      </dsp:nvSpPr>
      <dsp:spPr>
        <a:xfrm rot="5400000">
          <a:off x="-253337" y="3244762"/>
          <a:ext cx="1688918" cy="1182242"/>
        </a:xfrm>
        <a:prstGeom prst="chevron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100" kern="1200" dirty="0"/>
            <a:t>Legal standards / target regulation</a:t>
          </a:r>
          <a:endParaRPr lang="en-GB" sz="1100" kern="1200" dirty="0"/>
        </a:p>
      </dsp:txBody>
      <dsp:txXfrm rot="-5400000">
        <a:off x="1" y="3582545"/>
        <a:ext cx="1182242" cy="506676"/>
      </dsp:txXfrm>
    </dsp:sp>
    <dsp:sp modelId="{B96056FA-751F-2D46-90FC-6D3B79E3B60D}">
      <dsp:nvSpPr>
        <dsp:cNvPr id="0" name=""/>
        <dsp:cNvSpPr/>
      </dsp:nvSpPr>
      <dsp:spPr>
        <a:xfrm rot="5400000">
          <a:off x="3966658" y="207008"/>
          <a:ext cx="1097796" cy="66666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Total sulfite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Alcohol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Sorbic acid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Milk </a:t>
          </a:r>
          <a:r>
            <a:rPr lang="nl-NL" sz="1200" kern="1200" dirty="0" err="1"/>
            <a:t>Caseïn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 err="1"/>
            <a:t>Egg-white</a:t>
          </a:r>
          <a:endParaRPr lang="en-GB" sz="1200" kern="1200" dirty="0"/>
        </a:p>
      </dsp:txBody>
      <dsp:txXfrm rot="-5400000">
        <a:off x="1182242" y="3045014"/>
        <a:ext cx="6613039" cy="990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4425A-9AA7-7542-9DE3-73363EB1B489}">
      <dsp:nvSpPr>
        <dsp:cNvPr id="0" name=""/>
        <dsp:cNvSpPr/>
      </dsp:nvSpPr>
      <dsp:spPr>
        <a:xfrm>
          <a:off x="1046" y="1510895"/>
          <a:ext cx="1713371" cy="1370697"/>
        </a:xfrm>
        <a:prstGeom prst="homePlate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241776" bIns="4064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Sample</a:t>
          </a:r>
          <a:endParaRPr lang="en-GB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Brut</a:t>
          </a:r>
          <a:endParaRPr lang="en-GB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200" kern="1200" dirty="0"/>
            <a:t>Finished</a:t>
          </a:r>
          <a:r>
            <a:rPr lang="en-US" sz="1200" kern="1200" dirty="0"/>
            <a:t>
</a:t>
          </a:r>
          <a:endParaRPr lang="en-GB" sz="1200" kern="1200" dirty="0"/>
        </a:p>
      </dsp:txBody>
      <dsp:txXfrm>
        <a:off x="1046" y="1510895"/>
        <a:ext cx="1542034" cy="1370697"/>
      </dsp:txXfrm>
    </dsp:sp>
    <dsp:sp modelId="{F2FD60D6-C9E2-324D-9583-CDF8E89149EB}">
      <dsp:nvSpPr>
        <dsp:cNvPr id="0" name=""/>
        <dsp:cNvSpPr/>
      </dsp:nvSpPr>
      <dsp:spPr>
        <a:xfrm>
          <a:off x="1371743" y="1510895"/>
          <a:ext cx="1713371" cy="1370697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60444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SPEC</a:t>
          </a:r>
          <a:endParaRPr lang="en-GB" sz="1600" kern="1200" dirty="0"/>
        </a:p>
      </dsp:txBody>
      <dsp:txXfrm>
        <a:off x="1714417" y="1510895"/>
        <a:ext cx="1028023" cy="1370697"/>
      </dsp:txXfrm>
    </dsp:sp>
    <dsp:sp modelId="{C6FF487D-DE86-944A-99B2-5BEE601F3080}">
      <dsp:nvSpPr>
        <dsp:cNvPr id="0" name=""/>
        <dsp:cNvSpPr/>
      </dsp:nvSpPr>
      <dsp:spPr>
        <a:xfrm>
          <a:off x="2742441" y="1510895"/>
          <a:ext cx="1713371" cy="1370697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60444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Agreed supplier</a:t>
          </a:r>
          <a:endParaRPr lang="en-GB" sz="1600" kern="1200" dirty="0"/>
        </a:p>
      </dsp:txBody>
      <dsp:txXfrm>
        <a:off x="3085115" y="1510895"/>
        <a:ext cx="1028023" cy="1370697"/>
      </dsp:txXfrm>
    </dsp:sp>
    <dsp:sp modelId="{6A1D569E-DD25-404A-8FB0-A4B002B8FA93}">
      <dsp:nvSpPr>
        <dsp:cNvPr id="0" name=""/>
        <dsp:cNvSpPr/>
      </dsp:nvSpPr>
      <dsp:spPr>
        <a:xfrm>
          <a:off x="4113138" y="1510895"/>
          <a:ext cx="1713371" cy="1370697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60444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Agreed producer</a:t>
          </a:r>
          <a:endParaRPr lang="en-GB" sz="1600" kern="1200" dirty="0"/>
        </a:p>
      </dsp:txBody>
      <dsp:txXfrm>
        <a:off x="4455812" y="1510895"/>
        <a:ext cx="1028023" cy="1370697"/>
      </dsp:txXfrm>
    </dsp:sp>
    <dsp:sp modelId="{CF47D2E9-8C25-3649-9844-CFD26DA60A07}">
      <dsp:nvSpPr>
        <dsp:cNvPr id="0" name=""/>
        <dsp:cNvSpPr/>
      </dsp:nvSpPr>
      <dsp:spPr>
        <a:xfrm>
          <a:off x="5483836" y="1510895"/>
          <a:ext cx="1713371" cy="1370697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60444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Customer agreement</a:t>
          </a:r>
          <a:endParaRPr lang="en-GB" sz="1600" kern="1200" dirty="0"/>
        </a:p>
      </dsp:txBody>
      <dsp:txXfrm>
        <a:off x="5826510" y="1510895"/>
        <a:ext cx="1028023" cy="1370697"/>
      </dsp:txXfrm>
    </dsp:sp>
    <dsp:sp modelId="{276396AE-2129-B14E-B954-8384C0033AA7}">
      <dsp:nvSpPr>
        <dsp:cNvPr id="0" name=""/>
        <dsp:cNvSpPr/>
      </dsp:nvSpPr>
      <dsp:spPr>
        <a:xfrm>
          <a:off x="6854533" y="1510895"/>
          <a:ext cx="1713371" cy="1370697"/>
        </a:xfrm>
        <a:prstGeom prst="chevron">
          <a:avLst>
            <a:gd name="adj" fmla="val 25000"/>
          </a:avLst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444" tIns="40640" rIns="60444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Final SPEC</a:t>
          </a:r>
          <a:endParaRPr lang="en-GB" sz="1600" kern="1200" dirty="0"/>
        </a:p>
      </dsp:txBody>
      <dsp:txXfrm>
        <a:off x="7197207" y="1510895"/>
        <a:ext cx="1028023" cy="1370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55C9D-C162-B547-81D5-E376B251367E}">
      <dsp:nvSpPr>
        <dsp:cNvPr id="0" name=""/>
        <dsp:cNvSpPr/>
      </dsp:nvSpPr>
      <dsp:spPr>
        <a:xfrm>
          <a:off x="3078342" y="0"/>
          <a:ext cx="2412268" cy="2412268"/>
        </a:xfrm>
        <a:prstGeom prst="triangl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kern="1200" dirty="0"/>
            <a:t>Supplier</a:t>
          </a:r>
          <a:endParaRPr lang="en-GB" sz="2000" kern="1200" dirty="0"/>
        </a:p>
      </dsp:txBody>
      <dsp:txXfrm>
        <a:off x="3681409" y="1206134"/>
        <a:ext cx="1206134" cy="1206134"/>
      </dsp:txXfrm>
    </dsp:sp>
    <dsp:sp modelId="{7EFAFF49-3E4D-C745-8F96-07575CA37348}">
      <dsp:nvSpPr>
        <dsp:cNvPr id="0" name=""/>
        <dsp:cNvSpPr/>
      </dsp:nvSpPr>
      <dsp:spPr>
        <a:xfrm>
          <a:off x="1872208" y="2412268"/>
          <a:ext cx="2412268" cy="2412268"/>
        </a:xfrm>
        <a:prstGeom prst="triangle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kern="1200" dirty="0"/>
            <a:t>Producer</a:t>
          </a:r>
          <a:endParaRPr lang="en-GB" sz="2000" kern="1200" dirty="0"/>
        </a:p>
      </dsp:txBody>
      <dsp:txXfrm>
        <a:off x="2475275" y="3618402"/>
        <a:ext cx="1206134" cy="1206134"/>
      </dsp:txXfrm>
    </dsp:sp>
    <dsp:sp modelId="{50CFB739-2F7C-6A4A-9F4C-2069217976A0}">
      <dsp:nvSpPr>
        <dsp:cNvPr id="0" name=""/>
        <dsp:cNvSpPr/>
      </dsp:nvSpPr>
      <dsp:spPr>
        <a:xfrm rot="10800000">
          <a:off x="3078342" y="2412268"/>
          <a:ext cx="2412268" cy="2412268"/>
        </a:xfrm>
        <a:prstGeom prst="triangle">
          <a:avLst/>
        </a:prstGeom>
        <a:gradFill rotWithShape="0">
          <a:gsLst>
            <a:gs pos="0">
              <a:schemeClr val="accent4">
                <a:shade val="50000"/>
                <a:hueOff val="-209434"/>
                <a:satOff val="-6337"/>
                <a:lumOff val="41612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209434"/>
                <a:satOff val="-6337"/>
                <a:lumOff val="41612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209434"/>
                <a:satOff val="-6337"/>
                <a:lumOff val="416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kern="1200" dirty="0"/>
            <a:t>SPEC</a:t>
          </a:r>
          <a:endParaRPr lang="en-GB" sz="2000" kern="1200" dirty="0"/>
        </a:p>
      </dsp:txBody>
      <dsp:txXfrm rot="10800000">
        <a:off x="3681409" y="2412268"/>
        <a:ext cx="1206134" cy="1206134"/>
      </dsp:txXfrm>
    </dsp:sp>
    <dsp:sp modelId="{282F51FE-47BB-BA4A-AD44-9E41B1E5B1B9}">
      <dsp:nvSpPr>
        <dsp:cNvPr id="0" name=""/>
        <dsp:cNvSpPr/>
      </dsp:nvSpPr>
      <dsp:spPr>
        <a:xfrm>
          <a:off x="4284476" y="2412268"/>
          <a:ext cx="2412268" cy="2412268"/>
        </a:xfrm>
        <a:prstGeom prst="triangle">
          <a:avLst/>
        </a:prstGeom>
        <a:gradFill rotWithShape="0">
          <a:gsLst>
            <a:gs pos="0">
              <a:schemeClr val="accent4">
                <a:shade val="50000"/>
                <a:hueOff val="-104717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7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7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kern="1200" dirty="0"/>
            <a:t>Customer</a:t>
          </a:r>
          <a:endParaRPr lang="en-GB" sz="2000" kern="1200" dirty="0"/>
        </a:p>
      </dsp:txBody>
      <dsp:txXfrm>
        <a:off x="4887543" y="3618402"/>
        <a:ext cx="1206134" cy="1206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091EE-AB30-F542-BFDD-C4C631EBAF9D}">
      <dsp:nvSpPr>
        <dsp:cNvPr id="0" name=""/>
        <dsp:cNvSpPr/>
      </dsp:nvSpPr>
      <dsp:spPr>
        <a:xfrm>
          <a:off x="3600403" y="1728192"/>
          <a:ext cx="1512161" cy="1440159"/>
        </a:xfrm>
        <a:prstGeom prst="ellipse">
          <a:avLst/>
        </a:prstGeom>
        <a:solidFill>
          <a:srgbClr val="410D65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chemeClr val="bg1"/>
              </a:solidFill>
            </a:rPr>
            <a:t>Advice approval / disapproval</a:t>
          </a:r>
          <a:endParaRPr lang="en-GB" sz="1700" kern="1200" dirty="0">
            <a:solidFill>
              <a:schemeClr val="bg1"/>
            </a:solidFill>
          </a:endParaRPr>
        </a:p>
      </dsp:txBody>
      <dsp:txXfrm>
        <a:off x="3821854" y="1939098"/>
        <a:ext cx="1069259" cy="1018347"/>
      </dsp:txXfrm>
    </dsp:sp>
    <dsp:sp modelId="{66F727FC-6EA9-8E4B-A9B2-EBAFAFFE21E2}">
      <dsp:nvSpPr>
        <dsp:cNvPr id="0" name=""/>
        <dsp:cNvSpPr/>
      </dsp:nvSpPr>
      <dsp:spPr>
        <a:xfrm>
          <a:off x="3528393" y="-585218"/>
          <a:ext cx="1656180" cy="2529431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660066"/>
              </a:solidFill>
            </a:rPr>
            <a:t>Organoleptic</a:t>
          </a:r>
          <a:r>
            <a:rPr kern="1200" dirty="0"/>
            <a:t> </a:t>
          </a:r>
          <a:r>
            <a:rPr lang="nl-NL" sz="1600" kern="1200" dirty="0">
              <a:solidFill>
                <a:srgbClr val="660066"/>
              </a:solidFill>
            </a:rPr>
            <a:t>assessment PTR-MS data</a:t>
          </a:r>
          <a:endParaRPr lang="en-GB" sz="1600" kern="1200" dirty="0">
            <a:solidFill>
              <a:srgbClr val="660066"/>
            </a:solidFill>
          </a:endParaRPr>
        </a:p>
      </dsp:txBody>
      <dsp:txXfrm>
        <a:off x="3770935" y="-214791"/>
        <a:ext cx="1171096" cy="1788577"/>
      </dsp:txXfrm>
    </dsp:sp>
    <dsp:sp modelId="{2ABCF4F3-63DB-8A40-89D3-95571D8142F6}">
      <dsp:nvSpPr>
        <dsp:cNvPr id="0" name=""/>
        <dsp:cNvSpPr/>
      </dsp:nvSpPr>
      <dsp:spPr>
        <a:xfrm>
          <a:off x="4617666" y="1728192"/>
          <a:ext cx="3015184" cy="14401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rgbClr val="660066"/>
              </a:solidFill>
            </a:rPr>
            <a:t>Legal requirements customers own target standards</a:t>
          </a:r>
          <a:endParaRPr lang="en-GB" sz="1700" kern="1200" dirty="0">
            <a:solidFill>
              <a:srgbClr val="660066"/>
            </a:solidFill>
          </a:endParaRPr>
        </a:p>
      </dsp:txBody>
      <dsp:txXfrm>
        <a:off x="5059229" y="1939098"/>
        <a:ext cx="2132058" cy="1018347"/>
      </dsp:txXfrm>
    </dsp:sp>
    <dsp:sp modelId="{56460C0B-D447-0D4D-AAD4-C76BCDF9A8D6}">
      <dsp:nvSpPr>
        <dsp:cNvPr id="0" name=""/>
        <dsp:cNvSpPr/>
      </dsp:nvSpPr>
      <dsp:spPr>
        <a:xfrm>
          <a:off x="3600396" y="2952330"/>
          <a:ext cx="1512175" cy="2529431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solidFill>
                <a:srgbClr val="660066"/>
              </a:solidFill>
            </a:rPr>
            <a:t>Research consistency quality</a:t>
          </a:r>
          <a:endParaRPr lang="en-GB" sz="1700" kern="1200" dirty="0">
            <a:solidFill>
              <a:srgbClr val="660066"/>
            </a:solidFill>
          </a:endParaRPr>
        </a:p>
      </dsp:txBody>
      <dsp:txXfrm>
        <a:off x="3821849" y="3322757"/>
        <a:ext cx="1069269" cy="1788577"/>
      </dsp:txXfrm>
    </dsp:sp>
    <dsp:sp modelId="{77E80F10-6714-AC4E-9D0E-EEDE9CDC45DA}">
      <dsp:nvSpPr>
        <dsp:cNvPr id="0" name=""/>
        <dsp:cNvSpPr/>
      </dsp:nvSpPr>
      <dsp:spPr>
        <a:xfrm>
          <a:off x="1080117" y="1728192"/>
          <a:ext cx="3015184" cy="1440159"/>
        </a:xfrm>
        <a:prstGeom prst="ellipse">
          <a:avLst/>
        </a:prstGeom>
        <a:gradFill rotWithShape="0">
          <a:gsLst>
            <a:gs pos="0">
              <a:schemeClr val="accent4">
                <a:shade val="80000"/>
                <a:alpha val="5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alpha val="5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alpha val="5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rgbClr val="660066"/>
              </a:solidFill>
            </a:rPr>
            <a:t>Sustainability</a:t>
          </a:r>
          <a:endParaRPr lang="en-GB" sz="1600" kern="1200" dirty="0">
            <a:solidFill>
              <a:srgbClr val="660066"/>
            </a:solidFill>
          </a:endParaRPr>
        </a:p>
      </dsp:txBody>
      <dsp:txXfrm>
        <a:off x="1521680" y="1939098"/>
        <a:ext cx="2132058" cy="1018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E3567-7A9F-C24E-8A06-7EC78E6AC0DB}">
      <dsp:nvSpPr>
        <dsp:cNvPr id="0" name=""/>
        <dsp:cNvSpPr/>
      </dsp:nvSpPr>
      <dsp:spPr>
        <a:xfrm>
          <a:off x="1335664" y="2703846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900" kern="1200" dirty="0"/>
            <a:t>Importers / producers</a:t>
          </a:r>
          <a:endParaRPr lang="en-GB" sz="900" kern="1200" dirty="0">
            <a:cs typeface="Times New Roman" charset="0"/>
          </a:endParaRPr>
        </a:p>
      </dsp:txBody>
      <dsp:txXfrm>
        <a:off x="1576050" y="2910224"/>
        <a:ext cx="1071330" cy="919770"/>
      </dsp:txXfrm>
    </dsp:sp>
    <dsp:sp modelId="{B38A0611-2D85-4F47-8DEE-9498204B8994}">
      <dsp:nvSpPr>
        <dsp:cNvPr id="0" name=""/>
        <dsp:cNvSpPr/>
      </dsp:nvSpPr>
      <dsp:spPr>
        <a:xfrm>
          <a:off x="1372697" y="3299706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B8384-E64B-2D4B-ACDB-6E432D1FAC4E}">
      <dsp:nvSpPr>
        <dsp:cNvPr id="0" name=""/>
        <dsp:cNvSpPr/>
      </dsp:nvSpPr>
      <dsp:spPr>
        <a:xfrm>
          <a:off x="0" y="1967179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C52DFF-4A4A-504A-8311-15A5A8EEB10D}">
      <dsp:nvSpPr>
        <dsp:cNvPr id="0" name=""/>
        <dsp:cNvSpPr/>
      </dsp:nvSpPr>
      <dsp:spPr>
        <a:xfrm>
          <a:off x="1063264" y="3122721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19DCA-83AD-8547-98C8-BEBFA37E0762}">
      <dsp:nvSpPr>
        <dsp:cNvPr id="0" name=""/>
        <dsp:cNvSpPr/>
      </dsp:nvSpPr>
      <dsp:spPr>
        <a:xfrm>
          <a:off x="2671328" y="1962923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44139"/>
              <a:satOff val="-1091"/>
              <a:lumOff val="62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900" kern="1200" dirty="0"/>
            <a:t>Bottling companies</a:t>
          </a:r>
          <a:endParaRPr lang="en-GB" sz="900" kern="1200" dirty="0">
            <a:cs typeface="Times New Roman" charset="0"/>
          </a:endParaRPr>
        </a:p>
      </dsp:txBody>
      <dsp:txXfrm>
        <a:off x="2911714" y="2169301"/>
        <a:ext cx="1071330" cy="919770"/>
      </dsp:txXfrm>
    </dsp:sp>
    <dsp:sp modelId="{25E691B3-693C-CB4C-BD8C-F3B8C6D9C312}">
      <dsp:nvSpPr>
        <dsp:cNvPr id="0" name=""/>
        <dsp:cNvSpPr/>
      </dsp:nvSpPr>
      <dsp:spPr>
        <a:xfrm>
          <a:off x="3739530" y="3115628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F8BAC-482F-C546-8F16-A95584F4CA86}">
      <dsp:nvSpPr>
        <dsp:cNvPr id="0" name=""/>
        <dsp:cNvSpPr/>
      </dsp:nvSpPr>
      <dsp:spPr>
        <a:xfrm>
          <a:off x="4006169" y="2701009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4">
              <a:shade val="80000"/>
              <a:hueOff val="-44139"/>
              <a:satOff val="-1091"/>
              <a:lumOff val="62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215B6-9EEB-3047-8C28-94CC98269CF1}">
      <dsp:nvSpPr>
        <dsp:cNvPr id="0" name=""/>
        <dsp:cNvSpPr/>
      </dsp:nvSpPr>
      <dsp:spPr>
        <a:xfrm>
          <a:off x="4044025" y="3294031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FA85F-D239-2141-9F6E-F741A9ED6634}">
      <dsp:nvSpPr>
        <dsp:cNvPr id="0" name=""/>
        <dsp:cNvSpPr/>
      </dsp:nvSpPr>
      <dsp:spPr>
        <a:xfrm>
          <a:off x="1335664" y="1230513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900" kern="1200" dirty="0"/>
            <a:t>Retailers (wholesale distribution)</a:t>
          </a:r>
          <a:endParaRPr lang="en-GB" sz="900" kern="1200" dirty="0"/>
        </a:p>
      </dsp:txBody>
      <dsp:txXfrm>
        <a:off x="1576050" y="1436891"/>
        <a:ext cx="1071330" cy="919770"/>
      </dsp:txXfrm>
    </dsp:sp>
    <dsp:sp modelId="{D241BE91-18A1-DB41-B5AF-4F1E57A71893}">
      <dsp:nvSpPr>
        <dsp:cNvPr id="0" name=""/>
        <dsp:cNvSpPr/>
      </dsp:nvSpPr>
      <dsp:spPr>
        <a:xfrm>
          <a:off x="2398928" y="125569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D1CAC-5909-1243-BAD4-46486DACA514}">
      <dsp:nvSpPr>
        <dsp:cNvPr id="0" name=""/>
        <dsp:cNvSpPr/>
      </dsp:nvSpPr>
      <dsp:spPr>
        <a:xfrm>
          <a:off x="2671328" y="489590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accent4">
              <a:shade val="80000"/>
              <a:hueOff val="-88279"/>
              <a:satOff val="-2183"/>
              <a:lumOff val="124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470C9-F72A-094F-8827-ED5371A0B732}">
      <dsp:nvSpPr>
        <dsp:cNvPr id="0" name=""/>
        <dsp:cNvSpPr/>
      </dsp:nvSpPr>
      <dsp:spPr>
        <a:xfrm>
          <a:off x="2714945" y="1080129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9284-6F4F-DD44-9672-34327C781BA7}">
      <dsp:nvSpPr>
        <dsp:cNvPr id="0" name=""/>
        <dsp:cNvSpPr/>
      </dsp:nvSpPr>
      <dsp:spPr>
        <a:xfrm>
          <a:off x="4006169" y="1227675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132418"/>
              <a:satOff val="-3274"/>
              <a:lumOff val="1874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900" kern="1200" dirty="0"/>
            <a:t>Wholesale Restaurants</a:t>
          </a:r>
          <a:endParaRPr lang="en-GB" sz="900" kern="1200" dirty="0">
            <a:cs typeface="Times New Roman" charset="0"/>
          </a:endParaRPr>
        </a:p>
      </dsp:txBody>
      <dsp:txXfrm>
        <a:off x="4246555" y="1434053"/>
        <a:ext cx="1071330" cy="919770"/>
      </dsp:txXfrm>
    </dsp:sp>
    <dsp:sp modelId="{C3209D2A-FFD1-0649-AFF1-C0763134122B}">
      <dsp:nvSpPr>
        <dsp:cNvPr id="0" name=""/>
        <dsp:cNvSpPr/>
      </dsp:nvSpPr>
      <dsp:spPr>
        <a:xfrm>
          <a:off x="5349240" y="1818214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90941-59B3-2542-9C9D-208C963F4005}">
      <dsp:nvSpPr>
        <dsp:cNvPr id="0" name=""/>
        <dsp:cNvSpPr/>
      </dsp:nvSpPr>
      <dsp:spPr>
        <a:xfrm>
          <a:off x="5341833" y="1976756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9525" cap="flat" cmpd="sng" algn="ctr">
          <a:solidFill>
            <a:schemeClr val="accent4">
              <a:shade val="80000"/>
              <a:hueOff val="-132418"/>
              <a:satOff val="-3274"/>
              <a:lumOff val="187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FFF84-4BED-C447-B85B-0290A1A2A135}">
      <dsp:nvSpPr>
        <dsp:cNvPr id="0" name=""/>
        <dsp:cNvSpPr/>
      </dsp:nvSpPr>
      <dsp:spPr>
        <a:xfrm>
          <a:off x="5644682" y="2000874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49B94-9A1F-204A-B608-E5B19A5B1FE3}">
      <dsp:nvSpPr>
        <dsp:cNvPr id="0" name=""/>
        <dsp:cNvSpPr/>
      </dsp:nvSpPr>
      <dsp:spPr>
        <a:xfrm>
          <a:off x="5341833" y="503777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900" kern="1200" dirty="0"/>
            <a:t>Consumers' association Netherlands/Belgium</a:t>
          </a:r>
          <a:endParaRPr lang="en-GB" sz="900" kern="1200" dirty="0">
            <a:cs typeface="Times New Roman" charset="0"/>
          </a:endParaRPr>
        </a:p>
      </dsp:txBody>
      <dsp:txXfrm>
        <a:off x="5582219" y="710155"/>
        <a:ext cx="1071330" cy="919770"/>
      </dsp:txXfrm>
    </dsp:sp>
    <dsp:sp modelId="{4995EAA5-C7CD-E24E-A823-77B8D5CB8760}">
      <dsp:nvSpPr>
        <dsp:cNvPr id="0" name=""/>
        <dsp:cNvSpPr/>
      </dsp:nvSpPr>
      <dsp:spPr>
        <a:xfrm>
          <a:off x="6684904" y="110105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C7BBA-4941-7E40-87C0-1B764EF14823}">
      <dsp:nvSpPr>
        <dsp:cNvPr id="0" name=""/>
        <dsp:cNvSpPr/>
      </dsp:nvSpPr>
      <dsp:spPr>
        <a:xfrm>
          <a:off x="6677497" y="1247182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9525" cap="flat" cmpd="sng" algn="ctr">
          <a:solidFill>
            <a:schemeClr val="accent4">
              <a:shade val="80000"/>
              <a:hueOff val="-176558"/>
              <a:satOff val="-4365"/>
              <a:lumOff val="249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C1FD2-5C30-E34A-A4C5-0114B1494982}">
      <dsp:nvSpPr>
        <dsp:cNvPr id="0" name=""/>
        <dsp:cNvSpPr/>
      </dsp:nvSpPr>
      <dsp:spPr>
        <a:xfrm>
          <a:off x="6986930" y="127697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C4BBA-99F2-684E-9704-E950B5AB4B91}">
      <dsp:nvSpPr>
        <dsp:cNvPr id="0" name=""/>
        <dsp:cNvSpPr/>
      </dsp:nvSpPr>
      <dsp:spPr>
        <a:xfrm>
          <a:off x="1464902" y="0"/>
          <a:ext cx="5433467" cy="5433467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3DA268-0132-8749-9958-F31BCCBB926F}">
      <dsp:nvSpPr>
        <dsp:cNvPr id="0" name=""/>
        <dsp:cNvSpPr/>
      </dsp:nvSpPr>
      <dsp:spPr>
        <a:xfrm>
          <a:off x="1981081" y="516179"/>
          <a:ext cx="2119052" cy="2119052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900" kern="1200" dirty="0"/>
            <a:t>Relationship between (chemical) wine and health</a:t>
          </a:r>
          <a:endParaRPr lang="en-GB" sz="1900" kern="1200" dirty="0"/>
        </a:p>
      </dsp:txBody>
      <dsp:txXfrm>
        <a:off x="2084525" y="619623"/>
        <a:ext cx="1912164" cy="1912164"/>
      </dsp:txXfrm>
    </dsp:sp>
    <dsp:sp modelId="{DF53A66F-DAF2-BF48-97C3-F4D99A193CB7}">
      <dsp:nvSpPr>
        <dsp:cNvPr id="0" name=""/>
        <dsp:cNvSpPr/>
      </dsp:nvSpPr>
      <dsp:spPr>
        <a:xfrm>
          <a:off x="4263138" y="516179"/>
          <a:ext cx="2119052" cy="2119052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900" kern="1200" dirty="0"/>
            <a:t>Establishing limited nutrition guidance for wines</a:t>
          </a:r>
          <a:endParaRPr lang="en-GB" sz="1900" kern="1200" dirty="0">
            <a:cs typeface="Times New Roman" charset="0"/>
          </a:endParaRPr>
        </a:p>
      </dsp:txBody>
      <dsp:txXfrm>
        <a:off x="4366582" y="619623"/>
        <a:ext cx="1912164" cy="1912164"/>
      </dsp:txXfrm>
    </dsp:sp>
    <dsp:sp modelId="{99B66F42-18A0-7D47-9E17-D7E13BAFF061}">
      <dsp:nvSpPr>
        <dsp:cNvPr id="0" name=""/>
        <dsp:cNvSpPr/>
      </dsp:nvSpPr>
      <dsp:spPr>
        <a:xfrm>
          <a:off x="1981081" y="2798235"/>
          <a:ext cx="2119052" cy="2119052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900" kern="1200" dirty="0"/>
            <a:t>Readable bottling date on the wine</a:t>
          </a:r>
          <a:endParaRPr lang="en-GB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sz="1500" kern="1200" dirty="0"/>
            <a:t>(Especially in the supermarkets a great desire for shelf management: first in first out!)</a:t>
          </a:r>
          <a:endParaRPr lang="en-GB" sz="1500" kern="1200" dirty="0"/>
        </a:p>
      </dsp:txBody>
      <dsp:txXfrm>
        <a:off x="2084525" y="2901679"/>
        <a:ext cx="1912164" cy="1912164"/>
      </dsp:txXfrm>
    </dsp:sp>
    <dsp:sp modelId="{AE336AA9-EAE6-A744-9756-63FCABA411FB}">
      <dsp:nvSpPr>
        <dsp:cNvPr id="0" name=""/>
        <dsp:cNvSpPr/>
      </dsp:nvSpPr>
      <dsp:spPr>
        <a:xfrm>
          <a:off x="4263138" y="2798235"/>
          <a:ext cx="2119052" cy="2119052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900" kern="1200" dirty="0"/>
            <a:t>Transparency to the consumer</a:t>
          </a:r>
          <a:endParaRPr lang="en-GB" sz="1900" kern="1200" dirty="0"/>
        </a:p>
      </dsp:txBody>
      <dsp:txXfrm>
        <a:off x="4366582" y="2901679"/>
        <a:ext cx="1912164" cy="1912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FF4D-936E-4EEC-8E29-8F066ACEF776}" type="datetimeFigureOut">
              <a:rPr lang="nl-NL" smtClean="0"/>
              <a:pPr/>
              <a:t>15-5-2019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E1824-9863-441C-8800-B95B998E79AC}" type="slidenum">
              <a:rPr lang="nl-NL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566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9E6FA-378F-4E92-B76C-3625A67703CC}" type="datetimeFigureOut">
              <a:rPr lang="nl-NL" smtClean="0"/>
              <a:pPr/>
              <a:t>15-5-2019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B631F-02C3-4918-AC7D-E73100D26A59}" type="slidenum">
              <a:rPr lang="nl-NL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63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Explain</a:t>
            </a:r>
            <a:r>
              <a:rPr lang="nl-NL" dirty="0"/>
              <a:t>ing</a:t>
            </a:r>
            <a:r>
              <a:rPr dirty="0"/>
              <a:t> today's goals, why </a:t>
            </a:r>
            <a:r>
              <a:rPr lang="nl-NL" dirty="0"/>
              <a:t>are</a:t>
            </a:r>
            <a:r>
              <a:rPr dirty="0"/>
              <a:t> you stan</a:t>
            </a:r>
            <a:r>
              <a:rPr lang="nl-NL" dirty="0"/>
              <a:t>ding</a:t>
            </a:r>
            <a:r>
              <a:rPr lang="nl-NL" baseline="0" dirty="0"/>
              <a:t> </a:t>
            </a:r>
            <a:r>
              <a:rPr dirty="0"/>
              <a:t>here? What are they going to hear and/or learn from you? From the romance of wines to a clear and bright view on the quality of the wine. Transition to the next slide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B631F-02C3-4918-AC7D-E73100D26A59}" type="slidenum">
              <a:rPr lang="nl-NL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09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Telling</a:t>
            </a:r>
            <a:r>
              <a:rPr lang="nl-NL" baseline="0" dirty="0"/>
              <a:t> a s</a:t>
            </a:r>
            <a:r>
              <a:rPr dirty="0"/>
              <a:t>hort storyline about Meron, how Meron started.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B631F-02C3-4918-AC7D-E73100D26A59}" type="slidenum">
              <a:rPr lang="nl-NL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9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B631F-02C3-4918-AC7D-E73100D26A59}" type="slidenum">
              <a:rPr lang="nl-NL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39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20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3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16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9107E-2216-4E3C-913A-217862C49F9D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8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331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08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40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95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44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05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05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25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D8E3-A1E5-49BD-B687-7F0F3439D416}" type="datetimeFigureOut">
              <a:rPr lang="nl-NL" smtClean="0"/>
              <a:pPr/>
              <a:t>15-5-2019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0238-A74D-479E-84C7-210B58C7F8C3}" type="slidenum">
              <a:rPr lang="nl-NL" smtClean="0"/>
              <a:pPr/>
              <a:t>‹N°›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244220" y="9442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478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b="0" i="0" kern="1200">
          <a:solidFill>
            <a:srgbClr val="410D65"/>
          </a:solidFill>
          <a:latin typeface="Helvetica Light"/>
          <a:ea typeface="+mj-ea"/>
          <a:cs typeface="Helvetica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i="0" kern="1200">
          <a:solidFill>
            <a:srgbClr val="410D65"/>
          </a:solidFill>
          <a:latin typeface="Helvetica Light"/>
          <a:ea typeface="+mn-ea"/>
          <a:cs typeface="Helvetica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0" i="0" kern="1200">
          <a:solidFill>
            <a:srgbClr val="410D65"/>
          </a:solidFill>
          <a:latin typeface="Helvetica Light"/>
          <a:ea typeface="+mn-ea"/>
          <a:cs typeface="Helvetica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410D65"/>
          </a:solidFill>
          <a:latin typeface="Helvetica Light"/>
          <a:ea typeface="+mn-ea"/>
          <a:cs typeface="Helvetica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0" i="0" kern="1200">
          <a:solidFill>
            <a:srgbClr val="410D65"/>
          </a:solidFill>
          <a:latin typeface="Helvetica Light"/>
          <a:ea typeface="+mn-ea"/>
          <a:cs typeface="Helvetica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0" i="0" kern="1200">
          <a:solidFill>
            <a:srgbClr val="410D65"/>
          </a:solidFill>
          <a:latin typeface="Helvetica Light"/>
          <a:ea typeface="+mn-ea"/>
          <a:cs typeface="Helvetica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076056" cy="24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6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156"/>
            <a:ext cx="9144000" cy="3196084"/>
          </a:xfrm>
          <a:prstGeom prst="rect">
            <a:avLst/>
          </a:prstGeom>
        </p:spPr>
      </p:pic>
      <p:sp>
        <p:nvSpPr>
          <p:cNvPr id="2" name="Toelichting met afgeronde rechthoek 1"/>
          <p:cNvSpPr/>
          <p:nvPr/>
        </p:nvSpPr>
        <p:spPr>
          <a:xfrm>
            <a:off x="5004048" y="692696"/>
            <a:ext cx="3960440" cy="1368152"/>
          </a:xfrm>
          <a:prstGeom prst="wedgeRoundRectCallout">
            <a:avLst>
              <a:gd name="adj1" fmla="val -46214"/>
              <a:gd name="adj2" fmla="val 116369"/>
              <a:gd name="adj3" fmla="val 16667"/>
            </a:avLst>
          </a:prstGeom>
          <a:solidFill>
            <a:srgbClr val="410D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Helvetica Light"/>
              </a:rPr>
              <a:t>How do you as a consumer come to purchase a selection of wine?  </a:t>
            </a:r>
            <a:endParaRPr lang="en-GB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119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156"/>
            <a:ext cx="9144000" cy="3196084"/>
          </a:xfrm>
          <a:prstGeom prst="rect">
            <a:avLst/>
          </a:prstGeom>
        </p:spPr>
      </p:pic>
      <p:sp>
        <p:nvSpPr>
          <p:cNvPr id="2" name="Toelichting met afgeronde rechthoek 1"/>
          <p:cNvSpPr/>
          <p:nvPr/>
        </p:nvSpPr>
        <p:spPr>
          <a:xfrm>
            <a:off x="4716016" y="5373216"/>
            <a:ext cx="3960440" cy="1368152"/>
          </a:xfrm>
          <a:prstGeom prst="wedgeRoundRectCallout">
            <a:avLst>
              <a:gd name="adj1" fmla="val -33811"/>
              <a:gd name="adj2" fmla="val -81551"/>
              <a:gd name="adj3" fmla="val 16667"/>
            </a:avLst>
          </a:prstGeom>
          <a:solidFill>
            <a:srgbClr val="410D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Helvetica Light"/>
              </a:rPr>
              <a:t>How does the retailer guarantee the wine's authenticity?</a:t>
            </a:r>
            <a:endParaRPr lang="en-GB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19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The origin</a:t>
            </a:r>
            <a:endParaRPr lang="en-GB" dirty="0"/>
          </a:p>
        </p:txBody>
      </p:sp>
      <p:sp>
        <p:nvSpPr>
          <p:cNvPr id="3" name="Tekstvak 2"/>
          <p:cNvSpPr txBox="1"/>
          <p:nvPr/>
        </p:nvSpPr>
        <p:spPr>
          <a:xfrm>
            <a:off x="2123728" y="292494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/>
              <a:t>The consumer</a:t>
            </a:r>
            <a:endParaRPr lang="en-GB" dirty="0"/>
          </a:p>
          <a:p>
            <a:endParaRPr lang="en-GB" dirty="0"/>
          </a:p>
        </p:txBody>
      </p:sp>
      <p:pic>
        <p:nvPicPr>
          <p:cNvPr id="5" name="Afbeelding 4" descr="Winkelstra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460" y="0"/>
            <a:ext cx="10395012" cy="6930008"/>
          </a:xfrm>
          <a:prstGeom prst="rect">
            <a:avLst/>
          </a:prstGeom>
        </p:spPr>
      </p:pic>
      <p:sp>
        <p:nvSpPr>
          <p:cNvPr id="6" name="Toelichting met afgeronde rechthoek 5"/>
          <p:cNvSpPr/>
          <p:nvPr/>
        </p:nvSpPr>
        <p:spPr>
          <a:xfrm>
            <a:off x="4572000" y="188640"/>
            <a:ext cx="4176464" cy="1296144"/>
          </a:xfrm>
          <a:prstGeom prst="wedgeRoundRectCallout">
            <a:avLst>
              <a:gd name="adj1" fmla="val -40816"/>
              <a:gd name="adj2" fmla="val 133559"/>
              <a:gd name="adj3" fmla="val 16667"/>
            </a:avLst>
          </a:prstGeom>
          <a:ln>
            <a:solidFill>
              <a:srgbClr val="909D2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err="1">
                <a:latin typeface="Helvetica Light"/>
              </a:rPr>
              <a:t>Everything</a:t>
            </a:r>
            <a:r>
              <a:rPr lang="nl-NL" sz="3200" dirty="0">
                <a:latin typeface="Helvetica Light"/>
              </a:rPr>
              <a:t> starts </a:t>
            </a:r>
            <a:r>
              <a:rPr lang="nl-NL" sz="3200" dirty="0" err="1">
                <a:latin typeface="Helvetica Light"/>
              </a:rPr>
              <a:t>by</a:t>
            </a:r>
            <a:r>
              <a:rPr lang="nl-NL" sz="3200" dirty="0">
                <a:latin typeface="Helvetica Light"/>
              </a:rPr>
              <a:t> the </a:t>
            </a:r>
            <a:r>
              <a:rPr lang="nl-NL" sz="3200" b="1" dirty="0">
                <a:latin typeface="Helvetica"/>
              </a:rPr>
              <a:t>consumer</a:t>
            </a:r>
            <a:endParaRPr lang="en-GB" sz="3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671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wijnproeverij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96141"/>
            <a:ext cx="8568952" cy="5712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60066"/>
                </a:solidFill>
              </a:rPr>
              <a:t>Mission</a:t>
            </a: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3528" y="2060848"/>
            <a:ext cx="8496944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660066"/>
                </a:solidFill>
                <a:latin typeface="Helvetica"/>
              </a:rPr>
              <a:t>Securing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the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quality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of wine within the chain of the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producer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up to the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consumer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660066"/>
              </a:solidFill>
              <a:latin typeface="Helvetica Light"/>
              <a:ea typeface="Times New Roman"/>
              <a:cs typeface="Helvetic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660066"/>
                </a:solidFill>
                <a:latin typeface="Helvetica"/>
              </a:rPr>
              <a:t>Monitoring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the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authenticity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,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constancy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and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quality</a:t>
            </a:r>
            <a:r>
              <a:rPr dirty="0"/>
              <a:t> 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of the different tilting moments within the supply chain.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660066"/>
              </a:solidFill>
              <a:latin typeface="Helvetica Light"/>
              <a:ea typeface="Times New Roman"/>
              <a:cs typeface="Helvetic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660066"/>
                </a:solidFill>
                <a:latin typeface="Helvetica"/>
              </a:rPr>
              <a:t>Transparency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with the aim of </a:t>
            </a:r>
            <a:r>
              <a:rPr lang="nl-NL" sz="2800" b="1" dirty="0">
                <a:solidFill>
                  <a:srgbClr val="660066"/>
                </a:solidFill>
                <a:latin typeface="Helvetica"/>
              </a:rPr>
              <a:t>optimising the quality curve</a:t>
            </a:r>
            <a:r>
              <a:rPr lang="nl-NL" sz="2800" dirty="0">
                <a:solidFill>
                  <a:srgbClr val="660066"/>
                </a:solidFill>
                <a:latin typeface="Helvetica Light"/>
              </a:rPr>
              <a:t> of wine as much as possible.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660066"/>
              </a:solidFill>
              <a:latin typeface="Helvetica Light"/>
              <a:ea typeface="Times New Roman"/>
              <a:cs typeface="Helvetica Light"/>
            </a:endParaRPr>
          </a:p>
          <a:p>
            <a:endParaRPr lang="en-GB" sz="2800" dirty="0">
              <a:solidFill>
                <a:srgbClr val="660066"/>
              </a:solidFill>
              <a:latin typeface="Helvetica Light"/>
              <a:ea typeface="Times New Roman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5199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nzxrb3m_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568952" cy="642671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836712"/>
            <a:ext cx="6764288" cy="10877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z="4000" dirty="0">
                <a:solidFill>
                  <a:srgbClr val="660066"/>
                </a:solidFill>
              </a:rPr>
              <a:t>Main activities</a:t>
            </a:r>
            <a:r>
              <a:rPr dirty="0"/>
              <a:t> </a:t>
            </a:r>
            <a:br>
              <a:rPr dirty="0"/>
            </a:br>
            <a:endParaRPr lang="en-GB" sz="3200" dirty="0">
              <a:cs typeface="Times New Roman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marL="0" indent="0" eaLnBrk="1" hangingPunct="1">
              <a:buNone/>
            </a:pPr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b="1" dirty="0">
                <a:solidFill>
                  <a:srgbClr val="660066"/>
                </a:solidFill>
                <a:latin typeface="Helvetica"/>
              </a:rPr>
              <a:t>Wine research </a:t>
            </a:r>
          </a:p>
          <a:p>
            <a:pPr lvl="1"/>
            <a:r>
              <a:rPr lang="nl-NL" dirty="0">
                <a:solidFill>
                  <a:srgbClr val="660066"/>
                </a:solidFill>
              </a:rPr>
              <a:t>chemical/technical flavour</a:t>
            </a:r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marL="0" indent="0" eaLnBrk="1" hangingPunct="1">
              <a:buNone/>
            </a:pPr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b="1" dirty="0">
                <a:solidFill>
                  <a:srgbClr val="660066"/>
                </a:solidFill>
                <a:latin typeface="Helvetica"/>
              </a:rPr>
              <a:t>Wine knowledge </a:t>
            </a:r>
          </a:p>
          <a:p>
            <a:pPr lvl="1"/>
            <a:r>
              <a:rPr lang="nl-NL" dirty="0">
                <a:solidFill>
                  <a:srgbClr val="660066"/>
                </a:solidFill>
              </a:rPr>
              <a:t>factually/technically founded</a:t>
            </a:r>
          </a:p>
          <a:p>
            <a:pPr marL="0" indent="0" eaLnBrk="1" hangingPunct="1">
              <a:buNone/>
            </a:pPr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b="1" dirty="0">
                <a:solidFill>
                  <a:srgbClr val="660066"/>
                </a:solidFill>
                <a:latin typeface="Helvetica"/>
              </a:rPr>
              <a:t>Wine advice </a:t>
            </a:r>
          </a:p>
          <a:p>
            <a:pPr lvl="1"/>
            <a:r>
              <a:rPr lang="nl-NL" dirty="0">
                <a:solidFill>
                  <a:srgbClr val="660066"/>
                </a:solidFill>
              </a:rPr>
              <a:t>independent</a:t>
            </a:r>
          </a:p>
          <a:p>
            <a:pPr eaLnBrk="1" hangingPunct="1"/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endParaRPr lang="en-GB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72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1119.jp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/>
          <a:stretch/>
        </p:blipFill>
        <p:spPr>
          <a:xfrm>
            <a:off x="251520" y="1819082"/>
            <a:ext cx="8568952" cy="5505634"/>
          </a:xfrm>
          <a:prstGeom prst="rect">
            <a:avLst/>
          </a:prstGeom>
        </p:spPr>
      </p:pic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dirty="0"/>
              <a:t>Wine research</a:t>
            </a:r>
            <a:endParaRPr lang="en-GB" sz="3600" dirty="0">
              <a:cs typeface="Times New Roman" charset="0"/>
            </a:endParaRP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001000" cy="4114800"/>
          </a:xfrm>
        </p:spPr>
        <p:txBody>
          <a:bodyPr/>
          <a:lstStyle/>
          <a:p>
            <a:pPr eaLnBrk="1" hangingPunct="1"/>
            <a:r>
              <a:rPr dirty="0"/>
              <a:t>How do we guarantee the quality/authenticity</a:t>
            </a:r>
            <a:r>
              <a:rPr lang="nl-NL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79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987824" y="332656"/>
            <a:ext cx="6170442" cy="1359024"/>
          </a:xfrm>
        </p:spPr>
        <p:txBody>
          <a:bodyPr>
            <a:normAutofit/>
          </a:bodyPr>
          <a:lstStyle/>
          <a:p>
            <a:pPr eaLnBrk="1" hangingPunct="1"/>
            <a:r>
              <a:rPr lang="nl-NL" sz="3600" dirty="0">
                <a:solidFill>
                  <a:srgbClr val="660066"/>
                </a:solidFill>
              </a:rPr>
              <a:t>     Basic Standard Analysis Package</a:t>
            </a:r>
            <a:endParaRPr lang="en-GB" sz="3600" dirty="0">
              <a:solidFill>
                <a:srgbClr val="660066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8187284"/>
              </p:ext>
            </p:extLst>
          </p:nvPr>
        </p:nvGraphicFramePr>
        <p:xfrm>
          <a:off x="395536" y="2060848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718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260648"/>
            <a:ext cx="5760640" cy="15030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660066"/>
                </a:solidFill>
              </a:rPr>
              <a:t>Procedure Chemical SPEC</a:t>
            </a:r>
            <a:endParaRPr lang="en-GB" sz="3600" dirty="0">
              <a:solidFill>
                <a:srgbClr val="660066"/>
              </a:solidFill>
            </a:endParaRPr>
          </a:p>
        </p:txBody>
      </p:sp>
      <p:graphicFrame>
        <p:nvGraphicFramePr>
          <p:cNvPr id="2" name="Tijdelijke aanduiding voor inhoud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245573"/>
              </p:ext>
            </p:extLst>
          </p:nvPr>
        </p:nvGraphicFramePr>
        <p:xfrm>
          <a:off x="251520" y="2204864"/>
          <a:ext cx="85689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76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9832" y="260648"/>
            <a:ext cx="5760640" cy="1503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dirty="0">
                <a:solidFill>
                  <a:srgbClr val="660066"/>
                </a:solidFill>
              </a:rPr>
              <a:t>Procedure Chemical SPEC</a:t>
            </a:r>
            <a:endParaRPr lang="en-GB" dirty="0">
              <a:solidFill>
                <a:srgbClr val="660066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21280785"/>
              </p:ext>
            </p:extLst>
          </p:nvPr>
        </p:nvGraphicFramePr>
        <p:xfrm>
          <a:off x="251520" y="1844824"/>
          <a:ext cx="856895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20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nl-NL" sz="3600" dirty="0"/>
              <a:t>Monitoring</a:t>
            </a:r>
            <a:endParaRPr lang="en-GB" sz="3600" dirty="0">
              <a:cs typeface="Times New Roman" charset="0"/>
            </a:endParaRPr>
          </a:p>
        </p:txBody>
      </p:sp>
      <p:sp>
        <p:nvSpPr>
          <p:cNvPr id="9219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0010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nl-NL" dirty="0">
                <a:solidFill>
                  <a:srgbClr val="660066"/>
                </a:solidFill>
              </a:rPr>
              <a:t>At the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first</a:t>
            </a:r>
            <a:r>
              <a:rPr lang="nl-NL" dirty="0">
                <a:solidFill>
                  <a:srgbClr val="660066"/>
                </a:solidFill>
              </a:rPr>
              <a:t> delivery</a:t>
            </a:r>
          </a:p>
          <a:p>
            <a:pPr eaLnBrk="1" hangingPunct="1"/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dirty="0">
                <a:solidFill>
                  <a:srgbClr val="660066"/>
                </a:solidFill>
              </a:rPr>
              <a:t>For large volumes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at every</a:t>
            </a:r>
            <a:r>
              <a:rPr dirty="0"/>
              <a:t>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bottling batch</a:t>
            </a:r>
          </a:p>
          <a:p>
            <a:pPr eaLnBrk="1" hangingPunct="1"/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dirty="0">
                <a:solidFill>
                  <a:srgbClr val="660066"/>
                </a:solidFill>
              </a:rPr>
              <a:t>Minimal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2</a:t>
            </a:r>
            <a:r>
              <a:rPr lang="nl-NL" dirty="0">
                <a:solidFill>
                  <a:srgbClr val="660066"/>
                </a:solidFill>
              </a:rPr>
              <a:t> times a year in stock/store level</a:t>
            </a:r>
          </a:p>
          <a:p>
            <a:pPr marL="0" indent="0" eaLnBrk="1" hangingPunct="1">
              <a:buNone/>
            </a:pPr>
            <a:endParaRPr lang="en-GB" dirty="0">
              <a:solidFill>
                <a:srgbClr val="660066"/>
              </a:solidFill>
              <a:cs typeface="Times New Roman" charset="0"/>
            </a:endParaRPr>
          </a:p>
          <a:p>
            <a:pPr eaLnBrk="1" hangingPunct="1"/>
            <a:r>
              <a:rPr lang="nl-NL" dirty="0">
                <a:solidFill>
                  <a:srgbClr val="660066"/>
                </a:solidFill>
              </a:rPr>
              <a:t>When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exchange</a:t>
            </a:r>
            <a:r>
              <a:rPr lang="nl-NL" dirty="0">
                <a:solidFill>
                  <a:srgbClr val="660066"/>
                </a:solidFill>
              </a:rPr>
              <a:t> of year </a:t>
            </a:r>
            <a:r>
              <a:rPr lang="nl-NL" b="1" dirty="0">
                <a:solidFill>
                  <a:srgbClr val="660066"/>
                </a:solidFill>
                <a:latin typeface="Helvetica"/>
              </a:rPr>
              <a:t>new</a:t>
            </a:r>
            <a:r>
              <a:rPr lang="nl-NL" dirty="0">
                <a:solidFill>
                  <a:srgbClr val="660066"/>
                </a:solidFill>
              </a:rPr>
              <a:t> SPEC</a:t>
            </a:r>
            <a:r>
              <a:rPr dirty="0"/>
              <a:t> </a:t>
            </a:r>
          </a:p>
          <a:p>
            <a:pPr eaLnBrk="1" hangingPunct="1"/>
            <a:endParaRPr lang="en-GB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8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57334-C4EE-4A0F-84BE-5D53BCD25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Presentation </a:t>
            </a:r>
            <a:r>
              <a:rPr lang="nl-NL" dirty="0" err="1"/>
              <a:t>Meron</a:t>
            </a:r>
            <a:r>
              <a:rPr lang="nl-NL" dirty="0"/>
              <a:t> video</a:t>
            </a:r>
          </a:p>
        </p:txBody>
      </p:sp>
      <p:pic>
        <p:nvPicPr>
          <p:cNvPr id="3" name="Meron Quality Guide">
            <a:hlinkClick r:id="" action="ppaction://media"/>
            <a:extLst>
              <a:ext uri="{FF2B5EF4-FFF2-40B4-BE49-F238E27FC236}">
                <a16:creationId xmlns:a16="http://schemas.microsoft.com/office/drawing/2014/main" id="{E886B593-4CFF-4257-B5A8-B5CD6D261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988840"/>
            <a:ext cx="7236296" cy="40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563888" y="260648"/>
            <a:ext cx="5256584" cy="1287016"/>
          </a:xfrm>
        </p:spPr>
        <p:txBody>
          <a:bodyPr>
            <a:normAutofit/>
          </a:bodyPr>
          <a:lstStyle/>
          <a:p>
            <a:pPr eaLnBrk="1" hangingPunct="1"/>
            <a:r>
              <a:rPr lang="nl-NL" sz="3600" dirty="0"/>
              <a:t>Method</a:t>
            </a:r>
            <a:endParaRPr lang="en-GB" sz="36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93516336"/>
              </p:ext>
            </p:extLst>
          </p:nvPr>
        </p:nvGraphicFramePr>
        <p:xfrm>
          <a:off x="251520" y="1844824"/>
          <a:ext cx="87129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316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interior 00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" y="1809201"/>
            <a:ext cx="8640283" cy="486015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Database chemical measurements 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899592" y="2780928"/>
            <a:ext cx="734481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660066"/>
                </a:solidFill>
                <a:latin typeface="Helvetica Light"/>
              </a:rPr>
              <a:t>Spacious </a:t>
            </a:r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11500" dirty="0">
                <a:solidFill>
                  <a:srgbClr val="660066"/>
                </a:solidFill>
                <a:latin typeface="Helvetica Light"/>
              </a:rPr>
              <a:t>320,000</a:t>
            </a:r>
            <a:r>
              <a:rPr dirty="0"/>
              <a:t> </a:t>
            </a:r>
          </a:p>
          <a:p>
            <a:pPr algn="r"/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r"/>
            <a:r>
              <a:rPr lang="nl-NL" sz="2800" dirty="0">
                <a:solidFill>
                  <a:srgbClr val="660066"/>
                </a:solidFill>
                <a:latin typeface="Helvetica Light"/>
              </a:rPr>
              <a:t>various wines</a:t>
            </a:r>
            <a:endParaRPr lang="en-GB" sz="28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9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cropped-bigbits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3"/>
            <a:ext cx="8568952" cy="571263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755576" y="2492896"/>
            <a:ext cx="7848872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660066"/>
                </a:solidFill>
                <a:latin typeface="Helvetica Light"/>
              </a:rPr>
              <a:t>Spacious</a:t>
            </a:r>
          </a:p>
          <a:p>
            <a:endParaRPr lang="en-GB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dirty="0"/>
              <a:t> </a:t>
            </a:r>
            <a:r>
              <a:rPr lang="nl-NL" sz="8800" dirty="0">
                <a:solidFill>
                  <a:srgbClr val="660066"/>
                </a:solidFill>
                <a:latin typeface="Helvetica Light"/>
              </a:rPr>
              <a:t>4.2 million </a:t>
            </a:r>
            <a:endParaRPr lang="en-GB" sz="88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r"/>
            <a:endParaRPr lang="en-GB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r"/>
            <a:r>
              <a:rPr lang="nl-NL" dirty="0">
                <a:solidFill>
                  <a:srgbClr val="660066"/>
                </a:solidFill>
                <a:latin typeface="Helvetica Light"/>
              </a:rPr>
              <a:t>data information</a:t>
            </a: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3212232" y="427038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nl-NL" dirty="0">
                <a:solidFill>
                  <a:srgbClr val="660066"/>
                </a:solidFill>
              </a:rPr>
              <a:t>Database chemical measurements </a:t>
            </a:r>
            <a:endParaRPr lang="en-GB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0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107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772816"/>
            <a:ext cx="9144000" cy="62975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chemical measurements </a:t>
            </a:r>
          </a:p>
        </p:txBody>
      </p:sp>
      <p:sp>
        <p:nvSpPr>
          <p:cNvPr id="4" name="Rechthoek 3"/>
          <p:cNvSpPr/>
          <p:nvPr/>
        </p:nvSpPr>
        <p:spPr>
          <a:xfrm>
            <a:off x="251520" y="1988840"/>
            <a:ext cx="8568952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660066"/>
                </a:solidFill>
                <a:latin typeface="Helvetica Light"/>
              </a:rPr>
              <a:t>Descend to </a:t>
            </a:r>
            <a:endParaRPr lang="en-GB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11500" dirty="0">
                <a:solidFill>
                  <a:srgbClr val="660066"/>
                </a:solidFill>
                <a:latin typeface="Helvetica Light"/>
              </a:rPr>
              <a:t>Nations</a:t>
            </a:r>
            <a:endParaRPr lang="en-GB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7200" dirty="0">
                <a:solidFill>
                  <a:srgbClr val="660066"/>
                </a:solidFill>
                <a:latin typeface="Helvetica Light"/>
              </a:rPr>
              <a:t>Regions</a:t>
            </a:r>
            <a:endParaRPr lang="en-GB" sz="60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4000" dirty="0">
                <a:solidFill>
                  <a:srgbClr val="660066"/>
                </a:solidFill>
                <a:latin typeface="Helvetica Light"/>
              </a:rPr>
              <a:t>Areas</a:t>
            </a:r>
            <a:endParaRPr lang="en-GB" sz="32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endParaRPr lang="en-GB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b="1" dirty="0">
                <a:solidFill>
                  <a:srgbClr val="660066"/>
                </a:solidFill>
                <a:latin typeface="Helvetica"/>
              </a:rPr>
              <a:t>grape varieties</a:t>
            </a:r>
            <a:endParaRPr lang="en-GB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7781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5536" y="3140968"/>
            <a:ext cx="83529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solidFill>
                  <a:srgbClr val="660066"/>
                </a:solidFill>
                <a:latin typeface="Helvetica Light"/>
              </a:rPr>
              <a:t>Calculation </a:t>
            </a:r>
            <a:endParaRPr lang="en-GB" sz="54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3200" dirty="0">
                <a:solidFill>
                  <a:srgbClr val="660066"/>
                </a:solidFill>
                <a:latin typeface="Helvetica Light"/>
              </a:rPr>
              <a:t>of</a:t>
            </a:r>
            <a:r>
              <a:rPr lang="en-US" sz="3200" dirty="0">
                <a:solidFill>
                  <a:srgbClr val="660066"/>
                </a:solidFill>
                <a:latin typeface="Helvetica Light"/>
              </a:rPr>
              <a:t>
</a:t>
            </a:r>
            <a:r>
              <a:rPr dirty="0"/>
              <a:t> </a:t>
            </a:r>
          </a:p>
          <a:p>
            <a:pPr algn="ctr"/>
            <a:endParaRPr lang="en-GB" sz="1100" dirty="0">
              <a:solidFill>
                <a:srgbClr val="660066"/>
              </a:solidFill>
              <a:latin typeface="Helvetica Light"/>
              <a:cs typeface="Helvetica Light"/>
            </a:endParaRPr>
          </a:p>
          <a:p>
            <a:pPr algn="ctr"/>
            <a:r>
              <a:rPr lang="nl-NL" sz="6000" b="1" dirty="0">
                <a:solidFill>
                  <a:srgbClr val="660066"/>
                </a:solidFill>
                <a:latin typeface="Helvetica"/>
              </a:rPr>
              <a:t>Average amounts</a:t>
            </a:r>
            <a:endParaRPr lang="en-GB" sz="6000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3212232" y="427038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dirty="0"/>
              <a:t>Database chemical measurements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528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3528" y="1772817"/>
            <a:ext cx="849694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solidFill>
                  <a:srgbClr val="660066"/>
                </a:solidFill>
                <a:latin typeface="Helvetica Light"/>
              </a:rPr>
              <a:t>Drafting a substantiated </a:t>
            </a:r>
            <a:r>
              <a:rPr lang="nl-NL" sz="5400" dirty="0">
                <a:solidFill>
                  <a:srgbClr val="660066"/>
                </a:solidFill>
                <a:latin typeface="Helvetica Light"/>
              </a:rPr>
              <a:t>product </a:t>
            </a:r>
            <a:r>
              <a:rPr lang="nl-NL" sz="6600" b="1" dirty="0">
                <a:solidFill>
                  <a:srgbClr val="660066"/>
                </a:solidFill>
                <a:latin typeface="Helvetica"/>
              </a:rPr>
              <a:t>specification</a:t>
            </a:r>
            <a:r>
              <a:rPr lang="nl-NL" sz="5400" dirty="0">
                <a:solidFill>
                  <a:srgbClr val="660066"/>
                </a:solidFill>
                <a:latin typeface="Helvetica Light"/>
              </a:rPr>
              <a:t> per </a:t>
            </a:r>
            <a:r>
              <a:rPr lang="nl-NL" sz="7200" b="1" dirty="0">
                <a:solidFill>
                  <a:srgbClr val="660066"/>
                </a:solidFill>
                <a:latin typeface="Helvetica"/>
              </a:rPr>
              <a:t>wine</a:t>
            </a:r>
            <a:r>
              <a:rPr dirty="0"/>
              <a:t> </a:t>
            </a:r>
            <a:r>
              <a:rPr lang="nl-NL" sz="5400" dirty="0">
                <a:solidFill>
                  <a:srgbClr val="660066"/>
                </a:solidFill>
                <a:latin typeface="Helvetica Light"/>
              </a:rPr>
              <a:t>(SPEC)</a:t>
            </a:r>
          </a:p>
          <a:p>
            <a:pPr algn="ctr"/>
            <a:endParaRPr lang="en-GB" sz="5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3143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Client base</a:t>
            </a:r>
            <a:endParaRPr lang="en-GB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3762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7702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60066"/>
                </a:solidFill>
              </a:rPr>
              <a:t>Meron</a:t>
            </a:r>
            <a:r>
              <a:rPr dirty="0"/>
              <a:t> </a:t>
            </a:r>
            <a:r>
              <a:rPr lang="nl-NL" dirty="0">
                <a:solidFill>
                  <a:srgbClr val="660066"/>
                </a:solidFill>
              </a:rPr>
              <a:t>facts</a:t>
            </a: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51520" y="1786364"/>
            <a:ext cx="8784976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200" dirty="0">
                <a:solidFill>
                  <a:srgbClr val="410D65"/>
                </a:solidFill>
                <a:latin typeface="Helvetica Light"/>
              </a:rPr>
              <a:t>Largest wine laboratory in the Benelux</a:t>
            </a:r>
            <a:endParaRPr lang="en-GB" sz="3200" dirty="0">
              <a:solidFill>
                <a:srgbClr val="410D65"/>
              </a:solidFill>
              <a:latin typeface="Helvetica Light"/>
              <a:cs typeface="Helvetica Light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51521" y="2290420"/>
            <a:ext cx="69265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4800" b="1" dirty="0">
                <a:solidFill>
                  <a:srgbClr val="660066"/>
                </a:solidFill>
                <a:latin typeface="Helvetica"/>
              </a:rPr>
              <a:t>Authority</a:t>
            </a:r>
            <a:r>
              <a:rPr lang="nl-NL" sz="4800" dirty="0">
                <a:solidFill>
                  <a:srgbClr val="660066"/>
                </a:solidFill>
                <a:latin typeface="Helvetica Light"/>
              </a:rPr>
              <a:t> in the market</a:t>
            </a:r>
            <a:endParaRPr lang="en-GB" sz="48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51520" y="3874596"/>
            <a:ext cx="90043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600" dirty="0">
                <a:solidFill>
                  <a:srgbClr val="660066"/>
                </a:solidFill>
                <a:latin typeface="Helvetica Light"/>
              </a:rPr>
              <a:t>Global accreditation (RvA L 302)</a:t>
            </a:r>
            <a:endParaRPr lang="en-GB" sz="36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79513" y="3370540"/>
            <a:ext cx="9044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4000" dirty="0">
                <a:solidFill>
                  <a:srgbClr val="660066"/>
                </a:solidFill>
                <a:latin typeface="Helvetica Light"/>
              </a:rPr>
              <a:t>Large amount of </a:t>
            </a:r>
            <a:r>
              <a:rPr lang="nl-NL" sz="4000" b="1" dirty="0">
                <a:solidFill>
                  <a:srgbClr val="660066"/>
                </a:solidFill>
                <a:latin typeface="Helvetica"/>
              </a:rPr>
              <a:t>7.500</a:t>
            </a:r>
            <a:r>
              <a:rPr lang="nl-NL" sz="4000" dirty="0">
                <a:solidFill>
                  <a:srgbClr val="660066"/>
                </a:solidFill>
                <a:latin typeface="Helvetica Light"/>
              </a:rPr>
              <a:t> wine analyses per year</a:t>
            </a:r>
          </a:p>
        </p:txBody>
      </p:sp>
      <p:sp>
        <p:nvSpPr>
          <p:cNvPr id="8" name="Rechthoek 7"/>
          <p:cNvSpPr/>
          <p:nvPr/>
        </p:nvSpPr>
        <p:spPr>
          <a:xfrm>
            <a:off x="179513" y="2722468"/>
            <a:ext cx="8900388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4400" dirty="0">
                <a:solidFill>
                  <a:srgbClr val="660066"/>
                </a:solidFill>
                <a:latin typeface="Helvetica Light"/>
              </a:rPr>
              <a:t>Spacious</a:t>
            </a:r>
            <a:r>
              <a:rPr dirty="0"/>
              <a:t> </a:t>
            </a:r>
            <a:r>
              <a:rPr lang="en-GB" sz="4400" b="1" dirty="0">
                <a:solidFill>
                  <a:srgbClr val="660066"/>
                </a:solidFill>
                <a:latin typeface="Helvetica"/>
              </a:rPr>
              <a:t>6,000</a:t>
            </a:r>
            <a:r>
              <a:rPr dirty="0"/>
              <a:t> </a:t>
            </a:r>
            <a:r>
              <a:rPr lang="en-GB" sz="4400" dirty="0">
                <a:solidFill>
                  <a:srgbClr val="660066"/>
                </a:solidFill>
                <a:latin typeface="Helvetica Light"/>
              </a:rPr>
              <a:t>taste provisions</a:t>
            </a:r>
            <a:endParaRPr lang="en-GB" sz="4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51520" y="4298126"/>
            <a:ext cx="912899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200" dirty="0">
                <a:solidFill>
                  <a:srgbClr val="660066"/>
                </a:solidFill>
                <a:latin typeface="Helvetica Light"/>
              </a:rPr>
              <a:t>Cooperation with approximately </a:t>
            </a:r>
            <a:r>
              <a:rPr lang="nl-NL" sz="3200" b="1" dirty="0">
                <a:solidFill>
                  <a:srgbClr val="660066"/>
                </a:solidFill>
                <a:latin typeface="Helvetica"/>
              </a:rPr>
              <a:t>85%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of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Dutch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retail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market</a:t>
            </a:r>
            <a:endParaRPr lang="en-GB" sz="32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51520" y="4602303"/>
            <a:ext cx="8892480" cy="986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200" b="1" dirty="0">
                <a:solidFill>
                  <a:srgbClr val="660066"/>
                </a:solidFill>
                <a:latin typeface="Helvetica"/>
              </a:rPr>
              <a:t>Growing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cooperation with importers / bottlers / producers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07504" y="5354574"/>
            <a:ext cx="849694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600" b="1" dirty="0">
                <a:solidFill>
                  <a:srgbClr val="660066"/>
                </a:solidFill>
                <a:latin typeface="Helvetica"/>
              </a:rPr>
              <a:t> </a:t>
            </a:r>
            <a:endParaRPr lang="en-GB" sz="3600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844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60066"/>
                </a:solidFill>
              </a:rPr>
              <a:t>Meron</a:t>
            </a:r>
            <a:r>
              <a:rPr dirty="0"/>
              <a:t> </a:t>
            </a:r>
            <a:r>
              <a:rPr lang="nl-NL" dirty="0">
                <a:solidFill>
                  <a:srgbClr val="660066"/>
                </a:solidFill>
              </a:rPr>
              <a:t>facts</a:t>
            </a: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51520" y="4298126"/>
            <a:ext cx="912899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Growing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market in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UK,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Belgium,Germany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and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other</a:t>
            </a:r>
            <a:r>
              <a:rPr lang="nl-NL" sz="3200" dirty="0">
                <a:solidFill>
                  <a:srgbClr val="660066"/>
                </a:solidFill>
                <a:latin typeface="Helvetica Light"/>
              </a:rPr>
              <a:t> European </a:t>
            </a:r>
            <a:r>
              <a:rPr lang="nl-NL" sz="3200" dirty="0" err="1">
                <a:solidFill>
                  <a:srgbClr val="660066"/>
                </a:solidFill>
                <a:latin typeface="Helvetica Light"/>
              </a:rPr>
              <a:t>countries</a:t>
            </a:r>
            <a:endParaRPr lang="en-GB" sz="32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79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60066"/>
                </a:solidFill>
              </a:rPr>
              <a:t>TRENDS</a:t>
            </a:r>
            <a:endParaRPr lang="en-GB" dirty="0">
              <a:solidFill>
                <a:srgbClr val="660066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951934"/>
              </p:ext>
            </p:extLst>
          </p:nvPr>
        </p:nvGraphicFramePr>
        <p:xfrm>
          <a:off x="467544" y="1556792"/>
          <a:ext cx="8363272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320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background_column_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/>
          <a:stretch/>
        </p:blipFill>
        <p:spPr>
          <a:xfrm>
            <a:off x="251520" y="1772816"/>
            <a:ext cx="8568952" cy="59291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6EBF73-9E66-48B3-940F-143C4D26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 err="1"/>
              <a:t>From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romance of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vineyard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38597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60066"/>
                </a:solidFill>
              </a:rPr>
              <a:t>TRENDS</a:t>
            </a:r>
            <a:endParaRPr lang="en-GB" dirty="0">
              <a:solidFill>
                <a:srgbClr val="660066"/>
              </a:solidFill>
            </a:endParaRPr>
          </a:p>
        </p:txBody>
      </p:sp>
      <p:grpSp>
        <p:nvGrpSpPr>
          <p:cNvPr id="5" name="Groeperen 4"/>
          <p:cNvGrpSpPr/>
          <p:nvPr/>
        </p:nvGrpSpPr>
        <p:grpSpPr>
          <a:xfrm>
            <a:off x="2267744" y="1988840"/>
            <a:ext cx="4587918" cy="3723822"/>
            <a:chOff x="4263138" y="2798235"/>
            <a:chExt cx="2119052" cy="2119052"/>
          </a:xfrm>
        </p:grpSpPr>
        <p:sp>
          <p:nvSpPr>
            <p:cNvPr id="6" name="Afgeronde rechthoek 5"/>
            <p:cNvSpPr/>
            <p:nvPr/>
          </p:nvSpPr>
          <p:spPr>
            <a:xfrm>
              <a:off x="4263138" y="2798235"/>
              <a:ext cx="2119052" cy="2119052"/>
            </a:xfrm>
            <a:prstGeom prst="roundRect">
              <a:avLst/>
            </a:prstGeom>
            <a:solidFill>
              <a:srgbClr val="66006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shade val="80000"/>
                <a:hueOff val="-176558"/>
                <a:satOff val="-4365"/>
                <a:lumOff val="249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fgeronde rechthoek 4"/>
            <p:cNvSpPr/>
            <p:nvPr/>
          </p:nvSpPr>
          <p:spPr>
            <a:xfrm>
              <a:off x="4366582" y="2901679"/>
              <a:ext cx="1912164" cy="1912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4400" kern="1200" dirty="0"/>
                <a:t>Transparency</a:t>
              </a:r>
              <a:r>
                <a:rPr dirty="0"/>
                <a:t> </a:t>
              </a:r>
              <a:r>
                <a:rPr lang="en-GB" sz="4400" kern="1200" dirty="0"/>
                <a:t>to the consumer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markethings.net/wp-content/uploads/2013/12/Wijnschap-520x24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29068"/>
            <a:ext cx="8626113" cy="456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2060848"/>
            <a:ext cx="7848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nl-NL" dirty="0">
                <a:solidFill>
                  <a:srgbClr val="660066"/>
                </a:solidFill>
              </a:rPr>
              <a:t>In this market ever greater demands are made on</a:t>
            </a:r>
            <a:br>
              <a:rPr dirty="0"/>
            </a:b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9552" y="4365104"/>
            <a:ext cx="8382000" cy="121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>
                <a:solidFill>
                  <a:srgbClr val="410D65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>
                <a:solidFill>
                  <a:srgbClr val="410D65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rgbClr val="410D65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>
                <a:solidFill>
                  <a:srgbClr val="410D65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i="0" kern="1200">
                <a:solidFill>
                  <a:srgbClr val="410D65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000" b="1" dirty="0">
                <a:solidFill>
                  <a:srgbClr val="909D20"/>
                </a:solidFill>
                <a:latin typeface="Helvetica"/>
              </a:rPr>
              <a:t> DISTINGUISHING CAPACITY</a:t>
            </a:r>
            <a:endParaRPr lang="en-GB" sz="4000" b="1" dirty="0">
              <a:solidFill>
                <a:srgbClr val="909D20"/>
              </a:solidFill>
              <a:latin typeface="Helvetica"/>
              <a:cs typeface="Helvetica"/>
            </a:endParaRPr>
          </a:p>
          <a:p>
            <a:endParaRPr lang="en-GB" sz="4000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3906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markethings.net/wp-content/uploads/2013/12/Wijnschap-520x24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29068"/>
            <a:ext cx="8626113" cy="456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2492896"/>
            <a:ext cx="7848600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nl-NL" sz="4400" dirty="0">
                <a:solidFill>
                  <a:srgbClr val="660066"/>
                </a:solidFill>
              </a:rPr>
              <a:t>Do you want a </a:t>
            </a:r>
            <a:r>
              <a:rPr lang="nl-NL" sz="4400" b="1" dirty="0">
                <a:solidFill>
                  <a:srgbClr val="660066"/>
                </a:solidFill>
                <a:latin typeface="Helvetica"/>
              </a:rPr>
              <a:t>48 hours </a:t>
            </a:r>
            <a:r>
              <a:rPr lang="nl-NL" sz="4400" dirty="0">
                <a:solidFill>
                  <a:srgbClr val="660066"/>
                </a:solidFill>
              </a:rPr>
              <a:t>response to the </a:t>
            </a:r>
            <a:r>
              <a:rPr lang="nl-NL" sz="4400" b="1" dirty="0">
                <a:solidFill>
                  <a:srgbClr val="660066"/>
                </a:solidFill>
                <a:latin typeface="Helvetica"/>
              </a:rPr>
              <a:t>quality assurance</a:t>
            </a:r>
            <a:r>
              <a:rPr lang="nl-NL" sz="4400" dirty="0">
                <a:solidFill>
                  <a:srgbClr val="660066"/>
                </a:solidFill>
              </a:rPr>
              <a:t> of your wine?</a:t>
            </a:r>
          </a:p>
          <a:p>
            <a:endParaRPr lang="en-GB" sz="4400" dirty="0">
              <a:solidFill>
                <a:srgbClr val="660066"/>
              </a:solidFill>
            </a:endParaRPr>
          </a:p>
          <a:p>
            <a:r>
              <a:rPr lang="nl-NL" sz="2800" dirty="0">
                <a:solidFill>
                  <a:srgbClr val="660066"/>
                </a:solidFill>
              </a:rPr>
              <a:t>Don't hesitate to contact MERON!</a:t>
            </a:r>
          </a:p>
          <a:p>
            <a:endParaRPr lang="en-GB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6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076056" cy="24544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E18D56-9EFF-4719-923B-4DC9E44B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taste </a:t>
            </a:r>
            <a:r>
              <a:rPr lang="nl-NL" dirty="0" err="1"/>
              <a:t>specification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6352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>
                <a:solidFill>
                  <a:srgbClr val="660066"/>
                </a:solidFill>
                <a:ea typeface="Roboto Medium" panose="02000000000000000000" pitchFamily="2" charset="0"/>
              </a:rPr>
              <a:t>SCENT &amp; AROMA</a:t>
            </a:r>
            <a:endParaRPr lang="nl-NL" dirty="0">
              <a:solidFill>
                <a:srgbClr val="660066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/>
          <a:stretch/>
        </p:blipFill>
        <p:spPr>
          <a:xfrm>
            <a:off x="755576" y="1779889"/>
            <a:ext cx="7776864" cy="56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5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>
                <a:solidFill>
                  <a:srgbClr val="660066"/>
                </a:solidFill>
              </a:rPr>
              <a:t>Aroma analysis</a:t>
            </a:r>
            <a:endParaRPr lang="en-GB" dirty="0">
              <a:solidFill>
                <a:srgbClr val="660066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7319"/>
            <a:ext cx="7772400" cy="3248025"/>
          </a:xfrm>
          <a:prstGeom prst="rect">
            <a:avLst/>
          </a:prstGeom>
        </p:spPr>
      </p:pic>
      <p:sp>
        <p:nvSpPr>
          <p:cNvPr id="7" name="Toelichting met afgeronde rechthoek 6"/>
          <p:cNvSpPr/>
          <p:nvPr/>
        </p:nvSpPr>
        <p:spPr>
          <a:xfrm>
            <a:off x="323528" y="1916832"/>
            <a:ext cx="8496944" cy="1152128"/>
          </a:xfrm>
          <a:prstGeom prst="wedgeRoundRectCallout">
            <a:avLst>
              <a:gd name="adj1" fmla="val -956"/>
              <a:gd name="adj2" fmla="val 150446"/>
              <a:gd name="adj3" fmla="val 16667"/>
            </a:avLst>
          </a:prstGeom>
          <a:solidFill>
            <a:srgbClr val="410D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2000" dirty="0">
                <a:solidFill>
                  <a:schemeClr val="bg1"/>
                </a:solidFill>
                <a:latin typeface="Helvetica Light"/>
              </a:rPr>
              <a:t>With a </a:t>
            </a:r>
            <a:r>
              <a:rPr lang="nl-NL" sz="2000" b="1" dirty="0">
                <a:solidFill>
                  <a:schemeClr val="bg1"/>
                </a:solidFill>
                <a:latin typeface="Helvetica"/>
              </a:rPr>
              <a:t>fast</a:t>
            </a:r>
            <a:r>
              <a:rPr dirty="0"/>
              <a:t> </a:t>
            </a:r>
            <a:r>
              <a:rPr lang="nl-NL" sz="2000" b="1" dirty="0">
                <a:solidFill>
                  <a:schemeClr val="bg1"/>
                </a:solidFill>
                <a:latin typeface="Helvetica"/>
              </a:rPr>
              <a:t>analysis technique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 which makes use of proton transfer reaction</a:t>
            </a:r>
            <a:r>
              <a:rPr dirty="0"/>
              <a:t> 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mass</a:t>
            </a:r>
            <a:r>
              <a:rPr dirty="0"/>
              <a:t> 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spectrometry (</a:t>
            </a:r>
            <a:r>
              <a:rPr lang="nl-NL" sz="2000" b="1" dirty="0">
                <a:solidFill>
                  <a:schemeClr val="bg1"/>
                </a:solidFill>
                <a:latin typeface="Helvetica"/>
              </a:rPr>
              <a:t>PTR-MS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) the fragrance and flavour </a:t>
            </a:r>
            <a:r>
              <a:rPr lang="nl-NL" sz="2000" b="1" dirty="0">
                <a:solidFill>
                  <a:schemeClr val="bg1"/>
                </a:solidFill>
                <a:latin typeface="Helvetica"/>
              </a:rPr>
              <a:t>is quantified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 and </a:t>
            </a:r>
            <a:r>
              <a:rPr lang="nl-NL" sz="2000" b="1" dirty="0">
                <a:solidFill>
                  <a:schemeClr val="bg1"/>
                </a:solidFill>
                <a:latin typeface="Helvetica"/>
              </a:rPr>
              <a:t>qualified</a:t>
            </a:r>
            <a:r>
              <a:rPr lang="nl-NL" sz="2000" dirty="0">
                <a:solidFill>
                  <a:schemeClr val="bg1"/>
                </a:solidFill>
                <a:latin typeface="Helvetica Light"/>
              </a:rPr>
              <a:t>.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7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 err="1">
                <a:solidFill>
                  <a:srgbClr val="660066"/>
                </a:solidFill>
              </a:rPr>
              <a:t>Instrumental</a:t>
            </a:r>
            <a:r>
              <a:rPr lang="nl-NL" dirty="0">
                <a:solidFill>
                  <a:srgbClr val="660066"/>
                </a:solidFill>
              </a:rPr>
              <a:t> setup</a:t>
            </a:r>
            <a:endParaRPr lang="en-GB" dirty="0">
              <a:solidFill>
                <a:srgbClr val="660066"/>
              </a:solidFill>
            </a:endParaRPr>
          </a:p>
        </p:txBody>
      </p:sp>
      <p:pic>
        <p:nvPicPr>
          <p:cNvPr id="5" name="Picture 2" descr="C:\Users\Joseph\Desktop\Vinoscent\1. Research\4. Pictures\1. PTR-MS\3. Outside\IMAG4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7317"/>
          <a:stretch/>
        </p:blipFill>
        <p:spPr bwMode="auto">
          <a:xfrm>
            <a:off x="539552" y="3377147"/>
            <a:ext cx="3003155" cy="26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\Desktop\Vinoscent\1. Research\4. Pictures\1. PTR-MS\3. Outside\IMAG4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7" r="24878"/>
          <a:stretch/>
        </p:blipFill>
        <p:spPr bwMode="auto">
          <a:xfrm>
            <a:off x="5253528" y="4677947"/>
            <a:ext cx="1584357" cy="20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Joseph\Desktop\Vinoscent\1. Research\4. Pictures\1. PTR-MS\3. Outside\IMAG40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r="21965"/>
          <a:stretch/>
        </p:blipFill>
        <p:spPr bwMode="auto">
          <a:xfrm>
            <a:off x="5049824" y="2554332"/>
            <a:ext cx="1991763" cy="20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endCxn id="7" idx="1"/>
          </p:cNvCxnSpPr>
          <p:nvPr/>
        </p:nvCxnSpPr>
        <p:spPr>
          <a:xfrm flipV="1">
            <a:off x="2771800" y="3585732"/>
            <a:ext cx="2278024" cy="912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6" idx="1"/>
          </p:cNvCxnSpPr>
          <p:nvPr/>
        </p:nvCxnSpPr>
        <p:spPr>
          <a:xfrm>
            <a:off x="2123728" y="5409291"/>
            <a:ext cx="3129800" cy="300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15242" y="3107345"/>
            <a:ext cx="1914307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400" b="0" i="0">
                <a:solidFill>
                  <a:srgbClr val="660066"/>
                </a:solidFill>
                <a:latin typeface="Helvetica Light"/>
                <a:cs typeface="Helvetica Light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="0" i="0">
                <a:solidFill>
                  <a:srgbClr val="410D65"/>
                </a:solidFill>
                <a:latin typeface="Helvetica Light"/>
                <a:cs typeface="Helvetica Ligh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 b="0" i="0">
                <a:solidFill>
                  <a:srgbClr val="410D65"/>
                </a:solidFill>
                <a:latin typeface="Helvetica Light"/>
                <a:cs typeface="Helvetica Light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="0" i="0">
                <a:solidFill>
                  <a:srgbClr val="410D65"/>
                </a:solidFill>
                <a:latin typeface="Helvetica Light"/>
                <a:cs typeface="Helvetica Ligh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="0" i="0">
                <a:solidFill>
                  <a:srgbClr val="410D65"/>
                </a:solidFill>
                <a:latin typeface="Helvetica Light"/>
                <a:cs typeface="Helvetica Ligh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sz="2000" dirty="0" err="1"/>
              <a:t>Autosampler</a:t>
            </a:r>
            <a:endParaRPr lang="nl-NL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15242" y="5478824"/>
            <a:ext cx="1914307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400" b="0" i="0">
                <a:solidFill>
                  <a:srgbClr val="660066"/>
                </a:solidFill>
                <a:latin typeface="Helvetica Light"/>
                <a:cs typeface="Helvetica Light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="0" i="0">
                <a:solidFill>
                  <a:srgbClr val="410D65"/>
                </a:solidFill>
                <a:latin typeface="Helvetica Light"/>
                <a:cs typeface="Helvetica Ligh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 b="0" i="0">
                <a:solidFill>
                  <a:srgbClr val="410D65"/>
                </a:solidFill>
                <a:latin typeface="Helvetica Light"/>
                <a:cs typeface="Helvetica Light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="0" i="0">
                <a:solidFill>
                  <a:srgbClr val="410D65"/>
                </a:solidFill>
                <a:latin typeface="Helvetica Light"/>
                <a:cs typeface="Helvetica Ligh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="0" i="0">
                <a:solidFill>
                  <a:srgbClr val="410D65"/>
                </a:solidFill>
                <a:latin typeface="Helvetica Light"/>
                <a:cs typeface="Helvetica Ligh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sz="2000" dirty="0"/>
              <a:t>PTR-MS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12687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 err="1">
                <a:solidFill>
                  <a:srgbClr val="660066"/>
                </a:solidFill>
                <a:ea typeface="Roboto Medium" panose="02000000000000000000" pitchFamily="2" charset="0"/>
              </a:rPr>
              <a:t>Result</a:t>
            </a:r>
            <a:endParaRPr lang="nl-NL" dirty="0">
              <a:solidFill>
                <a:srgbClr val="660066"/>
              </a:solidFill>
            </a:endParaRPr>
          </a:p>
        </p:txBody>
      </p:sp>
      <p:sp>
        <p:nvSpPr>
          <p:cNvPr id="8" name="Toelichting met afgeronde rechthoek 7"/>
          <p:cNvSpPr/>
          <p:nvPr/>
        </p:nvSpPr>
        <p:spPr>
          <a:xfrm>
            <a:off x="1691680" y="1988840"/>
            <a:ext cx="5616624" cy="1224136"/>
          </a:xfrm>
          <a:prstGeom prst="wedgeRoundRectCallout">
            <a:avLst>
              <a:gd name="adj1" fmla="val -19367"/>
              <a:gd name="adj2" fmla="val 93402"/>
              <a:gd name="adj3" fmla="val 16667"/>
            </a:avLst>
          </a:prstGeom>
          <a:solidFill>
            <a:srgbClr val="410D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Helvetica Light"/>
                <a:ea typeface="Roboto Light" panose="02000000000000000000" pitchFamily="2" charset="0"/>
                <a:cs typeface="Helvetica Light"/>
              </a:rPr>
              <a:t>De vluchtige aromacomponenten worden opgezogen en geïoniseerd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Helvetica Light"/>
              <a:ea typeface="Roboto Light" panose="02000000000000000000" pitchFamily="2" charset="0"/>
              <a:cs typeface="Helvetica Ligh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505"/>
            <a:ext cx="7776864" cy="499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34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 10"/>
          <p:cNvGraphicFramePr>
            <a:graphicFrameLocks noGrp="1"/>
          </p:cNvGraphicFramePr>
          <p:nvPr>
            <p:extLst/>
          </p:nvPr>
        </p:nvGraphicFramePr>
        <p:xfrm>
          <a:off x="323528" y="3284981"/>
          <a:ext cx="8568951" cy="331237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63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754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Mpu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Selected</a:t>
                      </a:r>
                      <a:r>
                        <a:t> </a:t>
                      </a:r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scent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Oav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Scent</a:t>
                      </a:r>
                      <a:r>
                        <a:t> </a:t>
                      </a:r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main</a:t>
                      </a:r>
                      <a:r>
                        <a:t> </a:t>
                      </a:r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group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Scent sub group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Scent/flavour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115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furan-2-ylmethanethiol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4.837,65876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Wood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roasted coffee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129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Sotolon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2.244,81075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Caramel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noProof="0" dirty="0">
                          <a:effectLst/>
                        </a:rPr>
                        <a:t>caramel</a:t>
                      </a:r>
                      <a:r>
                        <a:rPr lang="nl-NL" sz="1200" u="none" strike="noStrike" dirty="0">
                          <a:effectLst/>
                        </a:rPr>
                        <a:t> </a:t>
                      </a:r>
                      <a:r>
                        <a:rPr lang="nl-NL" sz="1200" u="none" strike="noStrike" dirty="0" err="1">
                          <a:effectLst/>
                        </a:rPr>
                        <a:t>fenugreek</a:t>
                      </a:r>
                      <a:r>
                        <a:rPr lang="nl-NL" sz="1200" u="none" strike="noStrike" dirty="0">
                          <a:effectLst/>
                        </a:rPr>
                        <a:t> curry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165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eugenol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532,99884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Spicy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sweet spicy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135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3-mercaptohexan-1-ol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463,70248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Fruity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Berry fruit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blackcurrant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117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2-Heptanol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309,98402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Fruity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Berry fruit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blackcurrant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59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propanal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297,51906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Earthy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earthy alcohol wine whiskey cocoa nutty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91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2,3-butanediol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297.00443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Caramel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creamy | buttery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711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119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ethyl-2-hydroxypropanoate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253,55727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Fruity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Berry fruit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lactate | raspberry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75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ethyl formate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251,55122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Fruity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Berry fruit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ethereal green alcohol rose brandy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71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2-butenal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250,33397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Floral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floral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93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2- (methylthio) -1-ethanol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157,40271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Biological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>
                          <a:effectLst/>
                        </a:rPr>
                        <a:t>meaty</a:t>
                      </a:r>
                      <a:endParaRPr lang="en-GB" sz="1200" b="0" i="0" u="none" strike="noStrike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141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ethyl-2,4-hexadienoate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 dirty="0">
                          <a:effectLst/>
                        </a:rPr>
                        <a:t>111.51401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u="none" strike="noStrike" dirty="0">
                          <a:effectLst/>
                        </a:rPr>
                        <a:t>Biological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warm fruity licorice anise ether</a:t>
                      </a:r>
                      <a:endParaRPr lang="en-GB" sz="1200" b="0" i="0" u="none" strike="noStrike" dirty="0"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>
                <a:solidFill>
                  <a:srgbClr val="660066"/>
                </a:solidFill>
              </a:rPr>
              <a:t>Result</a:t>
            </a: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8" name="Toelichting met afgeronde rechthoek 7"/>
          <p:cNvSpPr/>
          <p:nvPr/>
        </p:nvSpPr>
        <p:spPr>
          <a:xfrm>
            <a:off x="3275856" y="1844824"/>
            <a:ext cx="5616624" cy="1224136"/>
          </a:xfrm>
          <a:prstGeom prst="wedgeRoundRectCallout">
            <a:avLst>
              <a:gd name="adj1" fmla="val -36206"/>
              <a:gd name="adj2" fmla="val 64708"/>
              <a:gd name="adj3" fmla="val 16667"/>
            </a:avLst>
          </a:prstGeom>
          <a:solidFill>
            <a:srgbClr val="410D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FFFFFF"/>
                </a:solidFill>
                <a:latin typeface="Helvetica Light"/>
              </a:rPr>
              <a:t>The </a:t>
            </a:r>
            <a:r>
              <a:rPr lang="nl-NL" sz="2000" b="1" dirty="0">
                <a:solidFill>
                  <a:srgbClr val="FFFFFF"/>
                </a:solidFill>
                <a:latin typeface="Helvetica"/>
              </a:rPr>
              <a:t>mass numbers</a:t>
            </a:r>
            <a:r>
              <a:rPr lang="nl-NL" sz="2000" dirty="0">
                <a:solidFill>
                  <a:srgbClr val="FFFFFF"/>
                </a:solidFill>
                <a:latin typeface="Helvetica Light"/>
              </a:rPr>
              <a:t> are collected and translated into an algorithm with </a:t>
            </a:r>
            <a:r>
              <a:rPr lang="nl-NL" sz="2000" b="1" dirty="0">
                <a:solidFill>
                  <a:srgbClr val="FFFFFF"/>
                </a:solidFill>
                <a:latin typeface="Helvetica"/>
              </a:rPr>
              <a:t>readable</a:t>
            </a:r>
            <a:r>
              <a:rPr dirty="0"/>
              <a:t> </a:t>
            </a:r>
            <a:r>
              <a:rPr lang="nl-NL" sz="2000" b="1">
                <a:solidFill>
                  <a:srgbClr val="FFFFFF"/>
                </a:solidFill>
                <a:latin typeface="Helvetica"/>
              </a:rPr>
              <a:t>aroma data</a:t>
            </a:r>
            <a:endParaRPr lang="en-GB" sz="2000" dirty="0">
              <a:solidFill>
                <a:srgbClr val="FFFFFF"/>
              </a:solidFill>
              <a:latin typeface="Helvetica Light"/>
              <a:ea typeface="Roboto Light" panose="02000000000000000000" pitchFamily="2" charset="0"/>
              <a:cs typeface="Helvetica Ligh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FFFFFF"/>
              </a:solidFill>
              <a:latin typeface="Helvetica Light"/>
              <a:ea typeface="Roboto Light" panose="02000000000000000000" pitchFamily="2" charset="0"/>
              <a:cs typeface="Helvetica Light"/>
            </a:endParaRPr>
          </a:p>
        </p:txBody>
      </p:sp>
      <p:sp>
        <p:nvSpPr>
          <p:cNvPr id="3" name="Rechthoek 2"/>
          <p:cNvSpPr/>
          <p:nvPr/>
        </p:nvSpPr>
        <p:spPr>
          <a:xfrm rot="20574010">
            <a:off x="1710544" y="5372927"/>
            <a:ext cx="4215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NL" sz="2800" dirty="0">
                <a:solidFill>
                  <a:srgbClr val="FFFFFF"/>
                </a:solidFill>
                <a:latin typeface="Helvetica Light"/>
              </a:rPr>
              <a:t>South African Pinotage</a:t>
            </a:r>
            <a:endParaRPr lang="en-GB" sz="2800" dirty="0">
              <a:solidFill>
                <a:srgbClr val="FFFFFF"/>
              </a:solidFill>
              <a:latin typeface="Helvetica Light"/>
              <a:ea typeface="Roboto Light" panose="02000000000000000000" pitchFamily="2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0045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</p:spPr>
        <p:txBody>
          <a:bodyPr/>
          <a:lstStyle/>
          <a:p>
            <a:r>
              <a:rPr lang="en-US" dirty="0"/>
              <a:t>Taste specification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2843808" y="1938897"/>
            <a:ext cx="392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The taste </a:t>
            </a:r>
            <a:r>
              <a:rPr lang="nl-NL" dirty="0" err="1">
                <a:solidFill>
                  <a:srgbClr val="7030A0"/>
                </a:solidFill>
              </a:rPr>
              <a:t>specification</a:t>
            </a:r>
            <a:r>
              <a:rPr lang="nl-NL" dirty="0">
                <a:solidFill>
                  <a:srgbClr val="7030A0"/>
                </a:solidFill>
              </a:rPr>
              <a:t> has 4 different </a:t>
            </a:r>
            <a:r>
              <a:rPr lang="nl-NL" dirty="0" err="1">
                <a:solidFill>
                  <a:srgbClr val="7030A0"/>
                </a:solidFill>
              </a:rPr>
              <a:t>sections</a:t>
            </a:r>
            <a:r>
              <a:rPr lang="nl-NL" dirty="0">
                <a:solidFill>
                  <a:srgbClr val="7030A0"/>
                </a:solidFill>
              </a:rPr>
              <a:t>:</a:t>
            </a:r>
          </a:p>
          <a:p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31540" y="3076690"/>
            <a:ext cx="3402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Tasting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notes</a:t>
            </a:r>
            <a:r>
              <a:rPr lang="nl-NL" dirty="0">
                <a:solidFill>
                  <a:srgbClr val="7030A0"/>
                </a:solidFill>
              </a:rPr>
              <a:t> (human assessment)</a:t>
            </a: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511760" y="3076689"/>
            <a:ext cx="451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Sensory</a:t>
            </a:r>
            <a:r>
              <a:rPr lang="nl-NL" dirty="0">
                <a:solidFill>
                  <a:srgbClr val="7030A0"/>
                </a:solidFill>
              </a:rPr>
              <a:t> analysis </a:t>
            </a:r>
            <a:r>
              <a:rPr lang="nl-NL" dirty="0" err="1">
                <a:solidFill>
                  <a:srgbClr val="7030A0"/>
                </a:solidFill>
              </a:rPr>
              <a:t>according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to</a:t>
            </a:r>
            <a:r>
              <a:rPr lang="nl-NL" dirty="0">
                <a:solidFill>
                  <a:srgbClr val="7030A0"/>
                </a:solidFill>
              </a:rPr>
              <a:t> WSET </a:t>
            </a:r>
            <a:r>
              <a:rPr lang="nl-NL" dirty="0" err="1">
                <a:solidFill>
                  <a:srgbClr val="7030A0"/>
                </a:solidFill>
              </a:rPr>
              <a:t>guidelines</a:t>
            </a:r>
            <a:endParaRPr lang="nl-NL" dirty="0">
              <a:solidFill>
                <a:srgbClr val="7030A0"/>
              </a:solidFill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610059" y="5085184"/>
            <a:ext cx="2449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Purchase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quality</a:t>
            </a:r>
            <a:r>
              <a:rPr lang="nl-NL" dirty="0">
                <a:solidFill>
                  <a:srgbClr val="7030A0"/>
                </a:solidFill>
              </a:rPr>
              <a:t> control</a:t>
            </a:r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469900" y="5085184"/>
            <a:ext cx="191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Off </a:t>
            </a:r>
            <a:r>
              <a:rPr lang="nl-NL" dirty="0" err="1">
                <a:solidFill>
                  <a:srgbClr val="7030A0"/>
                </a:solidFill>
              </a:rPr>
              <a:t>notes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screener</a:t>
            </a:r>
            <a:endParaRPr lang="nl-NL" dirty="0">
              <a:solidFill>
                <a:srgbClr val="7030A0"/>
              </a:solidFill>
            </a:endParaRPr>
          </a:p>
          <a:p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431540" y="2924944"/>
            <a:ext cx="3402342" cy="18362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432973" y="4912894"/>
            <a:ext cx="3402342" cy="9283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4319971" y="2924944"/>
            <a:ext cx="4704755" cy="18362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4319971" y="4944162"/>
            <a:ext cx="3402342" cy="9283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52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age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6"/>
          <a:stretch/>
        </p:blipFill>
        <p:spPr>
          <a:xfrm>
            <a:off x="251520" y="1772816"/>
            <a:ext cx="8606724" cy="51571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C6DB7E-BF77-4B5E-98CD-C06E9062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technical</a:t>
            </a:r>
            <a:r>
              <a:rPr lang="nl-NL" sz="2400" dirty="0"/>
              <a:t> research of </a:t>
            </a:r>
            <a:r>
              <a:rPr lang="nl-NL" sz="2400" dirty="0" err="1"/>
              <a:t>wine</a:t>
            </a:r>
            <a:r>
              <a:rPr lang="nl-NL" sz="2400" dirty="0"/>
              <a:t> </a:t>
            </a:r>
            <a:r>
              <a:rPr lang="nl-NL" sz="2400" dirty="0" err="1"/>
              <a:t>behind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scenes</a:t>
            </a:r>
          </a:p>
        </p:txBody>
      </p:sp>
    </p:spTree>
    <p:extLst>
      <p:ext uri="{BB962C8B-B14F-4D97-AF65-F5344CB8AC3E}">
        <p14:creationId xmlns:p14="http://schemas.microsoft.com/office/powerpoint/2010/main" val="2511295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</p:spPr>
        <p:txBody>
          <a:bodyPr/>
          <a:lstStyle/>
          <a:p>
            <a:r>
              <a:rPr lang="en-US" dirty="0"/>
              <a:t>Taste specification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00424"/>
            <a:ext cx="3798656" cy="5057576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716016" y="2060848"/>
            <a:ext cx="3402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Tasting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notes</a:t>
            </a:r>
            <a:r>
              <a:rPr lang="nl-NL" dirty="0">
                <a:solidFill>
                  <a:srgbClr val="7030A0"/>
                </a:solidFill>
              </a:rPr>
              <a:t> (human assessment)</a:t>
            </a:r>
          </a:p>
        </p:txBody>
      </p:sp>
    </p:spTree>
    <p:extLst>
      <p:ext uri="{BB962C8B-B14F-4D97-AF65-F5344CB8AC3E}">
        <p14:creationId xmlns:p14="http://schemas.microsoft.com/office/powerpoint/2010/main" val="359730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</p:spPr>
        <p:txBody>
          <a:bodyPr/>
          <a:lstStyle/>
          <a:p>
            <a:r>
              <a:rPr lang="en-US" dirty="0"/>
              <a:t>Taste specification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08" y="1736812"/>
            <a:ext cx="3392996" cy="506121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7544" y="2168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Sensory</a:t>
            </a:r>
            <a:r>
              <a:rPr lang="nl-NL" dirty="0">
                <a:solidFill>
                  <a:srgbClr val="7030A0"/>
                </a:solidFill>
              </a:rPr>
              <a:t> analysis </a:t>
            </a:r>
            <a:r>
              <a:rPr lang="nl-NL" dirty="0" err="1">
                <a:solidFill>
                  <a:srgbClr val="7030A0"/>
                </a:solidFill>
              </a:rPr>
              <a:t>according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to</a:t>
            </a:r>
            <a:r>
              <a:rPr lang="nl-NL" dirty="0">
                <a:solidFill>
                  <a:srgbClr val="7030A0"/>
                </a:solidFill>
              </a:rPr>
              <a:t> WSET </a:t>
            </a:r>
            <a:r>
              <a:rPr lang="nl-NL" dirty="0" err="1">
                <a:solidFill>
                  <a:srgbClr val="7030A0"/>
                </a:solidFill>
              </a:rPr>
              <a:t>guidelines</a:t>
            </a:r>
            <a:endParaRPr lang="nl-N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32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</p:spPr>
        <p:txBody>
          <a:bodyPr/>
          <a:lstStyle/>
          <a:p>
            <a:r>
              <a:rPr lang="en-US" dirty="0"/>
              <a:t>Taste specification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501008"/>
            <a:ext cx="3457575" cy="29337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508104" y="2276381"/>
            <a:ext cx="2449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Purchase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quality</a:t>
            </a:r>
            <a:r>
              <a:rPr lang="nl-NL" dirty="0">
                <a:solidFill>
                  <a:srgbClr val="7030A0"/>
                </a:solidFill>
              </a:rPr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568883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88632" cy="1143000"/>
          </a:xfrm>
        </p:spPr>
        <p:txBody>
          <a:bodyPr/>
          <a:lstStyle/>
          <a:p>
            <a:r>
              <a:rPr lang="en-US" dirty="0"/>
              <a:t>Taste specification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044" y="3717032"/>
            <a:ext cx="3866381" cy="2847759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539552" y="2312876"/>
            <a:ext cx="1917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Off </a:t>
            </a:r>
            <a:r>
              <a:rPr lang="nl-NL" dirty="0" err="1">
                <a:solidFill>
                  <a:srgbClr val="7030A0"/>
                </a:solidFill>
              </a:rPr>
              <a:t>notes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screener</a:t>
            </a:r>
            <a:endParaRPr lang="nl-N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11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1360747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660066"/>
                </a:solidFill>
              </a:rPr>
              <a:t>Quality control from blending to consuming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srgbClr val="660066"/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GB" sz="2400" dirty="0">
              <a:solidFill>
                <a:srgbClr val="660066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27584" y="2276872"/>
            <a:ext cx="7704856" cy="4320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Meron</a:t>
            </a:r>
            <a:endParaRPr lang="nl-NL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hthoek 4"/>
          <p:cNvSpPr/>
          <p:nvPr/>
        </p:nvSpPr>
        <p:spPr>
          <a:xfrm>
            <a:off x="898581" y="4587515"/>
            <a:ext cx="1152128" cy="11338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7"/>
          <p:cNvSpPr/>
          <p:nvPr/>
        </p:nvSpPr>
        <p:spPr>
          <a:xfrm>
            <a:off x="3256663" y="4587515"/>
            <a:ext cx="1152128" cy="11338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8"/>
          <p:cNvSpPr/>
          <p:nvPr/>
        </p:nvSpPr>
        <p:spPr>
          <a:xfrm>
            <a:off x="5340719" y="4570316"/>
            <a:ext cx="1152128" cy="11338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9"/>
          <p:cNvSpPr/>
          <p:nvPr/>
        </p:nvSpPr>
        <p:spPr>
          <a:xfrm>
            <a:off x="7397618" y="4587515"/>
            <a:ext cx="1152128" cy="11338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-RECHTS 10"/>
          <p:cNvSpPr/>
          <p:nvPr/>
        </p:nvSpPr>
        <p:spPr>
          <a:xfrm>
            <a:off x="2168126" y="5064724"/>
            <a:ext cx="978408" cy="179442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RECHTS 11"/>
          <p:cNvSpPr/>
          <p:nvPr/>
        </p:nvSpPr>
        <p:spPr>
          <a:xfrm>
            <a:off x="4554321" y="5064724"/>
            <a:ext cx="736065" cy="179442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RECHTS 12"/>
          <p:cNvSpPr/>
          <p:nvPr/>
        </p:nvSpPr>
        <p:spPr>
          <a:xfrm>
            <a:off x="6577002" y="5051756"/>
            <a:ext cx="736065" cy="179442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-OMLAAG 14"/>
          <p:cNvSpPr/>
          <p:nvPr/>
        </p:nvSpPr>
        <p:spPr>
          <a:xfrm rot="10800000">
            <a:off x="3091315" y="2904483"/>
            <a:ext cx="243634" cy="155447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OMLAAG 15"/>
          <p:cNvSpPr/>
          <p:nvPr/>
        </p:nvSpPr>
        <p:spPr>
          <a:xfrm rot="10800000">
            <a:off x="4487077" y="2904483"/>
            <a:ext cx="243634" cy="155447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OMLAAG 16"/>
          <p:cNvSpPr/>
          <p:nvPr/>
        </p:nvSpPr>
        <p:spPr>
          <a:xfrm rot="10800000">
            <a:off x="7834559" y="2904483"/>
            <a:ext cx="243634" cy="155447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7"/>
          <p:cNvSpPr txBox="1"/>
          <p:nvPr/>
        </p:nvSpPr>
        <p:spPr>
          <a:xfrm>
            <a:off x="827584" y="4831280"/>
            <a:ext cx="129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Wine producers</a:t>
            </a:r>
          </a:p>
        </p:txBody>
      </p:sp>
      <p:sp>
        <p:nvSpPr>
          <p:cNvPr id="15" name="Tekstvak 18"/>
          <p:cNvSpPr txBox="1"/>
          <p:nvPr/>
        </p:nvSpPr>
        <p:spPr>
          <a:xfrm>
            <a:off x="3203848" y="4831280"/>
            <a:ext cx="125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Bottling</a:t>
            </a:r>
            <a:r>
              <a:rPr lang="nl-NL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companies</a:t>
            </a:r>
          </a:p>
        </p:txBody>
      </p:sp>
      <p:sp>
        <p:nvSpPr>
          <p:cNvPr id="16" name="Tekstvak 19"/>
          <p:cNvSpPr txBox="1"/>
          <p:nvPr/>
        </p:nvSpPr>
        <p:spPr>
          <a:xfrm>
            <a:off x="5292080" y="4675581"/>
            <a:ext cx="12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Importers</a:t>
            </a:r>
            <a:r>
              <a:rPr lang="nl-NL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nl-NL" sz="16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suppliers</a:t>
            </a:r>
            <a:endParaRPr lang="nl-NL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kstvak 20"/>
          <p:cNvSpPr txBox="1"/>
          <p:nvPr/>
        </p:nvSpPr>
        <p:spPr>
          <a:xfrm>
            <a:off x="7308304" y="4692780"/>
            <a:ext cx="1330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Retailers or HORECA </a:t>
            </a:r>
            <a:r>
              <a:rPr lang="nl-NL" sz="16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industry</a:t>
            </a:r>
            <a:endParaRPr lang="nl-NL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Ondertitel 4"/>
          <p:cNvSpPr txBox="1">
            <a:spLocks/>
          </p:cNvSpPr>
          <p:nvPr/>
        </p:nvSpPr>
        <p:spPr>
          <a:xfrm>
            <a:off x="719572" y="6165304"/>
            <a:ext cx="770485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sz="2800" b="1" dirty="0">
                <a:solidFill>
                  <a:srgbClr val="501E75"/>
                </a:solidFill>
                <a:latin typeface="Helvetica" panose="020B0604020202020204" pitchFamily="34" charset="0"/>
                <a:ea typeface="Roboto Medium" panose="02000000000000000000" pitchFamily="2" charset="0"/>
                <a:cs typeface="Helvetica" panose="020B0604020202020204" pitchFamily="34" charset="0"/>
              </a:rPr>
              <a:t>Wine A = Wine A’’ 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441" y="5883659"/>
            <a:ext cx="121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Wine A</a:t>
            </a:r>
            <a:endParaRPr lang="nl-NL" sz="2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3381" y="5883659"/>
            <a:ext cx="1354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Wine A’’</a:t>
            </a:r>
            <a:endParaRPr lang="nl-NL" sz="2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PIJL-OMLAAG 14"/>
          <p:cNvSpPr/>
          <p:nvPr/>
        </p:nvSpPr>
        <p:spPr>
          <a:xfrm rot="10800000">
            <a:off x="1979713" y="2904483"/>
            <a:ext cx="243634" cy="155447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3059832" y="274638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410D65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nl-NL" dirty="0" err="1">
                <a:solidFill>
                  <a:srgbClr val="660066"/>
                </a:solidFill>
              </a:rPr>
              <a:t>Purchase</a:t>
            </a:r>
            <a:r>
              <a:rPr lang="nl-NL" dirty="0">
                <a:solidFill>
                  <a:srgbClr val="660066"/>
                </a:solidFill>
              </a:rPr>
              <a:t> control</a:t>
            </a:r>
            <a:endParaRPr lang="en-GB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56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Tender </a:t>
            </a:r>
            <a:r>
              <a:rPr lang="nl-NL" dirty="0" err="1"/>
              <a:t>request</a:t>
            </a:r>
            <a:r>
              <a:rPr lang="nl-NL" dirty="0"/>
              <a:t>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a helpful tool to use when applying for tenders for wine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30A7A-A9CD-4FB1-8ADE-CE98110D186B}" type="slidenum">
              <a:rPr lang="en-US" altLang="nl-NL" smtClean="0"/>
              <a:pPr/>
              <a:t>45</a:t>
            </a:fld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311858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Tender request</a:t>
            </a:r>
            <a:endParaRPr lang="nl-NL" dirty="0"/>
          </a:p>
        </p:txBody>
      </p:sp>
      <p:sp>
        <p:nvSpPr>
          <p:cNvPr id="34" name="Rounded Rectangle 33"/>
          <p:cNvSpPr/>
          <p:nvPr/>
        </p:nvSpPr>
        <p:spPr>
          <a:xfrm>
            <a:off x="300567" y="1878458"/>
            <a:ext cx="8542866" cy="2162609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687" y="27579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1</a:t>
            </a:r>
            <a:endParaRPr lang="nl-NL" sz="2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72" y="2151998"/>
            <a:ext cx="2116458" cy="125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46263" y="3552353"/>
            <a:ext cx="47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Tender request for a </a:t>
            </a:r>
            <a:r>
              <a:rPr lang="en-GB" sz="1400" b="1" dirty="0" err="1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Verdejo</a:t>
            </a:r>
            <a:r>
              <a:rPr lang="en-GB" sz="1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Rueda, RSP: € 3,99</a:t>
            </a:r>
            <a:endParaRPr lang="nl-NL" sz="1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2" descr="Afbeeldingsresultaat voor jumb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46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Tender request</a:t>
            </a:r>
            <a:endParaRPr lang="nl-NL" dirty="0"/>
          </a:p>
        </p:txBody>
      </p:sp>
      <p:sp>
        <p:nvSpPr>
          <p:cNvPr id="34" name="Rounded Rectangle 33"/>
          <p:cNvSpPr/>
          <p:nvPr/>
        </p:nvSpPr>
        <p:spPr>
          <a:xfrm>
            <a:off x="300567" y="1878458"/>
            <a:ext cx="8542866" cy="2162609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687" y="27579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 1</a:t>
            </a:r>
            <a:endParaRPr lang="nl-NL" sz="2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72" y="2151998"/>
            <a:ext cx="2116458" cy="125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46263" y="3552353"/>
            <a:ext cx="47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Tender request for a </a:t>
            </a:r>
            <a:r>
              <a:rPr lang="en-GB" sz="1400" b="1" dirty="0" err="1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Verdejo</a:t>
            </a:r>
            <a:r>
              <a:rPr lang="en-GB" sz="1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Rueda, RSP: € 3,99</a:t>
            </a:r>
            <a:endParaRPr lang="nl-NL" sz="1400" b="1" dirty="0">
              <a:solidFill>
                <a:srgbClr val="501E7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0567" y="4320132"/>
            <a:ext cx="8542866" cy="2162609"/>
            <a:chOff x="133590" y="4320132"/>
            <a:chExt cx="8542866" cy="2162609"/>
          </a:xfrm>
        </p:grpSpPr>
        <p:sp>
          <p:nvSpPr>
            <p:cNvPr id="35" name="Rounded Rectangle 34"/>
            <p:cNvSpPr/>
            <p:nvPr/>
          </p:nvSpPr>
          <p:spPr>
            <a:xfrm>
              <a:off x="133590" y="4320132"/>
              <a:ext cx="8542866" cy="2162609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710" y="517060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501E75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Step 2</a:t>
              </a:r>
              <a:endParaRPr lang="nl-NL" sz="2400" b="1" dirty="0">
                <a:solidFill>
                  <a:srgbClr val="501E75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720785" y="4672604"/>
              <a:ext cx="6633852" cy="1133860"/>
              <a:chOff x="1316788" y="4834508"/>
              <a:chExt cx="6633852" cy="1133860"/>
            </a:xfrm>
          </p:grpSpPr>
          <p:sp>
            <p:nvSpPr>
              <p:cNvPr id="7" name="PIJL-RECHTS 10"/>
              <p:cNvSpPr/>
              <p:nvPr/>
            </p:nvSpPr>
            <p:spPr>
              <a:xfrm>
                <a:off x="2768660" y="5311717"/>
                <a:ext cx="978408" cy="179442"/>
              </a:xfrm>
              <a:prstGeom prst="rightArrow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PIJL-RECHTS 11"/>
              <p:cNvSpPr/>
              <p:nvPr/>
            </p:nvSpPr>
            <p:spPr>
              <a:xfrm>
                <a:off x="5638712" y="5311717"/>
                <a:ext cx="736065" cy="179442"/>
              </a:xfrm>
              <a:prstGeom prst="rightArrow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316788" y="4834508"/>
                <a:ext cx="1294122" cy="1133860"/>
                <a:chOff x="1316788" y="4857629"/>
                <a:chExt cx="1294122" cy="1133860"/>
              </a:xfrm>
            </p:grpSpPr>
            <p:sp>
              <p:nvSpPr>
                <p:cNvPr id="3" name="Rechthoek 4"/>
                <p:cNvSpPr/>
                <p:nvPr/>
              </p:nvSpPr>
              <p:spPr>
                <a:xfrm>
                  <a:off x="1387785" y="4857629"/>
                  <a:ext cx="1152128" cy="1133860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Tekstvak 17"/>
                <p:cNvSpPr txBox="1"/>
                <p:nvPr/>
              </p:nvSpPr>
              <p:spPr>
                <a:xfrm>
                  <a:off x="1316788" y="5009061"/>
                  <a:ext cx="129412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b="1" dirty="0">
                      <a:solidFill>
                        <a:prstClr val="white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Development Archetype</a:t>
                  </a:r>
                </a:p>
              </p:txBody>
            </p:sp>
          </p:grpSp>
          <p:sp>
            <p:nvSpPr>
              <p:cNvPr id="5" name="Rechthoek 8"/>
              <p:cNvSpPr/>
              <p:nvPr/>
            </p:nvSpPr>
            <p:spPr>
              <a:xfrm>
                <a:off x="6798512" y="4834508"/>
                <a:ext cx="1152128" cy="113386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" name="AutoShape 2" descr="Afbeeldingsresultaat voor jumb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0" name="Tekstvak 18"/>
          <p:cNvSpPr txBox="1"/>
          <p:nvPr/>
        </p:nvSpPr>
        <p:spPr>
          <a:xfrm>
            <a:off x="7281530" y="4916368"/>
            <a:ext cx="125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 err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Selection</a:t>
            </a:r>
            <a:r>
              <a:rPr lang="nl-NL" sz="12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nl-NL" sz="1200" b="1" dirty="0" err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endParaRPr lang="nl-NL" sz="1200" b="1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“Top 3”</a:t>
            </a: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07" y="4536328"/>
            <a:ext cx="1092449" cy="14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37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5076056" cy="245442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403648" y="4077072"/>
            <a:ext cx="6336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660066"/>
                </a:solidFill>
                <a:latin typeface="Helvetica Light"/>
              </a:rPr>
              <a:t>your partner in </a:t>
            </a:r>
            <a:r>
              <a:rPr lang="en-US" sz="4800" b="1" dirty="0">
                <a:solidFill>
                  <a:srgbClr val="410D65"/>
                </a:solidFill>
                <a:latin typeface="Helvetica"/>
              </a:rPr>
              <a:t>QUALITY MANAGEMENT</a:t>
            </a:r>
            <a:endParaRPr lang="en-GB" sz="4800" b="1" dirty="0">
              <a:solidFill>
                <a:srgbClr val="410D6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558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wijndruiven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9482"/>
            <a:ext cx="3672408" cy="548594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283968" y="692697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660066"/>
                </a:solidFill>
                <a:latin typeface="Helvetica Light"/>
              </a:rPr>
              <a:t>We control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quality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assurance of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wine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starting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…………</a:t>
            </a:r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437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1-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77" y="1772816"/>
            <a:ext cx="3567075" cy="532859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139952" y="69269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660066"/>
                </a:solidFill>
                <a:latin typeface="Helvetica Light"/>
              </a:rPr>
              <a:t>Quality assurance of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bottling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proces</a:t>
            </a:r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00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interior 0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r="20483"/>
          <a:stretch/>
        </p:blipFill>
        <p:spPr>
          <a:xfrm>
            <a:off x="3923928" y="1781649"/>
            <a:ext cx="3624685" cy="524775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139952" y="69269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660066"/>
                </a:solidFill>
                <a:latin typeface="Helvetica Light"/>
              </a:rPr>
              <a:t>Quality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assurance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at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stores…</a:t>
            </a:r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00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ijnproeverij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256" r="48259" b="1111"/>
          <a:stretch/>
        </p:blipFill>
        <p:spPr>
          <a:xfrm>
            <a:off x="5292080" y="1772816"/>
            <a:ext cx="3515861" cy="601268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139952" y="69269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660066"/>
                </a:solidFill>
                <a:latin typeface="Helvetica Light"/>
              </a:rPr>
              <a:t>Quality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assurance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of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wine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to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the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 end-</a:t>
            </a:r>
            <a:r>
              <a:rPr lang="nl-NL" sz="2400" dirty="0" err="1">
                <a:solidFill>
                  <a:srgbClr val="660066"/>
                </a:solidFill>
                <a:latin typeface="Helvetica Light"/>
              </a:rPr>
              <a:t>consumer</a:t>
            </a:r>
            <a:r>
              <a:rPr lang="nl-NL" sz="2400" dirty="0">
                <a:solidFill>
                  <a:srgbClr val="660066"/>
                </a:solidFill>
                <a:latin typeface="Helvetica Light"/>
              </a:rPr>
              <a:t>……</a:t>
            </a:r>
            <a:endParaRPr lang="en-GB" sz="2400" dirty="0">
              <a:solidFill>
                <a:srgbClr val="660066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00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156"/>
            <a:ext cx="9144000" cy="31960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4BC4C6-2FF0-44CD-A8DD-56741035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A </a:t>
            </a:r>
            <a:r>
              <a:rPr lang="nl-NL" sz="2400" dirty="0" err="1"/>
              <a:t>wine</a:t>
            </a:r>
            <a:r>
              <a:rPr lang="nl-NL" sz="2400" dirty="0"/>
              <a:t> </a:t>
            </a:r>
            <a:r>
              <a:rPr lang="nl-NL" sz="2400" dirty="0" err="1"/>
              <a:t>department</a:t>
            </a:r>
            <a:r>
              <a:rPr lang="nl-NL" sz="2400" dirty="0"/>
              <a:t> in a big supermarket</a:t>
            </a:r>
          </a:p>
        </p:txBody>
      </p:sp>
    </p:spTree>
    <p:extLst>
      <p:ext uri="{BB962C8B-B14F-4D97-AF65-F5344CB8AC3E}">
        <p14:creationId xmlns:p14="http://schemas.microsoft.com/office/powerpoint/2010/main" val="245101213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Presentatie2</Template>
  <TotalTime>0</TotalTime>
  <Words>858</Words>
  <Application>Microsoft Office PowerPoint</Application>
  <PresentationFormat>Affichage à l'écran (4:3)</PresentationFormat>
  <Paragraphs>255</Paragraphs>
  <Slides>48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5" baseType="lpstr">
      <vt:lpstr>Arial</vt:lpstr>
      <vt:lpstr>Calibri</vt:lpstr>
      <vt:lpstr>Helvetica</vt:lpstr>
      <vt:lpstr>Helvetica Light</vt:lpstr>
      <vt:lpstr>Roboto Light</vt:lpstr>
      <vt:lpstr>Times New Roman</vt:lpstr>
      <vt:lpstr>Presentatie2</vt:lpstr>
      <vt:lpstr>Présentation PowerPoint</vt:lpstr>
      <vt:lpstr>Presentation Meron video</vt:lpstr>
      <vt:lpstr>From the romance of the vineyard</vt:lpstr>
      <vt:lpstr>to the technical research of wine behind the scenes</vt:lpstr>
      <vt:lpstr>Présentation PowerPoint</vt:lpstr>
      <vt:lpstr>Présentation PowerPoint</vt:lpstr>
      <vt:lpstr>Présentation PowerPoint</vt:lpstr>
      <vt:lpstr>Présentation PowerPoint</vt:lpstr>
      <vt:lpstr>A wine department in a big supermarket</vt:lpstr>
      <vt:lpstr>Présentation PowerPoint</vt:lpstr>
      <vt:lpstr>Présentation PowerPoint</vt:lpstr>
      <vt:lpstr>The origin</vt:lpstr>
      <vt:lpstr>Mission</vt:lpstr>
      <vt:lpstr>Main activities  </vt:lpstr>
      <vt:lpstr>Wine research</vt:lpstr>
      <vt:lpstr>     Basic Standard Analysis Package</vt:lpstr>
      <vt:lpstr>Procedure Chemical SPEC</vt:lpstr>
      <vt:lpstr>Présentation PowerPoint</vt:lpstr>
      <vt:lpstr>Monitoring</vt:lpstr>
      <vt:lpstr>Method</vt:lpstr>
      <vt:lpstr>Database chemical measurements </vt:lpstr>
      <vt:lpstr>Présentation PowerPoint</vt:lpstr>
      <vt:lpstr>Database chemical measurements </vt:lpstr>
      <vt:lpstr>Présentation PowerPoint</vt:lpstr>
      <vt:lpstr>Présentation PowerPoint</vt:lpstr>
      <vt:lpstr>Client base</vt:lpstr>
      <vt:lpstr>Meron facts</vt:lpstr>
      <vt:lpstr>Meron facts</vt:lpstr>
      <vt:lpstr>TRENDS</vt:lpstr>
      <vt:lpstr>TRENDS</vt:lpstr>
      <vt:lpstr>Présentation PowerPoint</vt:lpstr>
      <vt:lpstr>Présentation PowerPoint</vt:lpstr>
      <vt:lpstr>taste specification</vt:lpstr>
      <vt:lpstr>SCENT &amp; AROMA</vt:lpstr>
      <vt:lpstr>Aroma analysis</vt:lpstr>
      <vt:lpstr>Instrumental setup</vt:lpstr>
      <vt:lpstr>Result</vt:lpstr>
      <vt:lpstr>Result</vt:lpstr>
      <vt:lpstr>Taste specification</vt:lpstr>
      <vt:lpstr>Taste specification</vt:lpstr>
      <vt:lpstr>Taste specification</vt:lpstr>
      <vt:lpstr>Taste specification</vt:lpstr>
      <vt:lpstr>Taste specification</vt:lpstr>
      <vt:lpstr>Présentation PowerPoint</vt:lpstr>
      <vt:lpstr>Tender request form</vt:lpstr>
      <vt:lpstr>Tender request</vt:lpstr>
      <vt:lpstr>Tender request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Arnold Koomans</dc:creator>
  <cp:lastModifiedBy>Stefania Manfredi</cp:lastModifiedBy>
  <cp:revision>97</cp:revision>
  <dcterms:created xsi:type="dcterms:W3CDTF">2013-01-15T10:08:13Z</dcterms:created>
  <dcterms:modified xsi:type="dcterms:W3CDTF">2019-05-15T11:43:14Z</dcterms:modified>
</cp:coreProperties>
</file>