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2"/>
  </p:notesMasterIdLst>
  <p:handoutMasterIdLst>
    <p:handoutMasterId r:id="rId73"/>
  </p:handoutMasterIdLst>
  <p:sldIdLst>
    <p:sldId id="408" r:id="rId5"/>
    <p:sldId id="605" r:id="rId6"/>
    <p:sldId id="607" r:id="rId7"/>
    <p:sldId id="339" r:id="rId8"/>
    <p:sldId id="608" r:id="rId9"/>
    <p:sldId id="639" r:id="rId10"/>
    <p:sldId id="342" r:id="rId11"/>
    <p:sldId id="631" r:id="rId12"/>
    <p:sldId id="611" r:id="rId13"/>
    <p:sldId id="653" r:id="rId14"/>
    <p:sldId id="657" r:id="rId15"/>
    <p:sldId id="658" r:id="rId16"/>
    <p:sldId id="659" r:id="rId17"/>
    <p:sldId id="654" r:id="rId18"/>
    <p:sldId id="680" r:id="rId19"/>
    <p:sldId id="362" r:id="rId20"/>
    <p:sldId id="311" r:id="rId21"/>
    <p:sldId id="687" r:id="rId22"/>
    <p:sldId id="661" r:id="rId23"/>
    <p:sldId id="606" r:id="rId24"/>
    <p:sldId id="370" r:id="rId25"/>
    <p:sldId id="369" r:id="rId26"/>
    <p:sldId id="368" r:id="rId27"/>
    <p:sldId id="371" r:id="rId28"/>
    <p:sldId id="617" r:id="rId29"/>
    <p:sldId id="373" r:id="rId30"/>
    <p:sldId id="670" r:id="rId31"/>
    <p:sldId id="665" r:id="rId32"/>
    <p:sldId id="667" r:id="rId33"/>
    <p:sldId id="264" r:id="rId34"/>
    <p:sldId id="265" r:id="rId35"/>
    <p:sldId id="682" r:id="rId36"/>
    <p:sldId id="662" r:id="rId37"/>
    <p:sldId id="674" r:id="rId38"/>
    <p:sldId id="663" r:id="rId39"/>
    <p:sldId id="664" r:id="rId40"/>
    <p:sldId id="690" r:id="rId41"/>
    <p:sldId id="692" r:id="rId42"/>
    <p:sldId id="695" r:id="rId43"/>
    <p:sldId id="693" r:id="rId44"/>
    <p:sldId id="694" r:id="rId45"/>
    <p:sldId id="696" r:id="rId46"/>
    <p:sldId id="697" r:id="rId47"/>
    <p:sldId id="702" r:id="rId48"/>
    <p:sldId id="698" r:id="rId49"/>
    <p:sldId id="699" r:id="rId50"/>
    <p:sldId id="701" r:id="rId51"/>
    <p:sldId id="700" r:id="rId52"/>
    <p:sldId id="712" r:id="rId53"/>
    <p:sldId id="703" r:id="rId54"/>
    <p:sldId id="691" r:id="rId55"/>
    <p:sldId id="704" r:id="rId56"/>
    <p:sldId id="707" r:id="rId57"/>
    <p:sldId id="713" r:id="rId58"/>
    <p:sldId id="709" r:id="rId59"/>
    <p:sldId id="714" r:id="rId60"/>
    <p:sldId id="710" r:id="rId61"/>
    <p:sldId id="711" r:id="rId62"/>
    <p:sldId id="715" r:id="rId63"/>
    <p:sldId id="673" r:id="rId64"/>
    <p:sldId id="575" r:id="rId65"/>
    <p:sldId id="325" r:id="rId66"/>
    <p:sldId id="576" r:id="rId67"/>
    <p:sldId id="686" r:id="rId68"/>
    <p:sldId id="396" r:id="rId69"/>
    <p:sldId id="683" r:id="rId70"/>
    <p:sldId id="59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3F3F0"/>
    <a:srgbClr val="E8E6DF"/>
    <a:srgbClr val="333333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2560" autoAdjust="0"/>
  </p:normalViewPr>
  <p:slideViewPr>
    <p:cSldViewPr snapToGrid="0" snapToObjects="1">
      <p:cViewPr varScale="1">
        <p:scale>
          <a:sx n="89" d="100"/>
          <a:sy n="89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74"/>
    </p:cViewPr>
  </p:sorterViewPr>
  <p:notesViewPr>
    <p:cSldViewPr snapToGrid="0" snapToObjects="1">
      <p:cViewPr varScale="1">
        <p:scale>
          <a:sx n="115" d="100"/>
          <a:sy n="115" d="100"/>
        </p:scale>
        <p:origin x="40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22679894.sharepoint.com/sites/biteam/Gedeelde%20%20documenten/2018%20Revenue%20by%20week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'[2018 Revenue by week.xlsx]Net'!$C$1</c:f>
              <c:strCache>
                <c:ptCount val="1"/>
                <c:pt idx="0">
                  <c:v> NL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'[2018 Revenue by week.xlsx]Net'!$B$2:$B$99</c:f>
              <c:numCache>
                <c:formatCode>General</c:formatCode>
                <c:ptCount val="9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1</c:v>
                </c:pt>
                <c:pt idx="46">
                  <c:v>2</c:v>
                </c:pt>
                <c:pt idx="47">
                  <c:v>3</c:v>
                </c:pt>
                <c:pt idx="48">
                  <c:v>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</c:numCache>
            </c:numRef>
          </c:cat>
          <c:val>
            <c:numRef>
              <c:f>'[2018 Revenue by week.xlsx]Net'!$C$2:$C$99</c:f>
              <c:numCache>
                <c:formatCode>_ [$€-2]\ * #,##0.00_ ;_ [$€-2]\ * \-#,##0.00_ ;_ [$€-2]\ * "-"??_ ;_ @_ </c:formatCode>
                <c:ptCount val="98"/>
                <c:pt idx="0">
                  <c:v>2718.22</c:v>
                </c:pt>
                <c:pt idx="1">
                  <c:v>2000.23</c:v>
                </c:pt>
                <c:pt idx="2">
                  <c:v>2701.57</c:v>
                </c:pt>
                <c:pt idx="3">
                  <c:v>4082.56</c:v>
                </c:pt>
                <c:pt idx="4">
                  <c:v>4026.93</c:v>
                </c:pt>
                <c:pt idx="5">
                  <c:v>5047.3500000000004</c:v>
                </c:pt>
                <c:pt idx="6">
                  <c:v>4730.8900000000003</c:v>
                </c:pt>
                <c:pt idx="7">
                  <c:v>7007.97</c:v>
                </c:pt>
                <c:pt idx="8">
                  <c:v>8291.64</c:v>
                </c:pt>
                <c:pt idx="9">
                  <c:v>9030.86</c:v>
                </c:pt>
                <c:pt idx="10">
                  <c:v>13454.03</c:v>
                </c:pt>
                <c:pt idx="11">
                  <c:v>16095.61</c:v>
                </c:pt>
                <c:pt idx="12">
                  <c:v>13117.06</c:v>
                </c:pt>
                <c:pt idx="13">
                  <c:v>15615.13</c:v>
                </c:pt>
                <c:pt idx="14">
                  <c:v>36611.5</c:v>
                </c:pt>
                <c:pt idx="15">
                  <c:v>165857.63</c:v>
                </c:pt>
                <c:pt idx="16">
                  <c:v>22053.48</c:v>
                </c:pt>
                <c:pt idx="17">
                  <c:v>17534.72</c:v>
                </c:pt>
                <c:pt idx="18">
                  <c:v>15135.65</c:v>
                </c:pt>
                <c:pt idx="19">
                  <c:v>15879.34</c:v>
                </c:pt>
                <c:pt idx="20">
                  <c:v>14739.78</c:v>
                </c:pt>
                <c:pt idx="21">
                  <c:v>19609.400000000001</c:v>
                </c:pt>
                <c:pt idx="22">
                  <c:v>24974.18</c:v>
                </c:pt>
                <c:pt idx="23">
                  <c:v>31744.57</c:v>
                </c:pt>
                <c:pt idx="24">
                  <c:v>31737.22</c:v>
                </c:pt>
                <c:pt idx="25">
                  <c:v>33511.199999999997</c:v>
                </c:pt>
                <c:pt idx="26">
                  <c:v>26449.81</c:v>
                </c:pt>
                <c:pt idx="27">
                  <c:v>28451.83</c:v>
                </c:pt>
                <c:pt idx="28">
                  <c:v>21244.13</c:v>
                </c:pt>
                <c:pt idx="29">
                  <c:v>27384.3</c:v>
                </c:pt>
                <c:pt idx="30">
                  <c:v>50879.12</c:v>
                </c:pt>
                <c:pt idx="31">
                  <c:v>53714.55</c:v>
                </c:pt>
                <c:pt idx="32">
                  <c:v>48112.639999999999</c:v>
                </c:pt>
                <c:pt idx="33">
                  <c:v>48288.93</c:v>
                </c:pt>
                <c:pt idx="34">
                  <c:v>52372.79</c:v>
                </c:pt>
                <c:pt idx="35">
                  <c:v>41820.65</c:v>
                </c:pt>
                <c:pt idx="36">
                  <c:v>54073.58</c:v>
                </c:pt>
                <c:pt idx="37">
                  <c:v>59114.89</c:v>
                </c:pt>
                <c:pt idx="38">
                  <c:v>96223.37</c:v>
                </c:pt>
                <c:pt idx="39">
                  <c:v>124277.61</c:v>
                </c:pt>
                <c:pt idx="40">
                  <c:v>90468.6</c:v>
                </c:pt>
                <c:pt idx="41">
                  <c:v>134622.39000000001</c:v>
                </c:pt>
                <c:pt idx="42">
                  <c:v>145444.23000000001</c:v>
                </c:pt>
                <c:pt idx="43">
                  <c:v>24664.17</c:v>
                </c:pt>
                <c:pt idx="44">
                  <c:v>781.44</c:v>
                </c:pt>
                <c:pt idx="45">
                  <c:v>17119.89</c:v>
                </c:pt>
                <c:pt idx="46">
                  <c:v>23674.94</c:v>
                </c:pt>
                <c:pt idx="47">
                  <c:v>24822.6</c:v>
                </c:pt>
                <c:pt idx="48">
                  <c:v>30228.83</c:v>
                </c:pt>
                <c:pt idx="49">
                  <c:v>30266.92</c:v>
                </c:pt>
                <c:pt idx="50">
                  <c:v>33169.550000000003</c:v>
                </c:pt>
                <c:pt idx="51">
                  <c:v>32120.51</c:v>
                </c:pt>
                <c:pt idx="52">
                  <c:v>30520.75</c:v>
                </c:pt>
                <c:pt idx="53">
                  <c:v>34268.83</c:v>
                </c:pt>
                <c:pt idx="54">
                  <c:v>34651.870000000003</c:v>
                </c:pt>
                <c:pt idx="55">
                  <c:v>36930.99</c:v>
                </c:pt>
                <c:pt idx="56">
                  <c:v>39836.589999999997</c:v>
                </c:pt>
                <c:pt idx="57">
                  <c:v>44922.1</c:v>
                </c:pt>
                <c:pt idx="58">
                  <c:v>32109.99</c:v>
                </c:pt>
                <c:pt idx="59">
                  <c:v>31214.55</c:v>
                </c:pt>
                <c:pt idx="60">
                  <c:v>28492.26</c:v>
                </c:pt>
                <c:pt idx="61">
                  <c:v>34073.19</c:v>
                </c:pt>
                <c:pt idx="62">
                  <c:v>41503.58</c:v>
                </c:pt>
                <c:pt idx="63">
                  <c:v>32271.14</c:v>
                </c:pt>
                <c:pt idx="64">
                  <c:v>33312.9</c:v>
                </c:pt>
                <c:pt idx="65">
                  <c:v>38481.839999999997</c:v>
                </c:pt>
                <c:pt idx="66">
                  <c:v>49172.82</c:v>
                </c:pt>
                <c:pt idx="67">
                  <c:v>108725.06</c:v>
                </c:pt>
                <c:pt idx="68">
                  <c:v>242693.03</c:v>
                </c:pt>
                <c:pt idx="69">
                  <c:v>56579.92</c:v>
                </c:pt>
                <c:pt idx="70">
                  <c:v>50578.87</c:v>
                </c:pt>
                <c:pt idx="71">
                  <c:v>39344.339999999997</c:v>
                </c:pt>
                <c:pt idx="72">
                  <c:v>35596.519999999997</c:v>
                </c:pt>
                <c:pt idx="73">
                  <c:v>34740.120000000003</c:v>
                </c:pt>
                <c:pt idx="74">
                  <c:v>43047.15</c:v>
                </c:pt>
                <c:pt idx="75">
                  <c:v>36665.870000000003</c:v>
                </c:pt>
                <c:pt idx="76">
                  <c:v>36563.71</c:v>
                </c:pt>
                <c:pt idx="77">
                  <c:v>33953.519999999997</c:v>
                </c:pt>
                <c:pt idx="78">
                  <c:v>38078.730000000003</c:v>
                </c:pt>
                <c:pt idx="79">
                  <c:v>38984.21</c:v>
                </c:pt>
                <c:pt idx="80">
                  <c:v>31411.01</c:v>
                </c:pt>
                <c:pt idx="81">
                  <c:v>34945.839999999997</c:v>
                </c:pt>
                <c:pt idx="82">
                  <c:v>45471.12</c:v>
                </c:pt>
                <c:pt idx="83">
                  <c:v>62691.07</c:v>
                </c:pt>
                <c:pt idx="84">
                  <c:v>64427.89</c:v>
                </c:pt>
                <c:pt idx="85">
                  <c:v>62485.97</c:v>
                </c:pt>
                <c:pt idx="86">
                  <c:v>63862.400000000001</c:v>
                </c:pt>
                <c:pt idx="87">
                  <c:v>86977.19</c:v>
                </c:pt>
                <c:pt idx="88">
                  <c:v>89905.43</c:v>
                </c:pt>
                <c:pt idx="89">
                  <c:v>89204.96</c:v>
                </c:pt>
                <c:pt idx="90">
                  <c:v>81602.679999999993</c:v>
                </c:pt>
                <c:pt idx="91">
                  <c:v>176143.35999999999</c:v>
                </c:pt>
                <c:pt idx="92">
                  <c:v>109746.96</c:v>
                </c:pt>
                <c:pt idx="93">
                  <c:v>82039.839999999997</c:v>
                </c:pt>
                <c:pt idx="94">
                  <c:v>140013.70000000001</c:v>
                </c:pt>
                <c:pt idx="95">
                  <c:v>144411.91</c:v>
                </c:pt>
                <c:pt idx="96">
                  <c:v>55965.16</c:v>
                </c:pt>
                <c:pt idx="97">
                  <c:v>11812.13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B-4ACC-BE78-AD06D506F866}"/>
            </c:ext>
          </c:extLst>
        </c:ser>
        <c:ser>
          <c:idx val="1"/>
          <c:order val="1"/>
          <c:tx>
            <c:strRef>
              <c:f>'[2018 Revenue by week.xlsx]Net'!$D$1</c:f>
              <c:strCache>
                <c:ptCount val="1"/>
                <c:pt idx="0">
                  <c:v> UK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'[2018 Revenue by week.xlsx]Net'!$B$2:$B$99</c:f>
              <c:numCache>
                <c:formatCode>General</c:formatCode>
                <c:ptCount val="9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1</c:v>
                </c:pt>
                <c:pt idx="46">
                  <c:v>2</c:v>
                </c:pt>
                <c:pt idx="47">
                  <c:v>3</c:v>
                </c:pt>
                <c:pt idx="48">
                  <c:v>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</c:numCache>
            </c:numRef>
          </c:cat>
          <c:val>
            <c:numRef>
              <c:f>'[2018 Revenue by week.xlsx]Net'!$D$2:$D$99</c:f>
              <c:numCache>
                <c:formatCode>General</c:formatCode>
                <c:ptCount val="98"/>
                <c:pt idx="35" formatCode="_ [$€-2]\ * #,##0.00_ ;_ [$€-2]\ * \-#,##0.00_ ;_ [$€-2]\ * &quot;-&quot;??_ ;_ @_ ">
                  <c:v>302.12810000000002</c:v>
                </c:pt>
                <c:pt idx="36" formatCode="_ [$€-2]\ * #,##0.00_ ;_ [$€-2]\ * \-#,##0.00_ ;_ [$€-2]\ * &quot;-&quot;??_ ;_ @_ ">
                  <c:v>1789.6601000000001</c:v>
                </c:pt>
                <c:pt idx="37" formatCode="_ [$€-2]\ * #,##0.00_ ;_ [$€-2]\ * \-#,##0.00_ ;_ [$€-2]\ * &quot;-&quot;??_ ;_ @_ ">
                  <c:v>9318.9856999999993</c:v>
                </c:pt>
                <c:pt idx="38" formatCode="_ [$€-2]\ * #,##0.00_ ;_ [$€-2]\ * \-#,##0.00_ ;_ [$€-2]\ * &quot;-&quot;??_ ;_ @_ ">
                  <c:v>16817.767400000001</c:v>
                </c:pt>
                <c:pt idx="39" formatCode="_ [$€-2]\ * #,##0.00_ ;_ [$€-2]\ * \-#,##0.00_ ;_ [$€-2]\ * &quot;-&quot;??_ ;_ @_ ">
                  <c:v>27155.6515</c:v>
                </c:pt>
                <c:pt idx="40" formatCode="_ [$€-2]\ * #,##0.00_ ;_ [$€-2]\ * \-#,##0.00_ ;_ [$€-2]\ * &quot;-&quot;??_ ;_ @_ ">
                  <c:v>32534.451499999999</c:v>
                </c:pt>
                <c:pt idx="41" formatCode="_ [$€-2]\ * #,##0.00_ ;_ [$€-2]\ * \-#,##0.00_ ;_ [$€-2]\ * &quot;-&quot;??_ ;_ @_ ">
                  <c:v>36860.0124</c:v>
                </c:pt>
                <c:pt idx="42" formatCode="_ [$€-2]\ * #,##0.00_ ;_ [$€-2]\ * \-#,##0.00_ ;_ [$€-2]\ * &quot;-&quot;??_ ;_ @_ ">
                  <c:v>24569.7369</c:v>
                </c:pt>
                <c:pt idx="43" formatCode="_ [$€-2]\ * #,##0.00_ ;_ [$€-2]\ * \-#,##0.00_ ;_ [$€-2]\ * &quot;-&quot;??_ ;_ @_ ">
                  <c:v>4820.6590999999999</c:v>
                </c:pt>
                <c:pt idx="44" formatCode="_ [$€-2]\ * #,##0.00_ ;_ [$€-2]\ * \-#,##0.00_ ;_ [$€-2]\ * &quot;-&quot;??_ ;_ @_ ">
                  <c:v>678.63279999999997</c:v>
                </c:pt>
                <c:pt idx="45" formatCode="_ [$€-2]\ * #,##0.00_ ;_ [$€-2]\ * \-#,##0.00_ ;_ [$€-2]\ * &quot;-&quot;??_ ;_ @_ ">
                  <c:v>6470.1201000000001</c:v>
                </c:pt>
                <c:pt idx="46" formatCode="_ [$€-2]\ * #,##0.00_ ;_ [$€-2]\ * \-#,##0.00_ ;_ [$€-2]\ * &quot;-&quot;??_ ;_ @_ ">
                  <c:v>9224.9583999999995</c:v>
                </c:pt>
                <c:pt idx="47" formatCode="_ [$€-2]\ * #,##0.00_ ;_ [$€-2]\ * \-#,##0.00_ ;_ [$€-2]\ * &quot;-&quot;??_ ;_ @_ ">
                  <c:v>9855.3289000000004</c:v>
                </c:pt>
                <c:pt idx="48" formatCode="_ [$€-2]\ * #,##0.00_ ;_ [$€-2]\ * \-#,##0.00_ ;_ [$€-2]\ * &quot;-&quot;??_ ;_ @_ ">
                  <c:v>12110.582899999999</c:v>
                </c:pt>
                <c:pt idx="49" formatCode="_ [$€-2]\ * #,##0.00_ ;_ [$€-2]\ * \-#,##0.00_ ;_ [$€-2]\ * &quot;-&quot;??_ ;_ @_ ">
                  <c:v>16047.966200000001</c:v>
                </c:pt>
                <c:pt idx="50" formatCode="_ [$€-2]\ * #,##0.00_ ;_ [$€-2]\ * \-#,##0.00_ ;_ [$€-2]\ * &quot;-&quot;??_ ;_ @_ ">
                  <c:v>21041.198899999999</c:v>
                </c:pt>
                <c:pt idx="51" formatCode="_ [$€-2]\ * #,##0.00_ ;_ [$€-2]\ * \-#,##0.00_ ;_ [$€-2]\ * &quot;-&quot;??_ ;_ @_ ">
                  <c:v>18161.721600000001</c:v>
                </c:pt>
                <c:pt idx="52" formatCode="_ [$€-2]\ * #,##0.00_ ;_ [$€-2]\ * \-#,##0.00_ ;_ [$€-2]\ * &quot;-&quot;??_ ;_ @_ ">
                  <c:v>16855.4303</c:v>
                </c:pt>
                <c:pt idx="53" formatCode="_ [$€-2]\ * #,##0.00_ ;_ [$€-2]\ * \-#,##0.00_ ;_ [$€-2]\ * &quot;-&quot;??_ ;_ @_ ">
                  <c:v>19352.2444</c:v>
                </c:pt>
                <c:pt idx="54" formatCode="_ [$€-2]\ * #,##0.00_ ;_ [$€-2]\ * \-#,##0.00_ ;_ [$€-2]\ * &quot;-&quot;??_ ;_ @_ ">
                  <c:v>21519.8217</c:v>
                </c:pt>
                <c:pt idx="55" formatCode="_ [$€-2]\ * #,##0.00_ ;_ [$€-2]\ * \-#,##0.00_ ;_ [$€-2]\ * &quot;-&quot;??_ ;_ @_ ">
                  <c:v>19903.752199999999</c:v>
                </c:pt>
                <c:pt idx="56" formatCode="_ [$€-2]\ * #,##0.00_ ;_ [$€-2]\ * \-#,##0.00_ ;_ [$€-2]\ * &quot;-&quot;??_ ;_ @_ ">
                  <c:v>22425.482800000002</c:v>
                </c:pt>
                <c:pt idx="57" formatCode="_ [$€-2]\ * #,##0.00_ ;_ [$€-2]\ * \-#,##0.00_ ;_ [$€-2]\ * &quot;-&quot;??_ ;_ @_ ">
                  <c:v>24232.8613</c:v>
                </c:pt>
                <c:pt idx="58" formatCode="_ [$€-2]\ * #,##0.00_ ;_ [$€-2]\ * \-#,##0.00_ ;_ [$€-2]\ * &quot;-&quot;??_ ;_ @_ ">
                  <c:v>19359.973600000001</c:v>
                </c:pt>
                <c:pt idx="59" formatCode="_ [$€-2]\ * #,##0.00_ ;_ [$€-2]\ * \-#,##0.00_ ;_ [$€-2]\ * &quot;-&quot;??_ ;_ @_ ">
                  <c:v>22786.3822</c:v>
                </c:pt>
                <c:pt idx="60" formatCode="_ [$€-2]\ * #,##0.00_ ;_ [$€-2]\ * \-#,##0.00_ ;_ [$€-2]\ * &quot;-&quot;??_ ;_ @_ ">
                  <c:v>20992.789700000001</c:v>
                </c:pt>
                <c:pt idx="61" formatCode="_ [$€-2]\ * #,##0.00_ ;_ [$€-2]\ * \-#,##0.00_ ;_ [$€-2]\ * &quot;-&quot;??_ ;_ @_ ">
                  <c:v>27806.712299999999</c:v>
                </c:pt>
                <c:pt idx="62" formatCode="_ [$€-2]\ * #,##0.00_ ;_ [$€-2]\ * \-#,##0.00_ ;_ [$€-2]\ * &quot;-&quot;??_ ;_ @_ ">
                  <c:v>30672.0759</c:v>
                </c:pt>
                <c:pt idx="63" formatCode="_ [$€-2]\ * #,##0.00_ ;_ [$€-2]\ * \-#,##0.00_ ;_ [$€-2]\ * &quot;-&quot;??_ ;_ @_ ">
                  <c:v>28422.878700000001</c:v>
                </c:pt>
                <c:pt idx="64" formatCode="_ [$€-2]\ * #,##0.00_ ;_ [$€-2]\ * \-#,##0.00_ ;_ [$€-2]\ * &quot;-&quot;??_ ;_ @_ ">
                  <c:v>35482.542399999998</c:v>
                </c:pt>
                <c:pt idx="65" formatCode="_ [$€-2]\ * #,##0.00_ ;_ [$€-2]\ * \-#,##0.00_ ;_ [$€-2]\ * &quot;-&quot;??_ ;_ @_ ">
                  <c:v>33393.2402</c:v>
                </c:pt>
                <c:pt idx="66" formatCode="_ [$€-2]\ * #,##0.00_ ;_ [$€-2]\ * \-#,##0.00_ ;_ [$€-2]\ * &quot;-&quot;??_ ;_ @_ ">
                  <c:v>40875.648200000003</c:v>
                </c:pt>
                <c:pt idx="67" formatCode="_ [$€-2]\ * #,##0.00_ ;_ [$€-2]\ * \-#,##0.00_ ;_ [$€-2]\ * &quot;-&quot;??_ ;_ @_ ">
                  <c:v>116217.94620000001</c:v>
                </c:pt>
                <c:pt idx="68" formatCode="_ [$€-2]\ * #,##0.00_ ;_ [$€-2]\ * \-#,##0.00_ ;_ [$€-2]\ * &quot;-&quot;??_ ;_ @_ ">
                  <c:v>233320.88579999999</c:v>
                </c:pt>
                <c:pt idx="69" formatCode="_ [$€-2]\ * #,##0.00_ ;_ [$€-2]\ * \-#,##0.00_ ;_ [$€-2]\ * &quot;-&quot;??_ ;_ @_ ">
                  <c:v>45883.118900000001</c:v>
                </c:pt>
                <c:pt idx="70" formatCode="_ [$€-2]\ * #,##0.00_ ;_ [$€-2]\ * \-#,##0.00_ ;_ [$€-2]\ * &quot;-&quot;??_ ;_ @_ ">
                  <c:v>46845.912799999998</c:v>
                </c:pt>
                <c:pt idx="71" formatCode="_ [$€-2]\ * #,##0.00_ ;_ [$€-2]\ * \-#,##0.00_ ;_ [$€-2]\ * &quot;-&quot;??_ ;_ @_ ">
                  <c:v>34790.858099999998</c:v>
                </c:pt>
                <c:pt idx="72" formatCode="_ [$€-2]\ * #,##0.00_ ;_ [$€-2]\ * \-#,##0.00_ ;_ [$€-2]\ * &quot;-&quot;??_ ;_ @_ ">
                  <c:v>35808.434399999998</c:v>
                </c:pt>
                <c:pt idx="73" formatCode="_ [$€-2]\ * #,##0.00_ ;_ [$€-2]\ * \-#,##0.00_ ;_ [$€-2]\ * &quot;-&quot;??_ ;_ @_ ">
                  <c:v>31116.064200000001</c:v>
                </c:pt>
                <c:pt idx="74" formatCode="_ [$€-2]\ * #,##0.00_ ;_ [$€-2]\ * \-#,##0.00_ ;_ [$€-2]\ * &quot;-&quot;??_ ;_ @_ ">
                  <c:v>36962.062700000002</c:v>
                </c:pt>
                <c:pt idx="75" formatCode="_ [$€-2]\ * #,##0.00_ ;_ [$€-2]\ * \-#,##0.00_ ;_ [$€-2]\ * &quot;-&quot;??_ ;_ @_ ">
                  <c:v>31010.861199999999</c:v>
                </c:pt>
                <c:pt idx="76" formatCode="_ [$€-2]\ * #,##0.00_ ;_ [$€-2]\ * \-#,##0.00_ ;_ [$€-2]\ * &quot;-&quot;??_ ;_ @_ ">
                  <c:v>35668.845500000003</c:v>
                </c:pt>
                <c:pt idx="77" formatCode="_ [$€-2]\ * #,##0.00_ ;_ [$€-2]\ * \-#,##0.00_ ;_ [$€-2]\ * &quot;-&quot;??_ ;_ @_ ">
                  <c:v>32011.0016</c:v>
                </c:pt>
                <c:pt idx="78" formatCode="_ [$€-2]\ * #,##0.00_ ;_ [$€-2]\ * \-#,##0.00_ ;_ [$€-2]\ * &quot;-&quot;??_ ;_ @_ ">
                  <c:v>31114.2336</c:v>
                </c:pt>
                <c:pt idx="79" formatCode="_ [$€-2]\ * #,##0.00_ ;_ [$€-2]\ * \-#,##0.00_ ;_ [$€-2]\ * &quot;-&quot;??_ ;_ @_ ">
                  <c:v>30463.0033</c:v>
                </c:pt>
                <c:pt idx="80" formatCode="_ [$€-2]\ * #,##0.00_ ;_ [$€-2]\ * \-#,##0.00_ ;_ [$€-2]\ * &quot;-&quot;??_ ;_ @_ ">
                  <c:v>31699.856100000001</c:v>
                </c:pt>
                <c:pt idx="81" formatCode="_ [$€-2]\ * #,##0.00_ ;_ [$€-2]\ * \-#,##0.00_ ;_ [$€-2]\ * &quot;-&quot;??_ ;_ @_ ">
                  <c:v>28775.45</c:v>
                </c:pt>
                <c:pt idx="82" formatCode="_ [$€-2]\ * #,##0.00_ ;_ [$€-2]\ * \-#,##0.00_ ;_ [$€-2]\ * &quot;-&quot;??_ ;_ @_ ">
                  <c:v>28752.409299999999</c:v>
                </c:pt>
                <c:pt idx="83" formatCode="_ [$€-2]\ * #,##0.00_ ;_ [$€-2]\ * \-#,##0.00_ ;_ [$€-2]\ * &quot;-&quot;??_ ;_ @_ ">
                  <c:v>33525.461499999998</c:v>
                </c:pt>
                <c:pt idx="84" formatCode="_ [$€-2]\ * #,##0.00_ ;_ [$€-2]\ * \-#,##0.00_ ;_ [$€-2]\ * &quot;-&quot;??_ ;_ @_ ">
                  <c:v>41288.053</c:v>
                </c:pt>
                <c:pt idx="85" formatCode="_ [$€-2]\ * #,##0.00_ ;_ [$€-2]\ * \-#,##0.00_ ;_ [$€-2]\ * &quot;-&quot;??_ ;_ @_ ">
                  <c:v>41411.369899999998</c:v>
                </c:pt>
                <c:pt idx="86" formatCode="_ [$€-2]\ * #,##0.00_ ;_ [$€-2]\ * \-#,##0.00_ ;_ [$€-2]\ * &quot;-&quot;??_ ;_ @_ ">
                  <c:v>45230.272700000001</c:v>
                </c:pt>
                <c:pt idx="87" formatCode="_ [$€-2]\ * #,##0.00_ ;_ [$€-2]\ * \-#,##0.00_ ;_ [$€-2]\ * &quot;-&quot;??_ ;_ @_ ">
                  <c:v>60602.351999999999</c:v>
                </c:pt>
                <c:pt idx="88" formatCode="_ [$€-2]\ * #,##0.00_ ;_ [$€-2]\ * \-#,##0.00_ ;_ [$€-2]\ * &quot;-&quot;??_ ;_ @_ ">
                  <c:v>60296.438399999999</c:v>
                </c:pt>
                <c:pt idx="89" formatCode="_ [$€-2]\ * #,##0.00_ ;_ [$€-2]\ * \-#,##0.00_ ;_ [$€-2]\ * &quot;-&quot;??_ ;_ @_ ">
                  <c:v>80835.951199999996</c:v>
                </c:pt>
                <c:pt idx="90" formatCode="_ [$€-2]\ * #,##0.00_ ;_ [$€-2]\ * \-#,##0.00_ ;_ [$€-2]\ * &quot;-&quot;??_ ;_ @_ ">
                  <c:v>74800.157900000006</c:v>
                </c:pt>
                <c:pt idx="91" formatCode="_ [$€-2]\ * #,##0.00_ ;_ [$€-2]\ * \-#,##0.00_ ;_ [$€-2]\ * &quot;-&quot;??_ ;_ @_ ">
                  <c:v>96581.438999999998</c:v>
                </c:pt>
                <c:pt idx="92" formatCode="_ [$€-2]\ * #,##0.00_ ;_ [$€-2]\ * \-#,##0.00_ ;_ [$€-2]\ * &quot;-&quot;??_ ;_ @_ ">
                  <c:v>68156.887900000002</c:v>
                </c:pt>
                <c:pt idx="93" formatCode="_ [$€-2]\ * #,##0.00_ ;_ [$€-2]\ * \-#,##0.00_ ;_ [$€-2]\ * &quot;-&quot;??_ ;_ @_ ">
                  <c:v>95094.189499999993</c:v>
                </c:pt>
                <c:pt idx="94" formatCode="_ [$€-2]\ * #,##0.00_ ;_ [$€-2]\ * \-#,##0.00_ ;_ [$€-2]\ * &quot;-&quot;??_ ;_ @_ ">
                  <c:v>122570.3429</c:v>
                </c:pt>
                <c:pt idx="95" formatCode="_ [$€-2]\ * #,##0.00_ ;_ [$€-2]\ * \-#,##0.00_ ;_ [$€-2]\ * &quot;-&quot;??_ ;_ @_ ">
                  <c:v>94481.288799999995</c:v>
                </c:pt>
                <c:pt idx="96" formatCode="_ [$€-2]\ * #,##0.00_ ;_ [$€-2]\ * \-#,##0.00_ ;_ [$€-2]\ * &quot;-&quot;??_ ;_ @_ ">
                  <c:v>14878.2919</c:v>
                </c:pt>
                <c:pt idx="97" formatCode="_ [$€-2]\ * #,##0.00_ ;_ [$€-2]\ * \-#,##0.00_ ;_ [$€-2]\ * &quot;-&quot;??_ ;_ @_ ">
                  <c:v>8745.2734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B-4ACC-BE78-AD06D506F866}"/>
            </c:ext>
          </c:extLst>
        </c:ser>
        <c:ser>
          <c:idx val="2"/>
          <c:order val="2"/>
          <c:tx>
            <c:strRef>
              <c:f>'[2018 Revenue by week.xlsx]Net'!$E$1</c:f>
              <c:strCache>
                <c:ptCount val="1"/>
                <c:pt idx="0">
                  <c:v> DE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'[2018 Revenue by week.xlsx]Net'!$B$2:$B$99</c:f>
              <c:numCache>
                <c:formatCode>General</c:formatCode>
                <c:ptCount val="9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1</c:v>
                </c:pt>
                <c:pt idx="46">
                  <c:v>2</c:v>
                </c:pt>
                <c:pt idx="47">
                  <c:v>3</c:v>
                </c:pt>
                <c:pt idx="48">
                  <c:v>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</c:numCache>
            </c:numRef>
          </c:cat>
          <c:val>
            <c:numRef>
              <c:f>'[2018 Revenue by week.xlsx]Net'!$E$2:$E$99</c:f>
              <c:numCache>
                <c:formatCode>General</c:formatCode>
                <c:ptCount val="98"/>
                <c:pt idx="42" formatCode="_ [$€-2]\ * #,##0.00_ ;_ [$€-2]\ * \-#,##0.00_ ;_ [$€-2]\ * &quot;-&quot;??_ ;_ @_ ">
                  <c:v>108.91</c:v>
                </c:pt>
                <c:pt idx="43" formatCode="_ [$€-2]\ * #,##0.00_ ;_ [$€-2]\ * \-#,##0.00_ ;_ [$€-2]\ * &quot;-&quot;??_ ;_ @_ ">
                  <c:v>25.28</c:v>
                </c:pt>
                <c:pt idx="45" formatCode="_ [$€-2]\ * #,##0.00_ ;_ [$€-2]\ * \-#,##0.00_ ;_ [$€-2]\ * &quot;-&quot;??_ ;_ @_ ">
                  <c:v>536.51</c:v>
                </c:pt>
                <c:pt idx="46" formatCode="_ [$€-2]\ * #,##0.00_ ;_ [$€-2]\ * \-#,##0.00_ ;_ [$€-2]\ * &quot;-&quot;??_ ;_ @_ ">
                  <c:v>1557.52</c:v>
                </c:pt>
                <c:pt idx="47" formatCode="_ [$€-2]\ * #,##0.00_ ;_ [$€-2]\ * \-#,##0.00_ ;_ [$€-2]\ * &quot;-&quot;??_ ;_ @_ ">
                  <c:v>2387.58</c:v>
                </c:pt>
                <c:pt idx="48" formatCode="_ [$€-2]\ * #,##0.00_ ;_ [$€-2]\ * \-#,##0.00_ ;_ [$€-2]\ * &quot;-&quot;??_ ;_ @_ ">
                  <c:v>2813.14</c:v>
                </c:pt>
                <c:pt idx="49" formatCode="_ [$€-2]\ * #,##0.00_ ;_ [$€-2]\ * \-#,##0.00_ ;_ [$€-2]\ * &quot;-&quot;??_ ;_ @_ ">
                  <c:v>3168.17</c:v>
                </c:pt>
                <c:pt idx="50" formatCode="_ [$€-2]\ * #,##0.00_ ;_ [$€-2]\ * \-#,##0.00_ ;_ [$€-2]\ * &quot;-&quot;??_ ;_ @_ ">
                  <c:v>6214.92</c:v>
                </c:pt>
                <c:pt idx="51" formatCode="_ [$€-2]\ * #,##0.00_ ;_ [$€-2]\ * \-#,##0.00_ ;_ [$€-2]\ * &quot;-&quot;??_ ;_ @_ ">
                  <c:v>3991.01</c:v>
                </c:pt>
                <c:pt idx="52" formatCode="_ [$€-2]\ * #,##0.00_ ;_ [$€-2]\ * \-#,##0.00_ ;_ [$€-2]\ * &quot;-&quot;??_ ;_ @_ ">
                  <c:v>2611.1999999999998</c:v>
                </c:pt>
                <c:pt idx="53" formatCode="_ [$€-2]\ * #,##0.00_ ;_ [$€-2]\ * \-#,##0.00_ ;_ [$€-2]\ * &quot;-&quot;??_ ;_ @_ ">
                  <c:v>2954.6</c:v>
                </c:pt>
                <c:pt idx="54" formatCode="_ [$€-2]\ * #,##0.00_ ;_ [$€-2]\ * \-#,##0.00_ ;_ [$€-2]\ * &quot;-&quot;??_ ;_ @_ ">
                  <c:v>3358.42</c:v>
                </c:pt>
                <c:pt idx="55" formatCode="_ [$€-2]\ * #,##0.00_ ;_ [$€-2]\ * \-#,##0.00_ ;_ [$€-2]\ * &quot;-&quot;??_ ;_ @_ ">
                  <c:v>4461.3100000000004</c:v>
                </c:pt>
                <c:pt idx="56" formatCode="_ [$€-2]\ * #,##0.00_ ;_ [$€-2]\ * \-#,##0.00_ ;_ [$€-2]\ * &quot;-&quot;??_ ;_ @_ ">
                  <c:v>5495.35</c:v>
                </c:pt>
                <c:pt idx="57" formatCode="_ [$€-2]\ * #,##0.00_ ;_ [$€-2]\ * \-#,##0.00_ ;_ [$€-2]\ * &quot;-&quot;??_ ;_ @_ ">
                  <c:v>5454.46</c:v>
                </c:pt>
                <c:pt idx="58" formatCode="_ [$€-2]\ * #,##0.00_ ;_ [$€-2]\ * \-#,##0.00_ ;_ [$€-2]\ * &quot;-&quot;??_ ;_ @_ ">
                  <c:v>6340.25</c:v>
                </c:pt>
                <c:pt idx="59" formatCode="_ [$€-2]\ * #,##0.00_ ;_ [$€-2]\ * \-#,##0.00_ ;_ [$€-2]\ * &quot;-&quot;??_ ;_ @_ ">
                  <c:v>7660.8</c:v>
                </c:pt>
                <c:pt idx="60" formatCode="_ [$€-2]\ * #,##0.00_ ;_ [$€-2]\ * \-#,##0.00_ ;_ [$€-2]\ * &quot;-&quot;??_ ;_ @_ ">
                  <c:v>9552.74</c:v>
                </c:pt>
                <c:pt idx="61" formatCode="_ [$€-2]\ * #,##0.00_ ;_ [$€-2]\ * \-#,##0.00_ ;_ [$€-2]\ * &quot;-&quot;??_ ;_ @_ ">
                  <c:v>33835.71</c:v>
                </c:pt>
                <c:pt idx="62" formatCode="_ [$€-2]\ * #,##0.00_ ;_ [$€-2]\ * \-#,##0.00_ ;_ [$€-2]\ * &quot;-&quot;??_ ;_ @_ ">
                  <c:v>98743.19</c:v>
                </c:pt>
                <c:pt idx="63" formatCode="_ [$€-2]\ * #,##0.00_ ;_ [$€-2]\ * \-#,##0.00_ ;_ [$€-2]\ * &quot;-&quot;??_ ;_ @_ ">
                  <c:v>96211.98</c:v>
                </c:pt>
                <c:pt idx="64" formatCode="_ [$€-2]\ * #,##0.00_ ;_ [$€-2]\ * \-#,##0.00_ ;_ [$€-2]\ * &quot;-&quot;??_ ;_ @_ ">
                  <c:v>16443.169999999998</c:v>
                </c:pt>
                <c:pt idx="65" formatCode="_ [$€-2]\ * #,##0.00_ ;_ [$€-2]\ * \-#,##0.00_ ;_ [$€-2]\ * &quot;-&quot;??_ ;_ @_ ">
                  <c:v>19978.07</c:v>
                </c:pt>
                <c:pt idx="66" formatCode="_ [$€-2]\ * #,##0.00_ ;_ [$€-2]\ * \-#,##0.00_ ;_ [$€-2]\ * &quot;-&quot;??_ ;_ @_ ">
                  <c:v>17067.13</c:v>
                </c:pt>
                <c:pt idx="67" formatCode="_ [$€-2]\ * #,##0.00_ ;_ [$€-2]\ * \-#,##0.00_ ;_ [$€-2]\ * &quot;-&quot;??_ ;_ @_ ">
                  <c:v>14732.24</c:v>
                </c:pt>
                <c:pt idx="68" formatCode="_ [$€-2]\ * #,##0.00_ ;_ [$€-2]\ * \-#,##0.00_ ;_ [$€-2]\ * &quot;-&quot;??_ ;_ @_ ">
                  <c:v>13306.01</c:v>
                </c:pt>
                <c:pt idx="69" formatCode="_ [$€-2]\ * #,##0.00_ ;_ [$€-2]\ * \-#,##0.00_ ;_ [$€-2]\ * &quot;-&quot;??_ ;_ @_ ">
                  <c:v>11573.07</c:v>
                </c:pt>
                <c:pt idx="70" formatCode="_ [$€-2]\ * #,##0.00_ ;_ [$€-2]\ * \-#,##0.00_ ;_ [$€-2]\ * &quot;-&quot;??_ ;_ @_ ">
                  <c:v>11119.41</c:v>
                </c:pt>
                <c:pt idx="71" formatCode="_ [$€-2]\ * #,##0.00_ ;_ [$€-2]\ * \-#,##0.00_ ;_ [$€-2]\ * &quot;-&quot;??_ ;_ @_ ">
                  <c:v>12919.93</c:v>
                </c:pt>
                <c:pt idx="72" formatCode="_ [$€-2]\ * #,##0.00_ ;_ [$€-2]\ * \-#,##0.00_ ;_ [$€-2]\ * &quot;-&quot;??_ ;_ @_ ">
                  <c:v>11925.68</c:v>
                </c:pt>
                <c:pt idx="73" formatCode="_ [$€-2]\ * #,##0.00_ ;_ [$€-2]\ * \-#,##0.00_ ;_ [$€-2]\ * &quot;-&quot;??_ ;_ @_ ">
                  <c:v>13289.83</c:v>
                </c:pt>
                <c:pt idx="74" formatCode="_ [$€-2]\ * #,##0.00_ ;_ [$€-2]\ * \-#,##0.00_ ;_ [$€-2]\ * &quot;-&quot;??_ ;_ @_ ">
                  <c:v>11906.33</c:v>
                </c:pt>
                <c:pt idx="75" formatCode="_ [$€-2]\ * #,##0.00_ ;_ [$€-2]\ * \-#,##0.00_ ;_ [$€-2]\ * &quot;-&quot;??_ ;_ @_ ">
                  <c:v>17301</c:v>
                </c:pt>
                <c:pt idx="76" formatCode="_ [$€-2]\ * #,##0.00_ ;_ [$€-2]\ * \-#,##0.00_ ;_ [$€-2]\ * &quot;-&quot;??_ ;_ @_ ">
                  <c:v>17617.48</c:v>
                </c:pt>
                <c:pt idx="77" formatCode="_ [$€-2]\ * #,##0.00_ ;_ [$€-2]\ * \-#,##0.00_ ;_ [$€-2]\ * &quot;-&quot;??_ ;_ @_ ">
                  <c:v>22012.79</c:v>
                </c:pt>
                <c:pt idx="78" formatCode="_ [$€-2]\ * #,##0.00_ ;_ [$€-2]\ * \-#,##0.00_ ;_ [$€-2]\ * &quot;-&quot;??_ ;_ @_ ">
                  <c:v>18507.14</c:v>
                </c:pt>
                <c:pt idx="79" formatCode="_ [$€-2]\ * #,##0.00_ ;_ [$€-2]\ * \-#,##0.00_ ;_ [$€-2]\ * &quot;-&quot;??_ ;_ @_ ">
                  <c:v>19780.45</c:v>
                </c:pt>
                <c:pt idx="80" formatCode="_ [$€-2]\ * #,##0.00_ ;_ [$€-2]\ * \-#,##0.00_ ;_ [$€-2]\ * &quot;-&quot;??_ ;_ @_ ">
                  <c:v>27482.59</c:v>
                </c:pt>
                <c:pt idx="81" formatCode="_ [$€-2]\ * #,##0.00_ ;_ [$€-2]\ * \-#,##0.00_ ;_ [$€-2]\ * &quot;-&quot;??_ ;_ @_ ">
                  <c:v>14129.75</c:v>
                </c:pt>
                <c:pt idx="82" formatCode="_ [$€-2]\ * #,##0.00_ ;_ [$€-2]\ * \-#,##0.00_ ;_ [$€-2]\ * &quot;-&quot;??_ ;_ @_ ">
                  <c:v>13109.2</c:v>
                </c:pt>
                <c:pt idx="83" formatCode="_ [$€-2]\ * #,##0.00_ ;_ [$€-2]\ * \-#,##0.00_ ;_ [$€-2]\ * &quot;-&quot;??_ ;_ @_ ">
                  <c:v>12892.01</c:v>
                </c:pt>
                <c:pt idx="84" formatCode="_ [$€-2]\ * #,##0.00_ ;_ [$€-2]\ * \-#,##0.00_ ;_ [$€-2]\ * &quot;-&quot;??_ ;_ @_ ">
                  <c:v>11828.95</c:v>
                </c:pt>
                <c:pt idx="85" formatCode="_ [$€-2]\ * #,##0.00_ ;_ [$€-2]\ * \-#,##0.00_ ;_ [$€-2]\ * &quot;-&quot;??_ ;_ @_ ">
                  <c:v>10989.85</c:v>
                </c:pt>
                <c:pt idx="86" formatCode="_ [$€-2]\ * #,##0.00_ ;_ [$€-2]\ * \-#,##0.00_ ;_ [$€-2]\ * &quot;-&quot;??_ ;_ @_ ">
                  <c:v>18876.759999999998</c:v>
                </c:pt>
                <c:pt idx="87" formatCode="_ [$€-2]\ * #,##0.00_ ;_ [$€-2]\ * \-#,##0.00_ ;_ [$€-2]\ * &quot;-&quot;??_ ;_ @_ ">
                  <c:v>23364.31</c:v>
                </c:pt>
                <c:pt idx="88" formatCode="_ [$€-2]\ * #,##0.00_ ;_ [$€-2]\ * \-#,##0.00_ ;_ [$€-2]\ * &quot;-&quot;??_ ;_ @_ ">
                  <c:v>32744.17</c:v>
                </c:pt>
                <c:pt idx="89" formatCode="_ [$€-2]\ * #,##0.00_ ;_ [$€-2]\ * \-#,##0.00_ ;_ [$€-2]\ * &quot;-&quot;??_ ;_ @_ ">
                  <c:v>36882.239999999998</c:v>
                </c:pt>
                <c:pt idx="90" formatCode="_ [$€-2]\ * #,##0.00_ ;_ [$€-2]\ * \-#,##0.00_ ;_ [$€-2]\ * &quot;-&quot;??_ ;_ @_ ">
                  <c:v>51512.12</c:v>
                </c:pt>
                <c:pt idx="91" formatCode="_ [$€-2]\ * #,##0.00_ ;_ [$€-2]\ * \-#,##0.00_ ;_ [$€-2]\ * &quot;-&quot;??_ ;_ @_ ">
                  <c:v>78078.69</c:v>
                </c:pt>
                <c:pt idx="92" formatCode="_ [$€-2]\ * #,##0.00_ ;_ [$€-2]\ * \-#,##0.00_ ;_ [$€-2]\ * &quot;-&quot;??_ ;_ @_ ">
                  <c:v>39252.879999999997</c:v>
                </c:pt>
                <c:pt idx="93" formatCode="_ [$€-2]\ * #,##0.00_ ;_ [$€-2]\ * \-#,##0.00_ ;_ [$€-2]\ * &quot;-&quot;??_ ;_ @_ ">
                  <c:v>49008.63</c:v>
                </c:pt>
                <c:pt idx="94" formatCode="_ [$€-2]\ * #,##0.00_ ;_ [$€-2]\ * \-#,##0.00_ ;_ [$€-2]\ * &quot;-&quot;??_ ;_ @_ ">
                  <c:v>69555.100000000006</c:v>
                </c:pt>
                <c:pt idx="95" formatCode="_ [$€-2]\ * #,##0.00_ ;_ [$€-2]\ * \-#,##0.00_ ;_ [$€-2]\ * &quot;-&quot;??_ ;_ @_ ">
                  <c:v>53470.58</c:v>
                </c:pt>
                <c:pt idx="96" formatCode="_ [$€-2]\ * #,##0.00_ ;_ [$€-2]\ * \-#,##0.00_ ;_ [$€-2]\ * &quot;-&quot;??_ ;_ @_ ">
                  <c:v>11513.29</c:v>
                </c:pt>
                <c:pt idx="97" formatCode="_ [$€-2]\ * #,##0.00_ ;_ [$€-2]\ * \-#,##0.00_ ;_ [$€-2]\ * &quot;-&quot;??_ ;_ @_ ">
                  <c:v>5800.51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3B-4ACC-BE78-AD06D506F866}"/>
            </c:ext>
          </c:extLst>
        </c:ser>
        <c:ser>
          <c:idx val="3"/>
          <c:order val="3"/>
          <c:tx>
            <c:strRef>
              <c:f>'[2018 Revenue by week.xlsx]Net'!$F$1</c:f>
              <c:strCache>
                <c:ptCount val="1"/>
                <c:pt idx="0">
                  <c:v> FR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'[2018 Revenue by week.xlsx]Net'!$B$2:$B$99</c:f>
              <c:numCache>
                <c:formatCode>General</c:formatCode>
                <c:ptCount val="9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1</c:v>
                </c:pt>
                <c:pt idx="46">
                  <c:v>2</c:v>
                </c:pt>
                <c:pt idx="47">
                  <c:v>3</c:v>
                </c:pt>
                <c:pt idx="48">
                  <c:v>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</c:numCache>
            </c:numRef>
          </c:cat>
          <c:val>
            <c:numRef>
              <c:f>'[2018 Revenue by week.xlsx]Net'!$F$2:$F$99</c:f>
              <c:numCache>
                <c:formatCode>General</c:formatCode>
                <c:ptCount val="98"/>
                <c:pt idx="42" formatCode="_ [$€-2]\ * #,##0.00_ ;_ [$€-2]\ * \-#,##0.00_ ;_ [$€-2]\ * &quot;-&quot;??_ ;_ @_ ">
                  <c:v>316.08999999999997</c:v>
                </c:pt>
                <c:pt idx="43" formatCode="_ [$€-2]\ * #,##0.00_ ;_ [$€-2]\ * \-#,##0.00_ ;_ [$€-2]\ * &quot;-&quot;??_ ;_ @_ ">
                  <c:v>236.43</c:v>
                </c:pt>
                <c:pt idx="45" formatCode="_ [$€-2]\ * #,##0.00_ ;_ [$€-2]\ * \-#,##0.00_ ;_ [$€-2]\ * &quot;-&quot;??_ ;_ @_ ">
                  <c:v>963.15</c:v>
                </c:pt>
                <c:pt idx="46" formatCode="_ [$€-2]\ * #,##0.00_ ;_ [$€-2]\ * \-#,##0.00_ ;_ [$€-2]\ * &quot;-&quot;??_ ;_ @_ ">
                  <c:v>2833.44</c:v>
                </c:pt>
                <c:pt idx="47" formatCode="_ [$€-2]\ * #,##0.00_ ;_ [$€-2]\ * \-#,##0.00_ ;_ [$€-2]\ * &quot;-&quot;??_ ;_ @_ ">
                  <c:v>3410.3</c:v>
                </c:pt>
                <c:pt idx="48" formatCode="_ [$€-2]\ * #,##0.00_ ;_ [$€-2]\ * \-#,##0.00_ ;_ [$€-2]\ * &quot;-&quot;??_ ;_ @_ ">
                  <c:v>3042.52</c:v>
                </c:pt>
                <c:pt idx="49" formatCode="_ [$€-2]\ * #,##0.00_ ;_ [$€-2]\ * \-#,##0.00_ ;_ [$€-2]\ * &quot;-&quot;??_ ;_ @_ ">
                  <c:v>5783.88</c:v>
                </c:pt>
                <c:pt idx="50" formatCode="_ [$€-2]\ * #,##0.00_ ;_ [$€-2]\ * \-#,##0.00_ ;_ [$€-2]\ * &quot;-&quot;??_ ;_ @_ ">
                  <c:v>10152.84</c:v>
                </c:pt>
                <c:pt idx="51" formatCode="_ [$€-2]\ * #,##0.00_ ;_ [$€-2]\ * \-#,##0.00_ ;_ [$€-2]\ * &quot;-&quot;??_ ;_ @_ ">
                  <c:v>4836.78</c:v>
                </c:pt>
                <c:pt idx="52" formatCode="_ [$€-2]\ * #,##0.00_ ;_ [$€-2]\ * \-#,##0.00_ ;_ [$€-2]\ * &quot;-&quot;??_ ;_ @_ ">
                  <c:v>3887.29</c:v>
                </c:pt>
                <c:pt idx="53" formatCode="_ [$€-2]\ * #,##0.00_ ;_ [$€-2]\ * \-#,##0.00_ ;_ [$€-2]\ * &quot;-&quot;??_ ;_ @_ ">
                  <c:v>4202.13</c:v>
                </c:pt>
                <c:pt idx="54" formatCode="_ [$€-2]\ * #,##0.00_ ;_ [$€-2]\ * \-#,##0.00_ ;_ [$€-2]\ * &quot;-&quot;??_ ;_ @_ ">
                  <c:v>5601.61</c:v>
                </c:pt>
                <c:pt idx="55" formatCode="_ [$€-2]\ * #,##0.00_ ;_ [$€-2]\ * \-#,##0.00_ ;_ [$€-2]\ * &quot;-&quot;??_ ;_ @_ ">
                  <c:v>4282.3100000000004</c:v>
                </c:pt>
                <c:pt idx="56" formatCode="_ [$€-2]\ * #,##0.00_ ;_ [$€-2]\ * \-#,##0.00_ ;_ [$€-2]\ * &quot;-&quot;??_ ;_ @_ ">
                  <c:v>80619.98</c:v>
                </c:pt>
                <c:pt idx="57" formatCode="_ [$€-2]\ * #,##0.00_ ;_ [$€-2]\ * \-#,##0.00_ ;_ [$€-2]\ * &quot;-&quot;??_ ;_ @_ ">
                  <c:v>10240.969999999999</c:v>
                </c:pt>
                <c:pt idx="58" formatCode="_ [$€-2]\ * #,##0.00_ ;_ [$€-2]\ * \-#,##0.00_ ;_ [$€-2]\ * &quot;-&quot;??_ ;_ @_ ">
                  <c:v>7030.84</c:v>
                </c:pt>
                <c:pt idx="59" formatCode="_ [$€-2]\ * #,##0.00_ ;_ [$€-2]\ * \-#,##0.00_ ;_ [$€-2]\ * &quot;-&quot;??_ ;_ @_ ">
                  <c:v>8861.9699999999993</c:v>
                </c:pt>
                <c:pt idx="60" formatCode="_ [$€-2]\ * #,##0.00_ ;_ [$€-2]\ * \-#,##0.00_ ;_ [$€-2]\ * &quot;-&quot;??_ ;_ @_ ">
                  <c:v>8272.4699999999993</c:v>
                </c:pt>
                <c:pt idx="61" formatCode="_ [$€-2]\ * #,##0.00_ ;_ [$€-2]\ * \-#,##0.00_ ;_ [$€-2]\ * &quot;-&quot;??_ ;_ @_ ">
                  <c:v>8402.01</c:v>
                </c:pt>
                <c:pt idx="62" formatCode="_ [$€-2]\ * #,##0.00_ ;_ [$€-2]\ * \-#,##0.00_ ;_ [$€-2]\ * &quot;-&quot;??_ ;_ @_ ">
                  <c:v>7115.44</c:v>
                </c:pt>
                <c:pt idx="63" formatCode="_ [$€-2]\ * #,##0.00_ ;_ [$€-2]\ * \-#,##0.00_ ;_ [$€-2]\ * &quot;-&quot;??_ ;_ @_ ">
                  <c:v>8177.99</c:v>
                </c:pt>
                <c:pt idx="64" formatCode="_ [$€-2]\ * #,##0.00_ ;_ [$€-2]\ * \-#,##0.00_ ;_ [$€-2]\ * &quot;-&quot;??_ ;_ @_ ">
                  <c:v>10670.23</c:v>
                </c:pt>
                <c:pt idx="65" formatCode="_ [$€-2]\ * #,##0.00_ ;_ [$€-2]\ * \-#,##0.00_ ;_ [$€-2]\ * &quot;-&quot;??_ ;_ @_ ">
                  <c:v>11854.29</c:v>
                </c:pt>
                <c:pt idx="66" formatCode="_ [$€-2]\ * #,##0.00_ ;_ [$€-2]\ * \-#,##0.00_ ;_ [$€-2]\ * &quot;-&quot;??_ ;_ @_ ">
                  <c:v>14306.2</c:v>
                </c:pt>
                <c:pt idx="67" formatCode="_ [$€-2]\ * #,##0.00_ ;_ [$€-2]\ * \-#,##0.00_ ;_ [$€-2]\ * &quot;-&quot;??_ ;_ @_ ">
                  <c:v>43324.73</c:v>
                </c:pt>
                <c:pt idx="68" formatCode="_ [$€-2]\ * #,##0.00_ ;_ [$€-2]\ * \-#,##0.00_ ;_ [$€-2]\ * &quot;-&quot;??_ ;_ @_ ">
                  <c:v>105342.88</c:v>
                </c:pt>
                <c:pt idx="69" formatCode="_ [$€-2]\ * #,##0.00_ ;_ [$€-2]\ * \-#,##0.00_ ;_ [$€-2]\ * &quot;-&quot;??_ ;_ @_ ">
                  <c:v>19699.47</c:v>
                </c:pt>
                <c:pt idx="70" formatCode="_ [$€-2]\ * #,##0.00_ ;_ [$€-2]\ * \-#,##0.00_ ;_ [$€-2]\ * &quot;-&quot;??_ ;_ @_ ">
                  <c:v>14074.25</c:v>
                </c:pt>
                <c:pt idx="71" formatCode="_ [$€-2]\ * #,##0.00_ ;_ [$€-2]\ * \-#,##0.00_ ;_ [$€-2]\ * &quot;-&quot;??_ ;_ @_ ">
                  <c:v>12334.08</c:v>
                </c:pt>
                <c:pt idx="72" formatCode="_ [$€-2]\ * #,##0.00_ ;_ [$€-2]\ * \-#,##0.00_ ;_ [$€-2]\ * &quot;-&quot;??_ ;_ @_ ">
                  <c:v>14002.61</c:v>
                </c:pt>
                <c:pt idx="73" formatCode="_ [$€-2]\ * #,##0.00_ ;_ [$€-2]\ * \-#,##0.00_ ;_ [$€-2]\ * &quot;-&quot;??_ ;_ @_ ">
                  <c:v>11341.76</c:v>
                </c:pt>
                <c:pt idx="74" formatCode="_ [$€-2]\ * #,##0.00_ ;_ [$€-2]\ * \-#,##0.00_ ;_ [$€-2]\ * &quot;-&quot;??_ ;_ @_ ">
                  <c:v>11260.08</c:v>
                </c:pt>
                <c:pt idx="75" formatCode="_ [$€-2]\ * #,##0.00_ ;_ [$€-2]\ * \-#,##0.00_ ;_ [$€-2]\ * &quot;-&quot;??_ ;_ @_ ">
                  <c:v>27075.98</c:v>
                </c:pt>
                <c:pt idx="76" formatCode="_ [$€-2]\ * #,##0.00_ ;_ [$€-2]\ * \-#,##0.00_ ;_ [$€-2]\ * &quot;-&quot;??_ ;_ @_ ">
                  <c:v>17617.849999999999</c:v>
                </c:pt>
                <c:pt idx="77" formatCode="_ [$€-2]\ * #,##0.00_ ;_ [$€-2]\ * \-#,##0.00_ ;_ [$€-2]\ * &quot;-&quot;??_ ;_ @_ ">
                  <c:v>30501</c:v>
                </c:pt>
                <c:pt idx="78" formatCode="_ [$€-2]\ * #,##0.00_ ;_ [$€-2]\ * \-#,##0.00_ ;_ [$€-2]\ * &quot;-&quot;??_ ;_ @_ ">
                  <c:v>15659.28</c:v>
                </c:pt>
                <c:pt idx="79" formatCode="_ [$€-2]\ * #,##0.00_ ;_ [$€-2]\ * \-#,##0.00_ ;_ [$€-2]\ * &quot;-&quot;??_ ;_ @_ ">
                  <c:v>11991.35</c:v>
                </c:pt>
                <c:pt idx="80" formatCode="_ [$€-2]\ * #,##0.00_ ;_ [$€-2]\ * \-#,##0.00_ ;_ [$€-2]\ * &quot;-&quot;??_ ;_ @_ ">
                  <c:v>14084.33</c:v>
                </c:pt>
                <c:pt idx="81" formatCode="_ [$€-2]\ * #,##0.00_ ;_ [$€-2]\ * \-#,##0.00_ ;_ [$€-2]\ * &quot;-&quot;??_ ;_ @_ ">
                  <c:v>12453.46</c:v>
                </c:pt>
                <c:pt idx="82" formatCode="_ [$€-2]\ * #,##0.00_ ;_ [$€-2]\ * \-#,##0.00_ ;_ [$€-2]\ * &quot;-&quot;??_ ;_ @_ ">
                  <c:v>11365.32</c:v>
                </c:pt>
                <c:pt idx="83" formatCode="_ [$€-2]\ * #,##0.00_ ;_ [$€-2]\ * \-#,##0.00_ ;_ [$€-2]\ * &quot;-&quot;??_ ;_ @_ ">
                  <c:v>13868.21</c:v>
                </c:pt>
                <c:pt idx="84" formatCode="_ [$€-2]\ * #,##0.00_ ;_ [$€-2]\ * \-#,##0.00_ ;_ [$€-2]\ * &quot;-&quot;??_ ;_ @_ ">
                  <c:v>12864.02</c:v>
                </c:pt>
                <c:pt idx="85" formatCode="_ [$€-2]\ * #,##0.00_ ;_ [$€-2]\ * \-#,##0.00_ ;_ [$€-2]\ * &quot;-&quot;??_ ;_ @_ ">
                  <c:v>16732.439999999999</c:v>
                </c:pt>
                <c:pt idx="86" formatCode="_ [$€-2]\ * #,##0.00_ ;_ [$€-2]\ * \-#,##0.00_ ;_ [$€-2]\ * &quot;-&quot;??_ ;_ @_ ">
                  <c:v>51992.7</c:v>
                </c:pt>
                <c:pt idx="87" formatCode="_ [$€-2]\ * #,##0.00_ ;_ [$€-2]\ * \-#,##0.00_ ;_ [$€-2]\ * &quot;-&quot;??_ ;_ @_ ">
                  <c:v>67238.37</c:v>
                </c:pt>
                <c:pt idx="88" formatCode="_ [$€-2]\ * #,##0.00_ ;_ [$€-2]\ * \-#,##0.00_ ;_ [$€-2]\ * &quot;-&quot;??_ ;_ @_ ">
                  <c:v>64378.23</c:v>
                </c:pt>
                <c:pt idx="89" formatCode="_ [$€-2]\ * #,##0.00_ ;_ [$€-2]\ * \-#,##0.00_ ;_ [$€-2]\ * &quot;-&quot;??_ ;_ @_ ">
                  <c:v>75016.160000000003</c:v>
                </c:pt>
                <c:pt idx="90" formatCode="_ [$€-2]\ * #,##0.00_ ;_ [$€-2]\ * \-#,##0.00_ ;_ [$€-2]\ * &quot;-&quot;??_ ;_ @_ ">
                  <c:v>75001.850000000006</c:v>
                </c:pt>
                <c:pt idx="91" formatCode="_ [$€-2]\ * #,##0.00_ ;_ [$€-2]\ * \-#,##0.00_ ;_ [$€-2]\ * &quot;-&quot;??_ ;_ @_ ">
                  <c:v>47628.21</c:v>
                </c:pt>
                <c:pt idx="92" formatCode="_ [$€-2]\ * #,##0.00_ ;_ [$€-2]\ * \-#,##0.00_ ;_ [$€-2]\ * &quot;-&quot;??_ ;_ @_ ">
                  <c:v>37305.769999999997</c:v>
                </c:pt>
                <c:pt idx="93" formatCode="_ [$€-2]\ * #,##0.00_ ;_ [$€-2]\ * \-#,##0.00_ ;_ [$€-2]\ * &quot;-&quot;??_ ;_ @_ ">
                  <c:v>36826.480000000003</c:v>
                </c:pt>
                <c:pt idx="94" formatCode="_ [$€-2]\ * #,##0.00_ ;_ [$€-2]\ * \-#,##0.00_ ;_ [$€-2]\ * &quot;-&quot;??_ ;_ @_ ">
                  <c:v>62334.14</c:v>
                </c:pt>
                <c:pt idx="95" formatCode="_ [$€-2]\ * #,##0.00_ ;_ [$€-2]\ * \-#,##0.00_ ;_ [$€-2]\ * &quot;-&quot;??_ ;_ @_ ">
                  <c:v>34308.31</c:v>
                </c:pt>
                <c:pt idx="96" formatCode="_ [$€-2]\ * #,##0.00_ ;_ [$€-2]\ * \-#,##0.00_ ;_ [$€-2]\ * &quot;-&quot;??_ ;_ @_ ">
                  <c:v>30684.74</c:v>
                </c:pt>
                <c:pt idx="97" formatCode="_ [$€-2]\ * #,##0.00_ ;_ [$€-2]\ * \-#,##0.00_ ;_ [$€-2]\ * &quot;-&quot;??_ ;_ @_ ">
                  <c:v>12124.89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3B-4ACC-BE78-AD06D506F866}"/>
            </c:ext>
          </c:extLst>
        </c:ser>
        <c:ser>
          <c:idx val="4"/>
          <c:order val="4"/>
          <c:tx>
            <c:strRef>
              <c:f>'[2018 Revenue by week.xlsx]Net'!$G$1</c:f>
              <c:strCache>
                <c:ptCount val="1"/>
                <c:pt idx="0">
                  <c:v> BE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'[2018 Revenue by week.xlsx]Net'!$B$2:$B$99</c:f>
              <c:numCache>
                <c:formatCode>General</c:formatCode>
                <c:ptCount val="9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1</c:v>
                </c:pt>
                <c:pt idx="46">
                  <c:v>2</c:v>
                </c:pt>
                <c:pt idx="47">
                  <c:v>3</c:v>
                </c:pt>
                <c:pt idx="48">
                  <c:v>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</c:numCache>
            </c:numRef>
          </c:cat>
          <c:val>
            <c:numRef>
              <c:f>'[2018 Revenue by week.xlsx]Net'!$G$2:$G$99</c:f>
              <c:numCache>
                <c:formatCode>General</c:formatCode>
                <c:ptCount val="98"/>
                <c:pt idx="26" formatCode="_ [$€-2]\ * #,##0.00_ ;_ [$€-2]\ * \-#,##0.00_ ;_ [$€-2]\ * &quot;-&quot;??_ ;_ @_ ">
                  <c:v>74.25</c:v>
                </c:pt>
                <c:pt idx="27" formatCode="_ [$€-2]\ * #,##0.00_ ;_ [$€-2]\ * \-#,##0.00_ ;_ [$€-2]\ * &quot;-&quot;??_ ;_ @_ ">
                  <c:v>294.5</c:v>
                </c:pt>
                <c:pt idx="28" formatCode="_ [$€-2]\ * #,##0.00_ ;_ [$€-2]\ * \-#,##0.00_ ;_ [$€-2]\ * &quot;-&quot;??_ ;_ @_ ">
                  <c:v>498.13</c:v>
                </c:pt>
                <c:pt idx="29" formatCode="_ [$€-2]\ * #,##0.00_ ;_ [$€-2]\ * \-#,##0.00_ ;_ [$€-2]\ * &quot;-&quot;??_ ;_ @_ ">
                  <c:v>2627.67</c:v>
                </c:pt>
                <c:pt idx="30" formatCode="_ [$€-2]\ * #,##0.00_ ;_ [$€-2]\ * \-#,##0.00_ ;_ [$€-2]\ * &quot;-&quot;??_ ;_ @_ ">
                  <c:v>1426.28</c:v>
                </c:pt>
                <c:pt idx="31" formatCode="_ [$€-2]\ * #,##0.00_ ;_ [$€-2]\ * \-#,##0.00_ ;_ [$€-2]\ * &quot;-&quot;??_ ;_ @_ ">
                  <c:v>2367.35</c:v>
                </c:pt>
                <c:pt idx="32" formatCode="_ [$€-2]\ * #,##0.00_ ;_ [$€-2]\ * \-#,##0.00_ ;_ [$€-2]\ * &quot;-&quot;??_ ;_ @_ ">
                  <c:v>2024.11</c:v>
                </c:pt>
                <c:pt idx="33" formatCode="_ [$€-2]\ * #,##0.00_ ;_ [$€-2]\ * \-#,##0.00_ ;_ [$€-2]\ * &quot;-&quot;??_ ;_ @_ ">
                  <c:v>2859.65</c:v>
                </c:pt>
                <c:pt idx="34" formatCode="_ [$€-2]\ * #,##0.00_ ;_ [$€-2]\ * \-#,##0.00_ ;_ [$€-2]\ * &quot;-&quot;??_ ;_ @_ ">
                  <c:v>2750.36</c:v>
                </c:pt>
                <c:pt idx="35" formatCode="_ [$€-2]\ * #,##0.00_ ;_ [$€-2]\ * \-#,##0.00_ ;_ [$€-2]\ * &quot;-&quot;??_ ;_ @_ ">
                  <c:v>2379.4499999999998</c:v>
                </c:pt>
                <c:pt idx="36" formatCode="_ [$€-2]\ * #,##0.00_ ;_ [$€-2]\ * \-#,##0.00_ ;_ [$€-2]\ * &quot;-&quot;??_ ;_ @_ ">
                  <c:v>5803.47</c:v>
                </c:pt>
                <c:pt idx="37" formatCode="_ [$€-2]\ * #,##0.00_ ;_ [$€-2]\ * \-#,##0.00_ ;_ [$€-2]\ * &quot;-&quot;??_ ;_ @_ ">
                  <c:v>13162.93</c:v>
                </c:pt>
                <c:pt idx="38" formatCode="_ [$€-2]\ * #,##0.00_ ;_ [$€-2]\ * \-#,##0.00_ ;_ [$€-2]\ * &quot;-&quot;??_ ;_ @_ ">
                  <c:v>10401.040000000001</c:v>
                </c:pt>
                <c:pt idx="39" formatCode="_ [$€-2]\ * #,##0.00_ ;_ [$€-2]\ * \-#,##0.00_ ;_ [$€-2]\ * &quot;-&quot;??_ ;_ @_ ">
                  <c:v>9063.09</c:v>
                </c:pt>
                <c:pt idx="40" formatCode="_ [$€-2]\ * #,##0.00_ ;_ [$€-2]\ * \-#,##0.00_ ;_ [$€-2]\ * &quot;-&quot;??_ ;_ @_ ">
                  <c:v>12853.58</c:v>
                </c:pt>
                <c:pt idx="41" formatCode="_ [$€-2]\ * #,##0.00_ ;_ [$€-2]\ * \-#,##0.00_ ;_ [$€-2]\ * &quot;-&quot;??_ ;_ @_ ">
                  <c:v>21703.81</c:v>
                </c:pt>
                <c:pt idx="42" formatCode="_ [$€-2]\ * #,##0.00_ ;_ [$€-2]\ * \-#,##0.00_ ;_ [$€-2]\ * &quot;-&quot;??_ ;_ @_ ">
                  <c:v>19261.57</c:v>
                </c:pt>
                <c:pt idx="43" formatCode="_ [$€-2]\ * #,##0.00_ ;_ [$€-2]\ * \-#,##0.00_ ;_ [$€-2]\ * &quot;-&quot;??_ ;_ @_ ">
                  <c:v>5304.08</c:v>
                </c:pt>
                <c:pt idx="44" formatCode="_ [$€-2]\ * #,##0.00_ ;_ [$€-2]\ * \-#,##0.00_ ;_ [$€-2]\ * &quot;-&quot;??_ ;_ @_ ">
                  <c:v>127.94</c:v>
                </c:pt>
                <c:pt idx="45" formatCode="_ [$€-2]\ * #,##0.00_ ;_ [$€-2]\ * \-#,##0.00_ ;_ [$€-2]\ * &quot;-&quot;??_ ;_ @_ ">
                  <c:v>2273.11</c:v>
                </c:pt>
                <c:pt idx="46" formatCode="_ [$€-2]\ * #,##0.00_ ;_ [$€-2]\ * \-#,##0.00_ ;_ [$€-2]\ * &quot;-&quot;??_ ;_ @_ ">
                  <c:v>1869.89</c:v>
                </c:pt>
                <c:pt idx="47" formatCode="_ [$€-2]\ * #,##0.00_ ;_ [$€-2]\ * \-#,##0.00_ ;_ [$€-2]\ * &quot;-&quot;??_ ;_ @_ ">
                  <c:v>3087.06</c:v>
                </c:pt>
                <c:pt idx="48" formatCode="_ [$€-2]\ * #,##0.00_ ;_ [$€-2]\ * \-#,##0.00_ ;_ [$€-2]\ * &quot;-&quot;??_ ;_ @_ ">
                  <c:v>2832.68</c:v>
                </c:pt>
                <c:pt idx="49" formatCode="_ [$€-2]\ * #,##0.00_ ;_ [$€-2]\ * \-#,##0.00_ ;_ [$€-2]\ * &quot;-&quot;??_ ;_ @_ ">
                  <c:v>4232.1000000000004</c:v>
                </c:pt>
                <c:pt idx="50" formatCode="_ [$€-2]\ * #,##0.00_ ;_ [$€-2]\ * \-#,##0.00_ ;_ [$€-2]\ * &quot;-&quot;??_ ;_ @_ ">
                  <c:v>5243.99</c:v>
                </c:pt>
                <c:pt idx="51" formatCode="_ [$€-2]\ * #,##0.00_ ;_ [$€-2]\ * \-#,##0.00_ ;_ [$€-2]\ * &quot;-&quot;??_ ;_ @_ ">
                  <c:v>4452.38</c:v>
                </c:pt>
                <c:pt idx="52" formatCode="_ [$€-2]\ * #,##0.00_ ;_ [$€-2]\ * \-#,##0.00_ ;_ [$€-2]\ * &quot;-&quot;??_ ;_ @_ ">
                  <c:v>3358.01</c:v>
                </c:pt>
                <c:pt idx="53" formatCode="_ [$€-2]\ * #,##0.00_ ;_ [$€-2]\ * \-#,##0.00_ ;_ [$€-2]\ * &quot;-&quot;??_ ;_ @_ ">
                  <c:v>3236.97</c:v>
                </c:pt>
                <c:pt idx="54" formatCode="_ [$€-2]\ * #,##0.00_ ;_ [$€-2]\ * \-#,##0.00_ ;_ [$€-2]\ * &quot;-&quot;??_ ;_ @_ ">
                  <c:v>3173.1</c:v>
                </c:pt>
                <c:pt idx="55" formatCode="_ [$€-2]\ * #,##0.00_ ;_ [$€-2]\ * \-#,##0.00_ ;_ [$€-2]\ * &quot;-&quot;??_ ;_ @_ ">
                  <c:v>4179.8999999999996</c:v>
                </c:pt>
                <c:pt idx="56" formatCode="_ [$€-2]\ * #,##0.00_ ;_ [$€-2]\ * \-#,##0.00_ ;_ [$€-2]\ * &quot;-&quot;??_ ;_ @_ ">
                  <c:v>4573.63</c:v>
                </c:pt>
                <c:pt idx="57" formatCode="_ [$€-2]\ * #,##0.00_ ;_ [$€-2]\ * \-#,##0.00_ ;_ [$€-2]\ * &quot;-&quot;??_ ;_ @_ ">
                  <c:v>3468.97</c:v>
                </c:pt>
                <c:pt idx="58" formatCode="_ [$€-2]\ * #,##0.00_ ;_ [$€-2]\ * \-#,##0.00_ ;_ [$€-2]\ * &quot;-&quot;??_ ;_ @_ ">
                  <c:v>2664.72</c:v>
                </c:pt>
                <c:pt idx="59" formatCode="_ [$€-2]\ * #,##0.00_ ;_ [$€-2]\ * \-#,##0.00_ ;_ [$€-2]\ * &quot;-&quot;??_ ;_ @_ ">
                  <c:v>3654.91</c:v>
                </c:pt>
                <c:pt idx="60" formatCode="_ [$€-2]\ * #,##0.00_ ;_ [$€-2]\ * \-#,##0.00_ ;_ [$€-2]\ * &quot;-&quot;??_ ;_ @_ ">
                  <c:v>3238.83</c:v>
                </c:pt>
                <c:pt idx="61" formatCode="_ [$€-2]\ * #,##0.00_ ;_ [$€-2]\ * \-#,##0.00_ ;_ [$€-2]\ * &quot;-&quot;??_ ;_ @_ ">
                  <c:v>3398.01</c:v>
                </c:pt>
                <c:pt idx="62" formatCode="_ [$€-2]\ * #,##0.00_ ;_ [$€-2]\ * \-#,##0.00_ ;_ [$€-2]\ * &quot;-&quot;??_ ;_ @_ ">
                  <c:v>2569.56</c:v>
                </c:pt>
                <c:pt idx="63" formatCode="_ [$€-2]\ * #,##0.00_ ;_ [$€-2]\ * \-#,##0.00_ ;_ [$€-2]\ * &quot;-&quot;??_ ;_ @_ ">
                  <c:v>3155.8</c:v>
                </c:pt>
                <c:pt idx="64" formatCode="_ [$€-2]\ * #,##0.00_ ;_ [$€-2]\ * \-#,##0.00_ ;_ [$€-2]\ * &quot;-&quot;??_ ;_ @_ ">
                  <c:v>3710.67</c:v>
                </c:pt>
                <c:pt idx="65" formatCode="_ [$€-2]\ * #,##0.00_ ;_ [$€-2]\ * \-#,##0.00_ ;_ [$€-2]\ * &quot;-&quot;??_ ;_ @_ ">
                  <c:v>10004.879999999999</c:v>
                </c:pt>
                <c:pt idx="66" formatCode="_ [$€-2]\ * #,##0.00_ ;_ [$€-2]\ * \-#,##0.00_ ;_ [$€-2]\ * &quot;-&quot;??_ ;_ @_ ">
                  <c:v>23412.2</c:v>
                </c:pt>
                <c:pt idx="67" formatCode="_ [$€-2]\ * #,##0.00_ ;_ [$€-2]\ * \-#,##0.00_ ;_ [$€-2]\ * &quot;-&quot;??_ ;_ @_ ">
                  <c:v>71312.03</c:v>
                </c:pt>
                <c:pt idx="68" formatCode="_ [$€-2]\ * #,##0.00_ ;_ [$€-2]\ * \-#,##0.00_ ;_ [$€-2]\ * &quot;-&quot;??_ ;_ @_ ">
                  <c:v>10980.93</c:v>
                </c:pt>
                <c:pt idx="69" formatCode="_ [$€-2]\ * #,##0.00_ ;_ [$€-2]\ * \-#,##0.00_ ;_ [$€-2]\ * &quot;-&quot;??_ ;_ @_ ">
                  <c:v>6232.67</c:v>
                </c:pt>
                <c:pt idx="70" formatCode="_ [$€-2]\ * #,##0.00_ ;_ [$€-2]\ * \-#,##0.00_ ;_ [$€-2]\ * &quot;-&quot;??_ ;_ @_ ">
                  <c:v>5081.8900000000003</c:v>
                </c:pt>
                <c:pt idx="71" formatCode="_ [$€-2]\ * #,##0.00_ ;_ [$€-2]\ * \-#,##0.00_ ;_ [$€-2]\ * &quot;-&quot;??_ ;_ @_ ">
                  <c:v>4457.0600000000004</c:v>
                </c:pt>
                <c:pt idx="72" formatCode="_ [$€-2]\ * #,##0.00_ ;_ [$€-2]\ * \-#,##0.00_ ;_ [$€-2]\ * &quot;-&quot;??_ ;_ @_ ">
                  <c:v>4180.25</c:v>
                </c:pt>
                <c:pt idx="73" formatCode="_ [$€-2]\ * #,##0.00_ ;_ [$€-2]\ * \-#,##0.00_ ;_ [$€-2]\ * &quot;-&quot;??_ ;_ @_ ">
                  <c:v>3650.53</c:v>
                </c:pt>
                <c:pt idx="74" formatCode="_ [$€-2]\ * #,##0.00_ ;_ [$€-2]\ * \-#,##0.00_ ;_ [$€-2]\ * &quot;-&quot;??_ ;_ @_ ">
                  <c:v>3945.95</c:v>
                </c:pt>
                <c:pt idx="75" formatCode="_ [$€-2]\ * #,##0.00_ ;_ [$€-2]\ * \-#,##0.00_ ;_ [$€-2]\ * &quot;-&quot;??_ ;_ @_ ">
                  <c:v>3996.72</c:v>
                </c:pt>
                <c:pt idx="76" formatCode="_ [$€-2]\ * #,##0.00_ ;_ [$€-2]\ * \-#,##0.00_ ;_ [$€-2]\ * &quot;-&quot;??_ ;_ @_ ">
                  <c:v>4964.0200000000004</c:v>
                </c:pt>
                <c:pt idx="77" formatCode="_ [$€-2]\ * #,##0.00_ ;_ [$€-2]\ * \-#,##0.00_ ;_ [$€-2]\ * &quot;-&quot;??_ ;_ @_ ">
                  <c:v>2809.18</c:v>
                </c:pt>
                <c:pt idx="78" formatCode="_ [$€-2]\ * #,##0.00_ ;_ [$€-2]\ * \-#,##0.00_ ;_ [$€-2]\ * &quot;-&quot;??_ ;_ @_ ">
                  <c:v>4212.3100000000004</c:v>
                </c:pt>
                <c:pt idx="79" formatCode="_ [$€-2]\ * #,##0.00_ ;_ [$€-2]\ * \-#,##0.00_ ;_ [$€-2]\ * &quot;-&quot;??_ ;_ @_ ">
                  <c:v>3457.97</c:v>
                </c:pt>
                <c:pt idx="80" formatCode="_ [$€-2]\ * #,##0.00_ ;_ [$€-2]\ * \-#,##0.00_ ;_ [$€-2]\ * &quot;-&quot;??_ ;_ @_ ">
                  <c:v>4404.18</c:v>
                </c:pt>
                <c:pt idx="81" formatCode="_ [$€-2]\ * #,##0.00_ ;_ [$€-2]\ * \-#,##0.00_ ;_ [$€-2]\ * &quot;-&quot;??_ ;_ @_ ">
                  <c:v>3472.19</c:v>
                </c:pt>
                <c:pt idx="82" formatCode="_ [$€-2]\ * #,##0.00_ ;_ [$€-2]\ * \-#,##0.00_ ;_ [$€-2]\ * &quot;-&quot;??_ ;_ @_ ">
                  <c:v>2778.71</c:v>
                </c:pt>
                <c:pt idx="83" formatCode="_ [$€-2]\ * #,##0.00_ ;_ [$€-2]\ * \-#,##0.00_ ;_ [$€-2]\ * &quot;-&quot;??_ ;_ @_ ">
                  <c:v>4491.13</c:v>
                </c:pt>
                <c:pt idx="84" formatCode="_ [$€-2]\ * #,##0.00_ ;_ [$€-2]\ * \-#,##0.00_ ;_ [$€-2]\ * &quot;-&quot;??_ ;_ @_ ">
                  <c:v>4582.78</c:v>
                </c:pt>
                <c:pt idx="85" formatCode="_ [$€-2]\ * #,##0.00_ ;_ [$€-2]\ * \-#,##0.00_ ;_ [$€-2]\ * &quot;-&quot;??_ ;_ @_ ">
                  <c:v>3996.42</c:v>
                </c:pt>
                <c:pt idx="86" formatCode="_ [$€-2]\ * #,##0.00_ ;_ [$€-2]\ * \-#,##0.00_ ;_ [$€-2]\ * &quot;-&quot;??_ ;_ @_ ">
                  <c:v>5299.93</c:v>
                </c:pt>
                <c:pt idx="87" formatCode="_ [$€-2]\ * #,##0.00_ ;_ [$€-2]\ * \-#,##0.00_ ;_ [$€-2]\ * &quot;-&quot;??_ ;_ @_ ">
                  <c:v>5293.15</c:v>
                </c:pt>
                <c:pt idx="88" formatCode="_ [$€-2]\ * #,##0.00_ ;_ [$€-2]\ * \-#,##0.00_ ;_ [$€-2]\ * &quot;-&quot;??_ ;_ @_ ">
                  <c:v>5858.32</c:v>
                </c:pt>
                <c:pt idx="89" formatCode="_ [$€-2]\ * #,##0.00_ ;_ [$€-2]\ * \-#,##0.00_ ;_ [$€-2]\ * &quot;-&quot;??_ ;_ @_ ">
                  <c:v>6651.94</c:v>
                </c:pt>
                <c:pt idx="90" formatCode="_ [$€-2]\ * #,##0.00_ ;_ [$€-2]\ * \-#,##0.00_ ;_ [$€-2]\ * &quot;-&quot;??_ ;_ @_ ">
                  <c:v>7851.65</c:v>
                </c:pt>
                <c:pt idx="91" formatCode="_ [$€-2]\ * #,##0.00_ ;_ [$€-2]\ * \-#,##0.00_ ;_ [$€-2]\ * &quot;-&quot;??_ ;_ @_ ">
                  <c:v>17832.37</c:v>
                </c:pt>
                <c:pt idx="92" formatCode="_ [$€-2]\ * #,##0.00_ ;_ [$€-2]\ * \-#,##0.00_ ;_ [$€-2]\ * &quot;-&quot;??_ ;_ @_ ">
                  <c:v>9686.81</c:v>
                </c:pt>
                <c:pt idx="93" formatCode="_ [$€-2]\ * #,##0.00_ ;_ [$€-2]\ * \-#,##0.00_ ;_ [$€-2]\ * &quot;-&quot;??_ ;_ @_ ">
                  <c:v>9330.2900000000009</c:v>
                </c:pt>
                <c:pt idx="94" formatCode="_ [$€-2]\ * #,##0.00_ ;_ [$€-2]\ * \-#,##0.00_ ;_ [$€-2]\ * &quot;-&quot;??_ ;_ @_ ">
                  <c:v>18189.66</c:v>
                </c:pt>
                <c:pt idx="95" formatCode="_ [$€-2]\ * #,##0.00_ ;_ [$€-2]\ * \-#,##0.00_ ;_ [$€-2]\ * &quot;-&quot;??_ ;_ @_ ">
                  <c:v>18741.86</c:v>
                </c:pt>
                <c:pt idx="96" formatCode="_ [$€-2]\ * #,##0.00_ ;_ [$€-2]\ * \-#,##0.00_ ;_ [$€-2]\ * &quot;-&quot;??_ ;_ @_ ">
                  <c:v>7487.9</c:v>
                </c:pt>
                <c:pt idx="97" formatCode="_ [$€-2]\ * #,##0.00_ ;_ [$€-2]\ * \-#,##0.00_ ;_ [$€-2]\ * &quot;-&quot;??_ ;_ @_ ">
                  <c:v>2275.27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3B-4ACC-BE78-AD06D506F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4797272"/>
        <c:axId val="694789400"/>
      </c:barChart>
      <c:catAx>
        <c:axId val="694797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94789400"/>
        <c:crosses val="autoZero"/>
        <c:auto val="1"/>
        <c:lblAlgn val="ctr"/>
        <c:lblOffset val="100"/>
        <c:noMultiLvlLbl val="0"/>
      </c:catAx>
      <c:valAx>
        <c:axId val="694789400"/>
        <c:scaling>
          <c:orientation val="minMax"/>
          <c:max val="62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€-2]\ * #,##0.00_ ;_ [$€-2]\ * \-#,##0.00_ ;_ [$€-2]\ * &quot;-&quot;??_ ;_ @_ " sourceLinked="1"/>
        <c:majorTickMark val="none"/>
        <c:minorTickMark val="none"/>
        <c:tickLblPos val="nextTo"/>
        <c:crossAx val="694797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0.03632</cdr:x>
      <cdr:y>0.74032</cdr:y>
    </cdr:from>
    <cdr:to>
      <cdr:x>0.14497</cdr:x>
      <cdr:y>0.83477</cdr:y>
    </cdr:to>
    <cdr:sp macro="" textlink="">
      <cdr:nvSpPr>
        <cdr:cNvPr id="2" name="Rectangle 4">
          <a:extLst xmlns:a="http://schemas.openxmlformats.org/drawingml/2006/main">
            <a:ext uri="{FF2B5EF4-FFF2-40B4-BE49-F238E27FC236}">
              <a16:creationId xmlns:a16="http://schemas.microsoft.com/office/drawing/2014/main" id="{D2B4652A-2277-4E4B-9EA2-F04D0B978DB9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0270" y="4513006"/>
          <a:ext cx="1257388" cy="575767"/>
        </a:xfrm>
        <a:prstGeom xmlns:a="http://schemas.openxmlformats.org/drawingml/2006/main" prst="wedgeRectCallout">
          <a:avLst>
            <a:gd name="adj1" fmla="val -27385"/>
            <a:gd name="adj2" fmla="val 100219"/>
          </a:avLst>
        </a:prstGeom>
        <a:solidFill xmlns:a="http://schemas.openxmlformats.org/drawingml/2006/main">
          <a:schemeClr val="accent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Netherlands Live</a:t>
          </a:r>
        </a:p>
      </cdr:txBody>
    </cdr:sp>
  </cdr:relSizeAnchor>
  <cdr:relSizeAnchor xmlns:cdr="http://schemas.openxmlformats.org/drawingml/2006/chartDrawing">
    <cdr:from>
      <cdr:x>0.20076</cdr:x>
      <cdr:y>0.54921</cdr:y>
    </cdr:from>
    <cdr:to>
      <cdr:x>0.28542</cdr:x>
      <cdr:y>0.64366</cdr:y>
    </cdr:to>
    <cdr:sp macro="" textlink="">
      <cdr:nvSpPr>
        <cdr:cNvPr id="3" name="Rectangle 4">
          <a:extLst xmlns:a="http://schemas.openxmlformats.org/drawingml/2006/main">
            <a:ext uri="{FF2B5EF4-FFF2-40B4-BE49-F238E27FC236}">
              <a16:creationId xmlns:a16="http://schemas.microsoft.com/office/drawing/2014/main" id="{70D01914-612B-6D43-8CC9-4B7880B1D2ED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23362" y="3347984"/>
          <a:ext cx="979756" cy="575767"/>
        </a:xfrm>
        <a:prstGeom xmlns:a="http://schemas.openxmlformats.org/drawingml/2006/main" prst="wedgeRectCallout">
          <a:avLst>
            <a:gd name="adj1" fmla="val -78516"/>
            <a:gd name="adj2" fmla="val 100861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Father’s Day 2017</a:t>
          </a:r>
        </a:p>
      </cdr:txBody>
    </cdr:sp>
  </cdr:relSizeAnchor>
  <cdr:relSizeAnchor xmlns:cdr="http://schemas.openxmlformats.org/drawingml/2006/chartDrawing">
    <cdr:from>
      <cdr:x>0.26133</cdr:x>
      <cdr:y>0.71477</cdr:y>
    </cdr:from>
    <cdr:to>
      <cdr:x>0.33982</cdr:x>
      <cdr:y>0.80922</cdr:y>
    </cdr:to>
    <cdr:sp macro="" textlink="">
      <cdr:nvSpPr>
        <cdr:cNvPr id="4" name="Rectangle 4">
          <a:extLst xmlns:a="http://schemas.openxmlformats.org/drawingml/2006/main">
            <a:ext uri="{FF2B5EF4-FFF2-40B4-BE49-F238E27FC236}">
              <a16:creationId xmlns:a16="http://schemas.microsoft.com/office/drawing/2014/main" id="{52C60DE6-1327-CC44-B085-867F545EC782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24352" y="4357252"/>
          <a:ext cx="908354" cy="575753"/>
        </a:xfrm>
        <a:prstGeom xmlns:a="http://schemas.openxmlformats.org/drawingml/2006/main" prst="wedgeRectCallout">
          <a:avLst>
            <a:gd name="adj1" fmla="val 25698"/>
            <a:gd name="adj2" fmla="val 92791"/>
          </a:avLst>
        </a:prstGeom>
        <a:solidFill xmlns:a="http://schemas.openxmlformats.org/drawingml/2006/main">
          <a:schemeClr val="accent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Belgium</a:t>
          </a:r>
        </a:p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Live</a:t>
          </a:r>
        </a:p>
      </cdr:txBody>
    </cdr:sp>
  </cdr:relSizeAnchor>
  <cdr:relSizeAnchor xmlns:cdr="http://schemas.openxmlformats.org/drawingml/2006/chartDrawing">
    <cdr:from>
      <cdr:x>0.3353</cdr:x>
      <cdr:y>0.61394</cdr:y>
    </cdr:from>
    <cdr:to>
      <cdr:x>0.40621</cdr:x>
      <cdr:y>0.70839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DDCA8739-04B8-DD45-A758-8AE61137C631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80323" y="3742608"/>
          <a:ext cx="820661" cy="575753"/>
        </a:xfrm>
        <a:prstGeom xmlns:a="http://schemas.openxmlformats.org/drawingml/2006/main" prst="wedgeRectCallout">
          <a:avLst>
            <a:gd name="adj1" fmla="val 46672"/>
            <a:gd name="adj2" fmla="val 175652"/>
          </a:avLst>
        </a:prstGeom>
        <a:solidFill xmlns:a="http://schemas.openxmlformats.org/drawingml/2006/main">
          <a:schemeClr val="accent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>
              <a:solidFill>
                <a:schemeClr val="bg1"/>
              </a:solidFill>
              <a:latin typeface="+mn-lt"/>
            </a:rPr>
            <a:t>UK</a:t>
          </a:r>
        </a:p>
        <a:p xmlns:a="http://schemas.openxmlformats.org/drawingml/2006/main">
          <a:pPr algn="ctr"/>
          <a:r>
            <a:rPr lang="en-US" altLang="zh-CN" sz="1400" kern="0">
              <a:solidFill>
                <a:schemeClr val="bg1"/>
              </a:solidFill>
              <a:latin typeface="+mn-lt"/>
            </a:rPr>
            <a:t>Live</a:t>
          </a:r>
        </a:p>
      </cdr:txBody>
    </cdr:sp>
  </cdr:relSizeAnchor>
  <cdr:relSizeAnchor xmlns:cdr="http://schemas.openxmlformats.org/drawingml/2006/chartDrawing">
    <cdr:from>
      <cdr:x>0.38195</cdr:x>
      <cdr:y>0.41711</cdr:y>
    </cdr:from>
    <cdr:to>
      <cdr:x>0.46661</cdr:x>
      <cdr:y>0.51155</cdr:y>
    </cdr:to>
    <cdr:sp macro="" textlink="">
      <cdr:nvSpPr>
        <cdr:cNvPr id="6" name="Rectangle 4">
          <a:extLst xmlns:a="http://schemas.openxmlformats.org/drawingml/2006/main">
            <a:ext uri="{FF2B5EF4-FFF2-40B4-BE49-F238E27FC236}">
              <a16:creationId xmlns:a16="http://schemas.microsoft.com/office/drawing/2014/main" id="{B4133B00-BDBD-0048-A0BB-2338C7203687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20276" y="2542681"/>
          <a:ext cx="979715" cy="575753"/>
        </a:xfrm>
        <a:prstGeom xmlns:a="http://schemas.openxmlformats.org/drawingml/2006/main" prst="wedgeRectCallout">
          <a:avLst>
            <a:gd name="adj1" fmla="val -13654"/>
            <a:gd name="adj2" fmla="val 185123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Advent 2017</a:t>
          </a:r>
        </a:p>
      </cdr:txBody>
    </cdr:sp>
  </cdr:relSizeAnchor>
  <cdr:relSizeAnchor xmlns:cdr="http://schemas.openxmlformats.org/drawingml/2006/chartDrawing">
    <cdr:from>
      <cdr:x>0.42145</cdr:x>
      <cdr:y>0.52324</cdr:y>
    </cdr:from>
    <cdr:to>
      <cdr:x>0.50611</cdr:x>
      <cdr:y>0.61769</cdr:y>
    </cdr:to>
    <cdr:sp macro="" textlink="">
      <cdr:nvSpPr>
        <cdr:cNvPr id="7" name="Rectangle 4">
          <a:extLst xmlns:a="http://schemas.openxmlformats.org/drawingml/2006/main">
            <a:ext uri="{FF2B5EF4-FFF2-40B4-BE49-F238E27FC236}">
              <a16:creationId xmlns:a16="http://schemas.microsoft.com/office/drawing/2014/main" id="{615F0125-3ECD-B24E-B37B-30CDF3BC75C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77417" y="3189681"/>
          <a:ext cx="979715" cy="575753"/>
        </a:xfrm>
        <a:prstGeom xmlns:a="http://schemas.openxmlformats.org/drawingml/2006/main" prst="wedgeRectCallout">
          <a:avLst>
            <a:gd name="adj1" fmla="val -29210"/>
            <a:gd name="adj2" fmla="val 95584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>
              <a:solidFill>
                <a:schemeClr val="bg1"/>
              </a:solidFill>
              <a:latin typeface="+mn-lt"/>
            </a:rPr>
            <a:t>X-mas 2017</a:t>
          </a:r>
        </a:p>
      </cdr:txBody>
    </cdr:sp>
  </cdr:relSizeAnchor>
  <cdr:relSizeAnchor xmlns:cdr="http://schemas.openxmlformats.org/drawingml/2006/chartDrawing">
    <cdr:from>
      <cdr:x>0.48743</cdr:x>
      <cdr:y>0.64466</cdr:y>
    </cdr:from>
    <cdr:to>
      <cdr:x>0.583</cdr:x>
      <cdr:y>0.7649</cdr:y>
    </cdr:to>
    <cdr:sp macro="" textlink="">
      <cdr:nvSpPr>
        <cdr:cNvPr id="8" name="Rectangle 4">
          <a:extLst xmlns:a="http://schemas.openxmlformats.org/drawingml/2006/main">
            <a:ext uri="{FF2B5EF4-FFF2-40B4-BE49-F238E27FC236}">
              <a16:creationId xmlns:a16="http://schemas.microsoft.com/office/drawing/2014/main" id="{FACF77E6-55D8-C941-ADEC-4A7FFA759A7D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40900" y="3929818"/>
          <a:ext cx="1106111" cy="733000"/>
        </a:xfrm>
        <a:prstGeom xmlns:a="http://schemas.openxmlformats.org/drawingml/2006/main" prst="wedgeRectCallout">
          <a:avLst>
            <a:gd name="adj1" fmla="val -33442"/>
            <a:gd name="adj2" fmla="val 100042"/>
          </a:avLst>
        </a:prstGeom>
        <a:solidFill xmlns:a="http://schemas.openxmlformats.org/drawingml/2006/main">
          <a:schemeClr val="accent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>
              <a:solidFill>
                <a:schemeClr val="bg1"/>
              </a:solidFill>
              <a:latin typeface="+mn-lt"/>
            </a:rPr>
            <a:t>France &amp; Germany</a:t>
          </a:r>
        </a:p>
        <a:p xmlns:a="http://schemas.openxmlformats.org/drawingml/2006/main">
          <a:pPr algn="ctr"/>
          <a:r>
            <a:rPr lang="en-US" altLang="zh-CN" sz="1400" kern="0">
              <a:solidFill>
                <a:schemeClr val="bg1"/>
              </a:solidFill>
              <a:latin typeface="+mn-lt"/>
            </a:rPr>
            <a:t>Live</a:t>
          </a:r>
        </a:p>
      </cdr:txBody>
    </cdr:sp>
  </cdr:relSizeAnchor>
  <cdr:relSizeAnchor xmlns:cdr="http://schemas.openxmlformats.org/drawingml/2006/chartDrawing">
    <cdr:from>
      <cdr:x>0.58239</cdr:x>
      <cdr:y>0.5</cdr:y>
    </cdr:from>
    <cdr:to>
      <cdr:x>0.66705</cdr:x>
      <cdr:y>0.60783</cdr:y>
    </cdr:to>
    <cdr:sp macro="" textlink="">
      <cdr:nvSpPr>
        <cdr:cNvPr id="9" name="Rectangle 4">
          <a:extLst xmlns:a="http://schemas.openxmlformats.org/drawingml/2006/main">
            <a:ext uri="{FF2B5EF4-FFF2-40B4-BE49-F238E27FC236}">
              <a16:creationId xmlns:a16="http://schemas.microsoft.com/office/drawing/2014/main" id="{576705B6-7965-2C4E-9B9C-5B05CEA8EE53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39869" y="3048000"/>
          <a:ext cx="979756" cy="657332"/>
        </a:xfrm>
        <a:prstGeom xmlns:a="http://schemas.openxmlformats.org/drawingml/2006/main" prst="wedgeRectCallout">
          <a:avLst>
            <a:gd name="adj1" fmla="val 18673"/>
            <a:gd name="adj2" fmla="val 96349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Father’s Day Germany</a:t>
          </a:r>
        </a:p>
      </cdr:txBody>
    </cdr:sp>
  </cdr:relSizeAnchor>
  <cdr:relSizeAnchor xmlns:cdr="http://schemas.openxmlformats.org/drawingml/2006/chartDrawing">
    <cdr:from>
      <cdr:x>0.61742</cdr:x>
      <cdr:y>0.11569</cdr:y>
    </cdr:from>
    <cdr:to>
      <cdr:x>0.70207</cdr:x>
      <cdr:y>0.21014</cdr:y>
    </cdr:to>
    <cdr:sp macro="" textlink="">
      <cdr:nvSpPr>
        <cdr:cNvPr id="11" name="Rectangle 4">
          <a:extLst xmlns:a="http://schemas.openxmlformats.org/drawingml/2006/main">
            <a:ext uri="{FF2B5EF4-FFF2-40B4-BE49-F238E27FC236}">
              <a16:creationId xmlns:a16="http://schemas.microsoft.com/office/drawing/2014/main" id="{FB7DF80B-6FFD-9445-BB17-1917F5254DDF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45242" y="705240"/>
          <a:ext cx="979715" cy="575753"/>
        </a:xfrm>
        <a:prstGeom xmlns:a="http://schemas.openxmlformats.org/drawingml/2006/main" prst="wedgeRectCallout">
          <a:avLst>
            <a:gd name="adj1" fmla="val 39291"/>
            <a:gd name="adj2" fmla="val 121811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Father’s Day 2018</a:t>
          </a:r>
        </a:p>
      </cdr:txBody>
    </cdr:sp>
  </cdr:relSizeAnchor>
  <cdr:relSizeAnchor xmlns:cdr="http://schemas.openxmlformats.org/drawingml/2006/chartDrawing">
    <cdr:from>
      <cdr:x>0.79155</cdr:x>
      <cdr:y>0.40555</cdr:y>
    </cdr:from>
    <cdr:to>
      <cdr:x>0.87621</cdr:x>
      <cdr:y>0.5</cdr:y>
    </cdr:to>
    <cdr:sp macro="" textlink="">
      <cdr:nvSpPr>
        <cdr:cNvPr id="12" name="Rectangle 4">
          <a:extLst xmlns:a="http://schemas.openxmlformats.org/drawingml/2006/main">
            <a:ext uri="{FF2B5EF4-FFF2-40B4-BE49-F238E27FC236}">
              <a16:creationId xmlns:a16="http://schemas.microsoft.com/office/drawing/2014/main" id="{DB966C64-A906-4196-9BD7-2F9B5A6A65DD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60521" y="2472247"/>
          <a:ext cx="979715" cy="575753"/>
        </a:xfrm>
        <a:prstGeom xmlns:a="http://schemas.openxmlformats.org/drawingml/2006/main" prst="wedgeRectCallout">
          <a:avLst>
            <a:gd name="adj1" fmla="val 59985"/>
            <a:gd name="adj2" fmla="val 154525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Advent 2018</a:t>
          </a:r>
        </a:p>
      </cdr:txBody>
    </cdr:sp>
  </cdr:relSizeAnchor>
  <cdr:relSizeAnchor xmlns:cdr="http://schemas.openxmlformats.org/drawingml/2006/chartDrawing">
    <cdr:from>
      <cdr:x>0.80935</cdr:x>
      <cdr:y>0.17994</cdr:y>
    </cdr:from>
    <cdr:to>
      <cdr:x>0.90815</cdr:x>
      <cdr:y>0.27439</cdr:y>
    </cdr:to>
    <cdr:sp macro="" textlink="">
      <cdr:nvSpPr>
        <cdr:cNvPr id="13" name="Rectangle 4">
          <a:extLst xmlns:a="http://schemas.openxmlformats.org/drawingml/2006/main">
            <a:ext uri="{FF2B5EF4-FFF2-40B4-BE49-F238E27FC236}">
              <a16:creationId xmlns:a16="http://schemas.microsoft.com/office/drawing/2014/main" id="{854D5719-5BE2-4B49-A3DF-F178C092171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366527" y="1096919"/>
          <a:ext cx="1143291" cy="575753"/>
        </a:xfrm>
        <a:prstGeom xmlns:a="http://schemas.openxmlformats.org/drawingml/2006/main" prst="wedgeRectCallout">
          <a:avLst>
            <a:gd name="adj1" fmla="val 50566"/>
            <a:gd name="adj2" fmla="val 104985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Black Friday 2018</a:t>
          </a:r>
        </a:p>
      </cdr:txBody>
    </cdr:sp>
  </cdr:relSizeAnchor>
  <cdr:relSizeAnchor xmlns:cdr="http://schemas.openxmlformats.org/drawingml/2006/chartDrawing">
    <cdr:from>
      <cdr:x>0.91534</cdr:x>
      <cdr:y>0.16277</cdr:y>
    </cdr:from>
    <cdr:to>
      <cdr:x>1</cdr:x>
      <cdr:y>0.25722</cdr:y>
    </cdr:to>
    <cdr:sp macro="" textlink="">
      <cdr:nvSpPr>
        <cdr:cNvPr id="14" name="Rectangle 4">
          <a:extLst xmlns:a="http://schemas.openxmlformats.org/drawingml/2006/main">
            <a:ext uri="{FF2B5EF4-FFF2-40B4-BE49-F238E27FC236}">
              <a16:creationId xmlns:a16="http://schemas.microsoft.com/office/drawing/2014/main" id="{65B728E8-E96C-48B3-BE4F-1D54499E8C6D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593117" y="992231"/>
          <a:ext cx="979715" cy="575753"/>
        </a:xfrm>
        <a:prstGeom xmlns:a="http://schemas.openxmlformats.org/drawingml/2006/main" prst="wedgeRectCallout">
          <a:avLst>
            <a:gd name="adj1" fmla="val 4185"/>
            <a:gd name="adj2" fmla="val 107240"/>
          </a:avLst>
        </a:prstGeom>
        <a:solidFill xmlns:a="http://schemas.openxmlformats.org/drawingml/2006/main">
          <a:srgbClr val="797979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143998" tIns="143998" rIns="143998" bIns="143998" numCol="1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400" kern="0" dirty="0">
              <a:solidFill>
                <a:schemeClr val="bg1"/>
              </a:solidFill>
              <a:latin typeface="+mn-lt"/>
            </a:rPr>
            <a:t>X-mas 2018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C15CA-3D46-2448-B4DB-F93F0E9F9B91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BE44E-A9BE-9546-B287-83BAA821C3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10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D10D6-6EBC-4049-9D7A-81A2910877C1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87ACB-34DD-BB43-B817-E3C9A11EFB3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4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3DF4D8-C1A3-46FB-A9CA-269E4A8A7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6ADA7AF-9874-463E-B519-27A35583AE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2ECC19-1CD3-4C91-8442-1B23F677B9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7C01787-9B63-4A49-A6B8-8BE2D9407033}" type="slidenum"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761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406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7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151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279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E20C264-8C00-43B0-979D-279442D3C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42A9D7-DD70-44D5-AC02-9A3BD3F580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 hangingPunct="1">
              <a:spcBef>
                <a:spcPts val="0"/>
              </a:spcBef>
            </a:pPr>
            <a:r>
              <a:rPr lang="nl-NL"/>
              <a:t>PERSOONLIJK CONTACT; BROUWER &amp; BIER ZIJN HERO, GEMAK EN ONTZORGEN; MARKETING EN SALES; FAIR PRICES; DIGITALISEREN VOOR SCHAAL</a:t>
            </a:r>
          </a:p>
          <a:p>
            <a:pPr lvl="0" hangingPunct="1">
              <a:spcBef>
                <a:spcPts val="0"/>
              </a:spcBef>
            </a:pPr>
            <a:r>
              <a:rPr lang="nl-NL"/>
              <a:t>Van ‘mogen wij je bieren verkopen’ naar marketing&amp;sales partner tot brewers portal</a:t>
            </a:r>
          </a:p>
          <a:p>
            <a:pPr lvl="0" hangingPunct="1">
              <a:spcBef>
                <a:spcPts val="0"/>
              </a:spcBef>
            </a:pPr>
            <a:r>
              <a:rPr lang="nl-NL"/>
              <a:t>Bouwen van netwerk van kwalitatieve craft brouwers.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Data delen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Festivals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Echte bierkennis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Brewer of the Month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Partnership, fair prices / data sharing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Performance = sales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615392-C367-4C35-98E6-F97827157F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24A2ABB-8D4C-4FD3-A29A-B2971EAC52D1}" type="slidenum">
              <a:t>61</a:t>
            </a:fld>
            <a:endParaRPr lang="en-US"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E8BBE0-19BE-45C1-9C1B-C77EE2769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9F446FB-8543-477C-9570-6728479B41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Personalisatie</a:t>
            </a:r>
          </a:p>
          <a:p>
            <a:pPr marL="342900" lvl="0" indent="-342900" hangingPunct="1">
              <a:spcBef>
                <a:spcPts val="0"/>
              </a:spcBef>
              <a:buSzPct val="100000"/>
              <a:buChar char="-"/>
            </a:pPr>
            <a:r>
              <a:rPr lang="nl-NL"/>
              <a:t>Retentie tools (refer a friend / giftcard / subscription /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C20425-2501-40B8-938C-05A3E406A7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B6CA775-41A1-43A1-938D-111A5C913BAB}" type="slidenum">
              <a:t>62</a:t>
            </a:fld>
            <a:endParaRPr lang="en-US"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969710-BCFC-44A1-9CE2-39229399D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AC2AF0-0960-41A5-9EB6-E05A8B6169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8AA76F-F19F-41AE-8867-011500B24E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DF6738C-0AB8-4869-AFF4-1274A622F992}" type="slidenum">
              <a:t>63</a:t>
            </a:fld>
            <a:endParaRPr lang="en-US"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Moved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our</a:t>
            </a:r>
            <a:r>
              <a:rPr lang="nl-NL" baseline="0" dirty="0"/>
              <a:t> </a:t>
            </a:r>
            <a:r>
              <a:rPr lang="nl-NL" baseline="0" dirty="0" err="1"/>
              <a:t>own</a:t>
            </a:r>
            <a:r>
              <a:rPr lang="nl-NL" baseline="0" dirty="0"/>
              <a:t> office @ B. Amsterdam.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461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33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Developed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brand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353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294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46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626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63AE-B0C0-704B-8C09-13EB7FC32B37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88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F3F3F0"/>
                </a:solidFill>
                <a:latin typeface="Bitter" charset="0"/>
                <a:ea typeface="Bitter" charset="0"/>
                <a:cs typeface="Bitter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E8E6D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2080" y="5974934"/>
            <a:ext cx="1767840" cy="352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00" y="277200"/>
            <a:ext cx="2840330" cy="6443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256384" y="477727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0" y="2511007"/>
            <a:ext cx="9130300" cy="18229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256384" y="477727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9" y="2504822"/>
            <a:ext cx="9130302" cy="18353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256384" y="477727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73" y="1599459"/>
            <a:ext cx="3104352" cy="364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6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5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7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54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788" y="1287624"/>
            <a:ext cx="10468947" cy="51971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631209"/>
            <a:ext cx="10468947" cy="581771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rgbClr val="99999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788" y="1287624"/>
            <a:ext cx="10468947" cy="51971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631209"/>
            <a:ext cx="10468947" cy="581771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rgbClr val="99999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33" b="0" i="0">
                <a:solidFill>
                  <a:srgbClr val="F3F3F0"/>
                </a:solidFill>
                <a:latin typeface="Times New Roman"/>
                <a:cs typeface="Times New Roman"/>
              </a:defRPr>
            </a:lvl1pPr>
          </a:lstStyle>
          <a:p>
            <a:pPr marL="16933">
              <a:lnSpc>
                <a:spcPts val="1440"/>
              </a:lnSpc>
            </a:pPr>
            <a:r>
              <a:rPr lang="en-US" spc="107"/>
              <a:t>Lorem</a:t>
            </a:r>
            <a:r>
              <a:rPr lang="en-US" spc="-33"/>
              <a:t> </a:t>
            </a:r>
            <a:r>
              <a:rPr lang="en-US" spc="107"/>
              <a:t>title</a:t>
            </a:r>
            <a:r>
              <a:rPr lang="en-US" spc="-33"/>
              <a:t> </a:t>
            </a:r>
            <a:r>
              <a:rPr lang="en-US" spc="113"/>
              <a:t>of</a:t>
            </a:r>
            <a:r>
              <a:rPr lang="en-US" spc="-33"/>
              <a:t> </a:t>
            </a:r>
            <a:r>
              <a:rPr lang="en-US" spc="140"/>
              <a:t>presentation</a:t>
            </a:r>
            <a:r>
              <a:rPr lang="en-US" spc="-33"/>
              <a:t> </a:t>
            </a:r>
            <a:r>
              <a:rPr lang="en-US" spc="160"/>
              <a:t>ipsum</a:t>
            </a:r>
            <a:r>
              <a:rPr lang="en-US" spc="-33"/>
              <a:t> </a:t>
            </a:r>
            <a:r>
              <a:rPr lang="en-US" spc="113"/>
              <a:t>dolor</a:t>
            </a:r>
            <a:endParaRPr lang="en-US" spc="113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1" i="0">
                <a:solidFill>
                  <a:srgbClr val="F3F3F0"/>
                </a:solidFill>
                <a:latin typeface="Arial"/>
                <a:cs typeface="Arial"/>
              </a:defRPr>
            </a:lvl1pPr>
          </a:lstStyle>
          <a:p>
            <a:pPr marL="132923">
              <a:lnSpc>
                <a:spcPts val="1467"/>
              </a:lnSpc>
            </a:pPr>
            <a:fld id="{81D60167-4931-47E6-BA6A-407CBD079E47}" type="slidenum">
              <a:rPr lang="nl-NL" spc="93" smtClean="0"/>
              <a:pPr marL="132923">
                <a:lnSpc>
                  <a:spcPts val="1467"/>
                </a:lnSpc>
              </a:pPr>
              <a:t>‹nr.›</a:t>
            </a:fld>
            <a:endParaRPr lang="nl-NL" spc="93" dirty="0"/>
          </a:p>
        </p:txBody>
      </p:sp>
    </p:spTree>
    <p:extLst>
      <p:ext uri="{BB962C8B-B14F-4D97-AF65-F5344CB8AC3E}">
        <p14:creationId xmlns:p14="http://schemas.microsoft.com/office/powerpoint/2010/main" val="3051785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36" y="262600"/>
            <a:ext cx="9299051" cy="548433"/>
          </a:xfrm>
        </p:spPr>
        <p:txBody>
          <a:bodyPr anchor="ctr"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2636" y="1597798"/>
            <a:ext cx="9299049" cy="468373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="0" i="0">
                <a:solidFill>
                  <a:schemeClr val="accent4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</a:defRPr>
            </a:lvl1pPr>
            <a:lvl2pPr marL="457200" indent="0">
              <a:lnSpc>
                <a:spcPct val="150000"/>
              </a:lnSpc>
              <a:buNone/>
              <a:defRPr sz="2000"/>
            </a:lvl2pPr>
            <a:lvl3pPr marL="914400" indent="0">
              <a:lnSpc>
                <a:spcPct val="150000"/>
              </a:lnSpc>
              <a:buNone/>
              <a:defRPr sz="1800"/>
            </a:lvl3pPr>
            <a:lvl4pPr marL="1371600" indent="0">
              <a:lnSpc>
                <a:spcPct val="150000"/>
              </a:lnSpc>
              <a:buNone/>
              <a:defRPr sz="1600"/>
            </a:lvl4pPr>
            <a:lvl5pPr marL="1828800" indent="0">
              <a:lnSpc>
                <a:spcPct val="150000"/>
              </a:lnSpc>
              <a:buNone/>
              <a:defRPr sz="16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9AA9CFE6-BD0C-4741-906C-4DC43E7CD47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33954" y="1049365"/>
            <a:ext cx="9187730" cy="310101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latin typeface="Bitter" panose="02000000000000000000" pitchFamily="2" charset="77"/>
              </a:defRPr>
            </a:lvl1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EC86A0-6986-3846-BDC0-2A38DACFDF5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22635" y="6281531"/>
            <a:ext cx="9299049" cy="31387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000" b="0" i="1">
                <a:solidFill>
                  <a:schemeClr val="accent4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</a:defRPr>
            </a:lvl1pPr>
            <a:lvl2pPr marL="457200" indent="0">
              <a:lnSpc>
                <a:spcPct val="150000"/>
              </a:lnSpc>
              <a:buNone/>
              <a:defRPr sz="2000"/>
            </a:lvl2pPr>
            <a:lvl3pPr marL="914400" indent="0">
              <a:lnSpc>
                <a:spcPct val="150000"/>
              </a:lnSpc>
              <a:buNone/>
              <a:defRPr sz="1800"/>
            </a:lvl3pPr>
            <a:lvl4pPr marL="1371600" indent="0">
              <a:lnSpc>
                <a:spcPct val="150000"/>
              </a:lnSpc>
              <a:buNone/>
              <a:defRPr sz="1600"/>
            </a:lvl4pPr>
            <a:lvl5pPr marL="1828800" indent="0">
              <a:lnSpc>
                <a:spcPct val="150000"/>
              </a:lnSpc>
              <a:buNone/>
              <a:defRPr sz="1600"/>
            </a:lvl5pPr>
          </a:lstStyle>
          <a:p>
            <a:pPr lvl="0"/>
            <a:r>
              <a:rPr lang="en-US" dirty="0"/>
              <a:t>Data source</a:t>
            </a:r>
          </a:p>
        </p:txBody>
      </p:sp>
    </p:spTree>
    <p:extLst>
      <p:ext uri="{BB962C8B-B14F-4D97-AF65-F5344CB8AC3E}">
        <p14:creationId xmlns:p14="http://schemas.microsoft.com/office/powerpoint/2010/main" val="330635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333333"/>
                </a:solidFill>
                <a:latin typeface="Bitter" charset="0"/>
                <a:ea typeface="Bitter" charset="0"/>
                <a:cs typeface="Bitter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7566" y="5993476"/>
            <a:ext cx="1736868" cy="34913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4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B3D8BA-D870-431C-AE5B-F5C8F0831F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34249"/>
            <a:ext cx="8762996" cy="4351336"/>
          </a:xfrm>
        </p:spPr>
        <p:txBody>
          <a:bodyPr>
            <a:normAutofit/>
          </a:bodyPr>
          <a:lstStyle>
            <a:lvl1pPr marL="0" indent="0">
              <a:buNone/>
              <a:defRPr lang="nl-NL" sz="2000">
                <a:solidFill>
                  <a:srgbClr val="666666"/>
                </a:solidFill>
                <a:latin typeface="Bitter"/>
                <a:ea typeface="Bitter"/>
                <a:cs typeface="Bitter"/>
              </a:defRPr>
            </a:lvl1pPr>
          </a:lstStyle>
          <a:p>
            <a:pPr lvl="0"/>
            <a:r>
              <a:rPr lang="nl-NL"/>
              <a:t>Tekststijl van het model bewerken Tweede niveau Derde niveau Vierde niveau Vijfde niveau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BCC612-2724-4383-86BB-CD924F8ACC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2856B8-16EE-4126-A913-08679AA83D1E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62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16333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think-cell Slide" r:id="rId4" imgW="480" imgH="479" progId="TCLayout.ActiveDocument.1">
                  <p:embed/>
                </p:oleObj>
              </mc:Choice>
              <mc:Fallback>
                <p:oleObj name="think-cell Slide" r:id="rId4" imgW="480" imgH="479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1343" y="6617187"/>
            <a:ext cx="11195842" cy="144126"/>
          </a:xfrm>
        </p:spPr>
        <p:txBody>
          <a:bodyPr/>
          <a:lstStyle/>
          <a:p>
            <a:pPr>
              <a:tabLst>
                <a:tab pos="587990" algn="l"/>
              </a:tabLst>
            </a:pPr>
            <a:r>
              <a:rPr lang="en-US"/>
              <a:t>Source: 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339" y="6223098"/>
            <a:ext cx="11195842" cy="144126"/>
          </a:xfrm>
          <a:prstGeom prst="rect">
            <a:avLst/>
          </a:prstGeom>
        </p:spPr>
        <p:txBody>
          <a:bodyPr/>
          <a:lstStyle/>
          <a:p>
            <a:pPr marL="233252" indent="-233252">
              <a:buFontTx/>
              <a:buAutoNum type="arabicPlain"/>
              <a:tabLst>
                <a:tab pos="233252" algn="l"/>
              </a:tabLst>
            </a:pPr>
            <a:r>
              <a:rPr lang="en-US"/>
              <a:t>Footnote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11" y="6559873"/>
            <a:ext cx="833674" cy="2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90472" cy="1325563"/>
          </a:xfrm>
        </p:spPr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90472" cy="4351338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63000" cy="1325563"/>
          </a:xfrm>
        </p:spPr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34252"/>
            <a:ext cx="8763000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 i="0">
                <a:solidFill>
                  <a:schemeClr val="accent4"/>
                </a:solidFill>
                <a:latin typeface="Bitter" charset="0"/>
                <a:ea typeface="Bitter" charset="0"/>
                <a:cs typeface="Bitter" charset="0"/>
              </a:defRPr>
            </a:lvl1pPr>
            <a:lvl2pPr marL="457200" indent="0">
              <a:lnSpc>
                <a:spcPct val="150000"/>
              </a:lnSpc>
              <a:buNone/>
              <a:defRPr sz="2000"/>
            </a:lvl2pPr>
            <a:lvl3pPr marL="914400" indent="0">
              <a:lnSpc>
                <a:spcPct val="150000"/>
              </a:lnSpc>
              <a:buNone/>
              <a:defRPr sz="1800"/>
            </a:lvl3pPr>
            <a:lvl4pPr marL="1371600" indent="0">
              <a:lnSpc>
                <a:spcPct val="150000"/>
              </a:lnSpc>
              <a:buNone/>
              <a:defRPr sz="1600"/>
            </a:lvl4pPr>
            <a:lvl5pPr marL="1828800" indent="0">
              <a:lnSpc>
                <a:spcPct val="150000"/>
              </a:lnSpc>
              <a:buNone/>
              <a:defRPr sz="16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_no_wu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8590472" cy="1325563"/>
          </a:xfrm>
        </p:spPr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74568"/>
            <a:ext cx="9261056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rgbClr val="000000"/>
                </a:solidFill>
                <a:latin typeface="Bitter" charset="0"/>
                <a:ea typeface="Bitter" charset="0"/>
                <a:cs typeface="Bitter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527305"/>
            <a:ext cx="9261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0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a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9594487" y="541377"/>
            <a:ext cx="5195026" cy="59371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674568"/>
            <a:ext cx="9252429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2"/>
                </a:solidFill>
                <a:latin typeface="Bitter" charset="0"/>
                <a:ea typeface="Bitter" charset="0"/>
                <a:cs typeface="Bitter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0" y="3527305"/>
            <a:ext cx="925242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848340" cy="1325563"/>
          </a:xfrm>
        </p:spPr>
        <p:txBody>
          <a:bodyPr anchor="ctr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4819141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itter" charset="0"/>
                <a:ea typeface="Bitter" charset="0"/>
                <a:cs typeface="Bitter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819140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1264" y="1681163"/>
            <a:ext cx="4886864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itter" charset="0"/>
                <a:ea typeface="Bitter" charset="0"/>
                <a:cs typeface="Bitter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1264" y="2505075"/>
            <a:ext cx="4886864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256384" y="477727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11" y="1599459"/>
            <a:ext cx="3146877" cy="36463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6926"/>
            <a:ext cx="859047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5904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1489-D710-D942-A438-34FDA3F9E7B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EFE2-B06D-A64E-95C4-CBFA7EC89144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17" y="277132"/>
            <a:ext cx="2754483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67" r:id="rId4"/>
    <p:sldLayoutId id="2147483664" r:id="rId5"/>
    <p:sldLayoutId id="2147483651" r:id="rId6"/>
    <p:sldLayoutId id="2147483666" r:id="rId7"/>
    <p:sldLayoutId id="2147483653" r:id="rId8"/>
    <p:sldLayoutId id="2147483659" r:id="rId9"/>
    <p:sldLayoutId id="2147483660" r:id="rId10"/>
    <p:sldLayoutId id="2147483661" r:id="rId11"/>
    <p:sldLayoutId id="2147483655" r:id="rId12"/>
    <p:sldLayoutId id="2147483654" r:id="rId13"/>
    <p:sldLayoutId id="2147483656" r:id="rId14"/>
    <p:sldLayoutId id="2147483657" r:id="rId15"/>
    <p:sldLayoutId id="2147483662" r:id="rId16"/>
    <p:sldLayoutId id="2147483663" r:id="rId17"/>
    <p:sldLayoutId id="2147483668" r:id="rId18"/>
    <p:sldLayoutId id="2147483670" r:id="rId19"/>
    <p:sldLayoutId id="2147483671" r:id="rId20"/>
    <p:sldLayoutId id="2147483672" r:id="rId21"/>
    <p:sldLayoutId id="214748367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999999"/>
          </a:solidFill>
          <a:latin typeface="Bitter" charset="0"/>
          <a:ea typeface="Bitter" charset="0"/>
          <a:cs typeface="Bitter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/>
        <a:buChar char="•"/>
        <a:defRPr sz="2400" kern="1200">
          <a:solidFill>
            <a:srgbClr val="333333"/>
          </a:solidFill>
          <a:latin typeface="Lato" charset="0"/>
          <a:ea typeface="Lato" charset="0"/>
          <a:cs typeface="Lato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2000" kern="1200">
          <a:solidFill>
            <a:srgbClr val="333333"/>
          </a:solidFill>
          <a:latin typeface="Lato" charset="0"/>
          <a:ea typeface="Lato" charset="0"/>
          <a:cs typeface="Lato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kern="1200">
          <a:solidFill>
            <a:srgbClr val="333333"/>
          </a:solidFill>
          <a:latin typeface="Lato" charset="0"/>
          <a:ea typeface="Lato" charset="0"/>
          <a:cs typeface="Lato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kern="1200">
          <a:solidFill>
            <a:srgbClr val="333333"/>
          </a:solidFill>
          <a:latin typeface="Lato" charset="0"/>
          <a:ea typeface="Lato" charset="0"/>
          <a:cs typeface="Lato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kern="1200">
          <a:solidFill>
            <a:srgbClr val="333333"/>
          </a:solidFill>
          <a:latin typeface="Lato" charset="0"/>
          <a:ea typeface="Lato" charset="0"/>
          <a:cs typeface="Lat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slideLayout" Target="../slideLayouts/slideLayout18.xml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4.xml"/><Relationship Id="rId7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6.xml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8.xml"/><Relationship Id="rId7" Type="http://schemas.openxmlformats.org/officeDocument/2006/relationships/oleObject" Target="../embeddings/oleObject3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10.xml"/><Relationship Id="rId7" Type="http://schemas.openxmlformats.org/officeDocument/2006/relationships/oleObject" Target="../embeddings/oleObject3.bin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tags" Target="../tags/tag12.xml"/><Relationship Id="rId7" Type="http://schemas.openxmlformats.org/officeDocument/2006/relationships/image" Target="../media/image28.emf"/><Relationship Id="rId12" Type="http://schemas.openxmlformats.org/officeDocument/2006/relationships/image" Target="../media/image5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6.tif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5.tif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tif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08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376934-A5F7-4B31-8C74-E44D8F3FD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3677F71-8631-49CA-8995-3383BDEE7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55" y="43132"/>
            <a:ext cx="1028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43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3677F71-8631-49CA-8995-3383BDEE7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55" y="43132"/>
            <a:ext cx="1028909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62A8C3F-97C2-4161-BC3F-7077F2DB6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36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133E64-24E3-4F01-82ED-1A69953F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1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7698025-69AB-4A9E-908E-E197EE95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069721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CRAFT BEER</a:t>
            </a:r>
          </a:p>
          <a:p>
            <a:r>
              <a:rPr lang="nl-NL" sz="4800" b="1" dirty="0"/>
              <a:t>=</a:t>
            </a:r>
          </a:p>
          <a:p>
            <a:r>
              <a:rPr lang="nl-NL" sz="4800" b="1" dirty="0"/>
              <a:t>RELATIVELY SMALL</a:t>
            </a:r>
          </a:p>
        </p:txBody>
      </p:sp>
    </p:spTree>
    <p:extLst>
      <p:ext uri="{BB962C8B-B14F-4D97-AF65-F5344CB8AC3E}">
        <p14:creationId xmlns:p14="http://schemas.microsoft.com/office/powerpoint/2010/main" val="65496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016000" y="1214395"/>
            <a:ext cx="7823200" cy="5253043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98EB42DD-476F-4F1C-845E-7C3CFFE5B2CC}"/>
              </a:ext>
            </a:extLst>
          </p:cNvPr>
          <p:cNvSpPr/>
          <p:nvPr/>
        </p:nvSpPr>
        <p:spPr>
          <a:xfrm>
            <a:off x="2668438" y="4543245"/>
            <a:ext cx="442636" cy="1984076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B2CFD4-8205-4C92-9CA9-A2BF4CA03BD9}"/>
              </a:ext>
            </a:extLst>
          </p:cNvPr>
          <p:cNvSpPr txBox="1">
            <a:spLocks/>
          </p:cNvSpPr>
          <p:nvPr/>
        </p:nvSpPr>
        <p:spPr>
          <a:xfrm>
            <a:off x="-929391" y="474058"/>
            <a:ext cx="12246964" cy="4488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marL="3572844" marR="6773">
              <a:lnSpc>
                <a:spcPts val="3467"/>
              </a:lnSpc>
            </a:pPr>
            <a:r>
              <a:rPr lang="nl-NL" sz="3467" spc="193" dirty="0"/>
              <a:t>AND ECOM % RATE ALSO…</a:t>
            </a:r>
            <a:endParaRPr lang="en-US" sz="3467" spc="193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D94773E-B2E6-4F71-AF52-4158ABD0BC2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45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C01B5-E24C-4C5E-BC85-7EA017A42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8762996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63D27-31D2-470A-BB53-C83C50B7F6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33564"/>
            <a:ext cx="8762996" cy="4351336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C5F82DC0-4865-4462-8EE2-4EA5C909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" r="23219"/>
          <a:stretch>
            <a:fillRect/>
          </a:stretch>
        </p:blipFill>
        <p:spPr>
          <a:xfrm>
            <a:off x="4294186" y="0"/>
            <a:ext cx="7897809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A6E95808-2C5A-4F57-B08E-D2ACCFC937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52" r="28481"/>
          <a:stretch>
            <a:fillRect/>
          </a:stretch>
        </p:blipFill>
        <p:spPr>
          <a:xfrm flipH="1">
            <a:off x="0" y="0"/>
            <a:ext cx="6096003" cy="6858000"/>
          </a:xfrm>
          <a:prstGeom prst="rect">
            <a:avLst/>
          </a:prstGeom>
          <a:solidFill>
            <a:srgbClr val="E8E6DF">
              <a:alpha val="29803"/>
            </a:srgbClr>
          </a:solidFill>
          <a:ln cap="flat">
            <a:noFill/>
          </a:ln>
        </p:spPr>
      </p:pic>
      <p:pic>
        <p:nvPicPr>
          <p:cNvPr id="6" name="Afbeelding 1">
            <a:extLst>
              <a:ext uri="{FF2B5EF4-FFF2-40B4-BE49-F238E27FC236}">
                <a16:creationId xmlns:a16="http://schemas.microsoft.com/office/drawing/2014/main" id="{C3516B71-52A4-472F-BA39-8E16215A0E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761996" y="0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069721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BEHAVOURIAL CHANGE</a:t>
            </a:r>
          </a:p>
          <a:p>
            <a:r>
              <a:rPr lang="nl-NL" sz="4800" b="1" dirty="0"/>
              <a:t>IS NEEDED</a:t>
            </a:r>
          </a:p>
        </p:txBody>
      </p:sp>
    </p:spTree>
    <p:extLst>
      <p:ext uri="{BB962C8B-B14F-4D97-AF65-F5344CB8AC3E}">
        <p14:creationId xmlns:p14="http://schemas.microsoft.com/office/powerpoint/2010/main" val="3364403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WE STARTED IN JUNE 2016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12887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22325" y="1073030"/>
            <a:ext cx="8432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Brewers of Europe Forum</a:t>
            </a:r>
          </a:p>
          <a:p>
            <a:endParaRPr lang="nl-NL" sz="4800" b="1" dirty="0"/>
          </a:p>
          <a:p>
            <a:r>
              <a:rPr lang="nl-NL" sz="4800" b="1" dirty="0"/>
              <a:t>New Retail</a:t>
            </a:r>
          </a:p>
          <a:p>
            <a:endParaRPr lang="nl-NL" sz="4800" b="1" dirty="0"/>
          </a:p>
          <a:p>
            <a:endParaRPr lang="nl-NL" sz="4800" b="1" dirty="0"/>
          </a:p>
          <a:p>
            <a:endParaRPr lang="nl-NL" sz="4800" b="1" dirty="0"/>
          </a:p>
          <a:p>
            <a:r>
              <a:rPr lang="nl-NL" sz="2400" b="1" dirty="0"/>
              <a:t>Marc Scholten</a:t>
            </a:r>
          </a:p>
          <a:p>
            <a:r>
              <a:rPr lang="nl-NL" sz="2400" b="1" dirty="0" err="1"/>
              <a:t>June</a:t>
            </a:r>
            <a:r>
              <a:rPr lang="nl-NL" sz="2400" b="1" dirty="0"/>
              <a:t> 4th 2019</a:t>
            </a:r>
          </a:p>
        </p:txBody>
      </p:sp>
    </p:spTree>
    <p:extLst>
      <p:ext uri="{BB962C8B-B14F-4D97-AF65-F5344CB8AC3E}">
        <p14:creationId xmlns:p14="http://schemas.microsoft.com/office/powerpoint/2010/main" val="307891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0" y="1"/>
            <a:ext cx="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923">
              <a:lnSpc>
                <a:spcPts val="1467"/>
              </a:lnSpc>
            </a:pPr>
            <a:fld id="{81D60167-4931-47E6-BA6A-407CBD079E47}" type="slidenum">
              <a:rPr spc="93" dirty="0"/>
              <a:pPr marL="132923">
                <a:lnSpc>
                  <a:spcPts val="1467"/>
                </a:lnSpc>
              </a:pPr>
              <a:t>20</a:t>
            </a:fld>
            <a:endParaRPr spc="93" dirty="0"/>
          </a:p>
        </p:txBody>
      </p:sp>
      <p:sp>
        <p:nvSpPr>
          <p:cNvPr id="3" name="object 3"/>
          <p:cNvSpPr/>
          <p:nvPr/>
        </p:nvSpPr>
        <p:spPr>
          <a:xfrm>
            <a:off x="9668941" y="1531763"/>
            <a:ext cx="2523067" cy="3979333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rgbClr val="F3F3F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Tekstvak 4"/>
          <p:cNvSpPr txBox="1"/>
          <p:nvPr/>
        </p:nvSpPr>
        <p:spPr>
          <a:xfrm>
            <a:off x="1625600" y="2311400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Make </a:t>
            </a:r>
            <a:r>
              <a:rPr lang="nl-NL" sz="4800" b="1" dirty="0" err="1"/>
              <a:t>craft</a:t>
            </a:r>
            <a:r>
              <a:rPr lang="nl-NL" sz="4800" b="1" dirty="0"/>
              <a:t>- </a:t>
            </a:r>
            <a:r>
              <a:rPr lang="nl-NL" sz="4800" b="1" dirty="0" err="1"/>
              <a:t>and</a:t>
            </a:r>
            <a:r>
              <a:rPr lang="nl-NL" sz="4800" b="1" dirty="0"/>
              <a:t> </a:t>
            </a:r>
            <a:r>
              <a:rPr lang="nl-NL" sz="4800" b="1" dirty="0" err="1"/>
              <a:t>specialty</a:t>
            </a:r>
            <a:r>
              <a:rPr lang="nl-NL" sz="4800" b="1" dirty="0"/>
              <a:t> beer easy accessibele </a:t>
            </a:r>
            <a:r>
              <a:rPr lang="nl-NL" sz="4800" b="1" dirty="0" err="1"/>
              <a:t>for</a:t>
            </a:r>
            <a:r>
              <a:rPr lang="nl-NL" sz="4800" b="1" dirty="0"/>
              <a:t> </a:t>
            </a:r>
            <a:r>
              <a:rPr lang="nl-NL" sz="4800" b="1" dirty="0" err="1"/>
              <a:t>everyone</a:t>
            </a:r>
            <a:r>
              <a:rPr lang="nl-NL" sz="4800" b="1" dirty="0"/>
              <a:t>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DDB3991-283F-4826-8ECC-4C357DDA0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6" b="8851"/>
          <a:stretch/>
        </p:blipFill>
        <p:spPr>
          <a:xfrm>
            <a:off x="-142468" y="-25400"/>
            <a:ext cx="1269294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130" y="3247473"/>
            <a:ext cx="3732396" cy="3610529"/>
          </a:xfrm>
          <a:prstGeom prst="rect">
            <a:avLst/>
          </a:prstGeom>
          <a:ln>
            <a:noFill/>
          </a:ln>
        </p:spPr>
      </p:pic>
      <p:pic>
        <p:nvPicPr>
          <p:cNvPr id="7" name="Afbeelding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39130"/>
            <a:ext cx="4918944" cy="4918873"/>
          </a:xfrm>
          <a:prstGeom prst="rect">
            <a:avLst/>
          </a:prstGeom>
          <a:ln>
            <a:noFill/>
          </a:ln>
        </p:spPr>
      </p:pic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85" y="1"/>
            <a:ext cx="12212685" cy="3363396"/>
          </a:xfrm>
          <a:prstGeom prst="rect">
            <a:avLst/>
          </a:prstGeom>
          <a:ln>
            <a:noFill/>
          </a:ln>
        </p:spPr>
      </p:pic>
      <p:pic>
        <p:nvPicPr>
          <p:cNvPr id="10" name="Afbeelding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713" y="3363399"/>
            <a:ext cx="3784289" cy="349460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3907" y="6540940"/>
            <a:ext cx="806285" cy="290123"/>
          </a:xfrm>
          <a:prstGeom prst="parallelogram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34638" y="367314"/>
            <a:ext cx="9007673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BUILD THE COMPANY IN B.AMSTERDAM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4427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wf-homepag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"/>
          <a:stretch/>
        </p:blipFill>
        <p:spPr>
          <a:xfrm>
            <a:off x="3241" y="0"/>
            <a:ext cx="12188768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" y="2"/>
            <a:ext cx="12192007" cy="6857999"/>
          </a:xfrm>
          <a:prstGeom prst="rect">
            <a:avLst/>
          </a:prstGeom>
          <a:solidFill>
            <a:srgbClr val="E3E1D6">
              <a:alpha val="88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41" tIns="46641" rIns="46641" bIns="46641" rtlCol="0" anchor="t" anchorCtr="0"/>
          <a:lstStyle/>
          <a:p>
            <a:endParaRPr lang="en-US" sz="1467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4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rapezoid 25"/>
          <p:cNvSpPr/>
          <p:nvPr/>
        </p:nvSpPr>
        <p:spPr>
          <a:xfrm>
            <a:off x="0" y="5882774"/>
            <a:ext cx="12192000" cy="975228"/>
          </a:xfrm>
          <a:prstGeom prst="trapezoid">
            <a:avLst>
              <a:gd name="adj" fmla="val 106030"/>
            </a:avLst>
          </a:prstGeom>
          <a:solidFill>
            <a:srgbClr val="252525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3909" y="6556367"/>
            <a:ext cx="832833" cy="2613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Notched Right 8"/>
          <p:cNvSpPr/>
          <p:nvPr/>
        </p:nvSpPr>
        <p:spPr>
          <a:xfrm>
            <a:off x="5237793" y="2813849"/>
            <a:ext cx="1763057" cy="1233545"/>
          </a:xfrm>
          <a:prstGeom prst="notchedRightArrow">
            <a:avLst>
              <a:gd name="adj1" fmla="val 100000"/>
              <a:gd name="adj2" fmla="val 163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2" tIns="45712" rIns="45712" bIns="45712" rtlCol="0" anchor="ctr" anchorCtr="0"/>
          <a:lstStyle/>
          <a:p>
            <a:endParaRPr lang="en-US" sz="1333" dirty="0" err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306075" y="2806707"/>
            <a:ext cx="11626492" cy="1240687"/>
            <a:chOff x="299975" y="3180748"/>
            <a:chExt cx="11394871" cy="1215988"/>
          </a:xfrm>
        </p:grpSpPr>
        <p:sp>
          <p:nvSpPr>
            <p:cNvPr id="6" name="Arrow: Notched Right 5"/>
            <p:cNvSpPr/>
            <p:nvPr/>
          </p:nvSpPr>
          <p:spPr>
            <a:xfrm>
              <a:off x="299975" y="3187747"/>
              <a:ext cx="1727934" cy="1208989"/>
            </a:xfrm>
            <a:prstGeom prst="notchedRightArrow">
              <a:avLst>
                <a:gd name="adj1" fmla="val 100000"/>
                <a:gd name="adj2" fmla="val 16337"/>
              </a:avLst>
            </a:prstGeom>
            <a:solidFill>
              <a:srgbClr val="4F71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9745" tIns="59745" rIns="59745" bIns="59745" rtlCol="0" anchor="ctr" anchorCtr="0"/>
            <a:lstStyle/>
            <a:p>
              <a:r>
                <a:rPr lang="en-US" sz="1333" dirty="0">
                  <a:solidFill>
                    <a:srgbClr val="FFFFFF"/>
                  </a:solidFill>
                  <a:latin typeface="Trebuchet MS"/>
                </a:rPr>
                <a:t>Brewing &amp; Bottling</a:t>
              </a:r>
            </a:p>
          </p:txBody>
        </p:sp>
        <p:sp>
          <p:nvSpPr>
            <p:cNvPr id="7" name="Arrow: Notched Right 6"/>
            <p:cNvSpPr/>
            <p:nvPr/>
          </p:nvSpPr>
          <p:spPr>
            <a:xfrm>
              <a:off x="1911132" y="3187747"/>
              <a:ext cx="1727934" cy="1208989"/>
            </a:xfrm>
            <a:prstGeom prst="notchedRightArrow">
              <a:avLst>
                <a:gd name="adj1" fmla="val 100000"/>
                <a:gd name="adj2" fmla="val 1633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59745" tIns="59745" rIns="59745" bIns="59745" rtlCol="0" anchor="ctr" anchorCtr="0"/>
            <a:lstStyle/>
            <a:p>
              <a:r>
                <a:rPr lang="en-US" sz="1333" dirty="0">
                  <a:solidFill>
                    <a:srgbClr val="000000"/>
                  </a:solidFill>
                  <a:latin typeface="Trebuchet MS"/>
                </a:rPr>
                <a:t>Inbound logistics</a:t>
              </a:r>
            </a:p>
          </p:txBody>
        </p:sp>
        <p:sp>
          <p:nvSpPr>
            <p:cNvPr id="8" name="Arrow: Notched Right 7"/>
            <p:cNvSpPr/>
            <p:nvPr/>
          </p:nvSpPr>
          <p:spPr>
            <a:xfrm>
              <a:off x="3522288" y="3187747"/>
              <a:ext cx="1727934" cy="1208989"/>
            </a:xfrm>
            <a:prstGeom prst="notchedRightArrow">
              <a:avLst>
                <a:gd name="adj1" fmla="val 100000"/>
                <a:gd name="adj2" fmla="val 16337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59745" tIns="59745" rIns="59745" bIns="59745" rtlCol="0" anchor="ctr" anchorCtr="0"/>
            <a:lstStyle/>
            <a:p>
              <a:r>
                <a:rPr lang="en-US" sz="1333" dirty="0">
                  <a:solidFill>
                    <a:srgbClr val="000000"/>
                  </a:solidFill>
                  <a:latin typeface="Trebuchet MS"/>
                </a:rPr>
                <a:t>Warehousing</a:t>
              </a:r>
            </a:p>
          </p:txBody>
        </p:sp>
        <p:sp>
          <p:nvSpPr>
            <p:cNvPr id="10" name="Arrow: Notched Right 9"/>
            <p:cNvSpPr/>
            <p:nvPr/>
          </p:nvSpPr>
          <p:spPr>
            <a:xfrm>
              <a:off x="6744601" y="3187747"/>
              <a:ext cx="1727934" cy="1208989"/>
            </a:xfrm>
            <a:prstGeom prst="notchedRightArrow">
              <a:avLst>
                <a:gd name="adj1" fmla="val 100000"/>
                <a:gd name="adj2" fmla="val 16337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59745" tIns="59745" rIns="59745" bIns="59745" rtlCol="0" anchor="ctr" anchorCtr="0"/>
            <a:lstStyle/>
            <a:p>
              <a:r>
                <a:rPr lang="en-US" sz="1333" dirty="0">
                  <a:solidFill>
                    <a:srgbClr val="000000"/>
                  </a:solidFill>
                  <a:latin typeface="Trebuchet MS"/>
                </a:rPr>
                <a:t>Pick &amp; Pack</a:t>
              </a:r>
            </a:p>
          </p:txBody>
        </p:sp>
        <p:sp>
          <p:nvSpPr>
            <p:cNvPr id="11" name="Arrow: Notched Right 10"/>
            <p:cNvSpPr/>
            <p:nvPr/>
          </p:nvSpPr>
          <p:spPr>
            <a:xfrm>
              <a:off x="8355756" y="3187747"/>
              <a:ext cx="1727934" cy="1208989"/>
            </a:xfrm>
            <a:prstGeom prst="notchedRightArrow">
              <a:avLst>
                <a:gd name="adj1" fmla="val 100000"/>
                <a:gd name="adj2" fmla="val 16337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59745" tIns="59745" rIns="59745" bIns="59745" rtlCol="0" anchor="ctr" anchorCtr="0"/>
            <a:lstStyle/>
            <a:p>
              <a:r>
                <a:rPr lang="en-US" sz="1333" dirty="0">
                  <a:solidFill>
                    <a:srgbClr val="000000"/>
                  </a:solidFill>
                  <a:latin typeface="Trebuchet MS"/>
                </a:rPr>
                <a:t>Outbound Logistics</a:t>
              </a:r>
            </a:p>
          </p:txBody>
        </p:sp>
        <p:sp>
          <p:nvSpPr>
            <p:cNvPr id="12" name="Arrow: Notched Right 11"/>
            <p:cNvSpPr/>
            <p:nvPr/>
          </p:nvSpPr>
          <p:spPr>
            <a:xfrm>
              <a:off x="9966912" y="3180748"/>
              <a:ext cx="1727934" cy="1208989"/>
            </a:xfrm>
            <a:prstGeom prst="notchedRightArrow">
              <a:avLst>
                <a:gd name="adj1" fmla="val 100000"/>
                <a:gd name="adj2" fmla="val 16337"/>
              </a:avLst>
            </a:prstGeom>
            <a:solidFill>
              <a:srgbClr val="6082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9745" tIns="59745" rIns="59745" bIns="59745" rtlCol="0" anchor="ctr" anchorCtr="0"/>
            <a:lstStyle/>
            <a:p>
              <a:r>
                <a:rPr lang="en-US" sz="1333" dirty="0">
                  <a:solidFill>
                    <a:srgbClr val="FFFFFF"/>
                  </a:solidFill>
                  <a:latin typeface="Trebuchet MS"/>
                </a:rPr>
                <a:t>Last mile delivery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491" y="2822371"/>
            <a:ext cx="862517" cy="12947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Arrow: Notched Right 8"/>
          <p:cNvSpPr/>
          <p:nvPr/>
        </p:nvSpPr>
        <p:spPr>
          <a:xfrm>
            <a:off x="5237793" y="2822372"/>
            <a:ext cx="1763057" cy="1233545"/>
          </a:xfrm>
          <a:prstGeom prst="notchedRightArrow">
            <a:avLst>
              <a:gd name="adj1" fmla="val 100000"/>
              <a:gd name="adj2" fmla="val 16337"/>
            </a:avLst>
          </a:prstGeom>
          <a:solidFill>
            <a:srgbClr val="608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2" tIns="45712" rIns="45712" bIns="45712" rtlCol="0" anchor="ctr" anchorCtr="0"/>
          <a:lstStyle/>
          <a:p>
            <a:endParaRPr lang="en-US" sz="1333" dirty="0" err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491" y="2830893"/>
            <a:ext cx="862517" cy="129475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294056" y="4117125"/>
            <a:ext cx="3530381" cy="2266291"/>
            <a:chOff x="288198" y="4035163"/>
            <a:chExt cx="3460050" cy="2221175"/>
          </a:xfrm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30" name="Rectangle 4"/>
            <p:cNvSpPr txBox="1">
              <a:spLocks noChangeArrowheads="1"/>
            </p:cNvSpPr>
            <p:nvPr/>
          </p:nvSpPr>
          <p:spPr bwMode="auto">
            <a:xfrm>
              <a:off x="288198" y="4223636"/>
              <a:ext cx="3460050" cy="2032702"/>
            </a:xfrm>
            <a:prstGeom prst="wedgeRectCallout">
              <a:avLst>
                <a:gd name="adj1" fmla="val -21323"/>
                <a:gd name="adj2" fmla="val -3542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288000" tIns="188175" rIns="288000" bIns="188175" numCol="1" anchor="ctr" anchorCtr="0" compatLnSpc="1">
              <a:prstTxWarp prst="textNoShape">
                <a:avLst/>
              </a:prstTxWarp>
              <a:noAutofit/>
            </a:bodyPr>
            <a:lstStyle>
              <a:lvl1pPr marL="0" indent="0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Wingdings"/>
                <a:buNone/>
                <a:defRPr lang="en-US" sz="1600" b="0" i="0" baseline="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68275" indent="-16668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Wingdings"/>
                <a:buChar char="§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2pPr>
              <a:lvl3pPr marL="347663" indent="-17938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Arial"/>
                <a:buChar char="–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3pPr>
              <a:lvl4pPr marL="517525" indent="-17303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Arial"/>
                <a:buChar char="•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4pPr>
              <a:lvl5pPr marL="685800" indent="-168275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lang="en-US" sz="1600" b="0" i="0" baseline="0" dirty="0" smtClean="0">
                  <a:solidFill>
                    <a:schemeClr val="tx1"/>
                  </a:solidFill>
                  <a:latin typeface="+mj-lt"/>
                </a:defRPr>
              </a:lvl5pPr>
              <a:lvl6pPr marL="854075" indent="-168275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6pPr>
              <a:lvl7pPr marL="1033463" indent="-179388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7pPr>
              <a:lvl8pPr marL="1203325" indent="-169863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>
                  <a:solidFill>
                    <a:schemeClr val="tx1"/>
                  </a:solidFill>
                  <a:latin typeface="+mj-lt"/>
                </a:defRPr>
              </a:lvl8pPr>
              <a:lvl9pPr marL="1371600" indent="-168275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9pPr>
            </a:lstStyle>
            <a:p>
              <a:pPr>
                <a:spcBef>
                  <a:spcPts val="612"/>
                </a:spcBef>
                <a:tabLst>
                  <a:tab pos="545756" algn="l"/>
                </a:tabLst>
              </a:pPr>
              <a:r>
                <a:rPr lang="en-GB" sz="1467" b="1" dirty="0">
                  <a:solidFill>
                    <a:srgbClr val="608230"/>
                  </a:solidFill>
                  <a:latin typeface="Trebuchet MS"/>
                </a:rPr>
                <a:t>Best assortment</a:t>
              </a:r>
            </a:p>
            <a:p>
              <a:pPr>
                <a:spcBef>
                  <a:spcPts val="612"/>
                </a:spcBef>
              </a:pPr>
              <a:r>
                <a:rPr lang="en-GB" sz="1467" dirty="0">
                  <a:solidFill>
                    <a:srgbClr val="000000"/>
                  </a:solidFill>
                  <a:latin typeface="Trebuchet MS"/>
                </a:rPr>
                <a:t>We give you access to the best beer assortment at any time of the year, curated by our independent beer hunters</a:t>
              </a:r>
              <a:endParaRPr altLang="zh-CN" sz="1467" kern="0" dirty="0">
                <a:solidFill>
                  <a:srgbClr val="000000"/>
                </a:solidFill>
                <a:latin typeface="Trebuchet MS"/>
                <a:ea typeface="华文新魏"/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762007" y="4035163"/>
              <a:ext cx="586162" cy="320030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60960" rIns="60960" bIns="60960" rtlCol="0" anchor="t" anchorCtr="0"/>
            <a:lstStyle/>
            <a:p>
              <a:endParaRPr lang="en-US" sz="1467" dirty="0" err="1">
                <a:solidFill>
                  <a:srgbClr val="000000"/>
                </a:solidFill>
                <a:latin typeface="Trebuchet M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49187" y="4117125"/>
            <a:ext cx="3530381" cy="2266291"/>
            <a:chOff x="4262543" y="4035163"/>
            <a:chExt cx="3460050" cy="2221175"/>
          </a:xfrm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32" name="Rectangle 4"/>
            <p:cNvSpPr txBox="1">
              <a:spLocks noChangeArrowheads="1"/>
            </p:cNvSpPr>
            <p:nvPr/>
          </p:nvSpPr>
          <p:spPr bwMode="auto">
            <a:xfrm>
              <a:off x="4262543" y="4223636"/>
              <a:ext cx="3460050" cy="2032702"/>
            </a:xfrm>
            <a:prstGeom prst="wedgeRectCallout">
              <a:avLst>
                <a:gd name="adj1" fmla="val 19854"/>
                <a:gd name="adj2" fmla="val -26911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288000" tIns="188175" rIns="288000" bIns="188175" numCol="1" anchor="ctr" anchorCtr="0" compatLnSpc="1">
              <a:prstTxWarp prst="textNoShape">
                <a:avLst/>
              </a:prstTxWarp>
              <a:noAutofit/>
            </a:bodyPr>
            <a:lstStyle>
              <a:lvl1pPr marL="0" indent="0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Wingdings"/>
                <a:buNone/>
                <a:defRPr lang="en-US" sz="1600" b="0" i="0" baseline="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68275" indent="-16668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Wingdings"/>
                <a:buChar char="§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2pPr>
              <a:lvl3pPr marL="347663" indent="-17938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Arial"/>
                <a:buChar char="–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3pPr>
              <a:lvl4pPr marL="517525" indent="-17303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Arial"/>
                <a:buChar char="•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4pPr>
              <a:lvl5pPr marL="685800" indent="-168275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lang="en-US" sz="1600" b="0" i="0" baseline="0" dirty="0" smtClean="0">
                  <a:solidFill>
                    <a:schemeClr val="tx1"/>
                  </a:solidFill>
                  <a:latin typeface="+mj-lt"/>
                </a:defRPr>
              </a:lvl5pPr>
              <a:lvl6pPr marL="854075" indent="-168275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6pPr>
              <a:lvl7pPr marL="1033463" indent="-179388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7pPr>
              <a:lvl8pPr marL="1203325" indent="-169863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>
                  <a:solidFill>
                    <a:schemeClr val="tx1"/>
                  </a:solidFill>
                  <a:latin typeface="+mj-lt"/>
                </a:defRPr>
              </a:lvl8pPr>
              <a:lvl9pPr marL="1371600" indent="-168275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9pPr>
            </a:lstStyle>
            <a:p>
              <a:pPr>
                <a:spcBef>
                  <a:spcPts val="612"/>
                </a:spcBef>
              </a:pPr>
              <a:r>
                <a:rPr lang="en-GB" sz="1467" b="1" dirty="0">
                  <a:solidFill>
                    <a:srgbClr val="608230"/>
                  </a:solidFill>
                  <a:latin typeface="Trebuchet MS"/>
                </a:rPr>
                <a:t>Best beer User Experience (UX)</a:t>
              </a:r>
            </a:p>
            <a:p>
              <a:pPr>
                <a:spcBef>
                  <a:spcPts val="612"/>
                </a:spcBef>
              </a:pPr>
              <a:r>
                <a:rPr sz="1467" dirty="0">
                  <a:solidFill>
                    <a:srgbClr val="000000"/>
                  </a:solidFill>
                  <a:latin typeface="Trebuchet MS"/>
                </a:rPr>
                <a:t>We help you navigate through the world of beers, from inspiration till delivery and bring you in direct contact with the brewers</a:t>
              </a: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5679094" y="4035163"/>
              <a:ext cx="586162" cy="320030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60960" rIns="60960" bIns="60960" rtlCol="0" anchor="t" anchorCtr="0"/>
            <a:lstStyle/>
            <a:p>
              <a:endParaRPr lang="en-US" sz="1467" dirty="0" err="1">
                <a:solidFill>
                  <a:srgbClr val="000000"/>
                </a:solidFill>
                <a:latin typeface="Trebuchet M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04316" y="4117125"/>
            <a:ext cx="3530381" cy="2266291"/>
            <a:chOff x="8236887" y="4035163"/>
            <a:chExt cx="3460050" cy="2221175"/>
          </a:xfrm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39" name="Rectangle 4"/>
            <p:cNvSpPr txBox="1">
              <a:spLocks noChangeArrowheads="1"/>
            </p:cNvSpPr>
            <p:nvPr/>
          </p:nvSpPr>
          <p:spPr bwMode="auto">
            <a:xfrm>
              <a:off x="8236887" y="4223636"/>
              <a:ext cx="3460050" cy="2032702"/>
            </a:xfrm>
            <a:prstGeom prst="wedgeRectCallout">
              <a:avLst>
                <a:gd name="adj1" fmla="val 19702"/>
                <a:gd name="adj2" fmla="val -41109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288000" tIns="188175" rIns="288000" bIns="188175" numCol="1" anchor="ctr" anchorCtr="0" compatLnSpc="1">
              <a:prstTxWarp prst="textNoShape">
                <a:avLst/>
              </a:prstTxWarp>
              <a:noAutofit/>
            </a:bodyPr>
            <a:lstStyle>
              <a:lvl1pPr marL="0" indent="0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Wingdings"/>
                <a:buNone/>
                <a:defRPr lang="en-US" sz="1600" b="0" i="0" baseline="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68275" indent="-16668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Wingdings"/>
                <a:buChar char="§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2pPr>
              <a:lvl3pPr marL="347663" indent="-17938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Arial"/>
                <a:buChar char="–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3pPr>
              <a:lvl4pPr marL="517525" indent="-173038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Arial"/>
                <a:buChar char="•"/>
                <a:defRPr lang="en-US" sz="1600" b="0" i="0" baseline="0" smtClean="0">
                  <a:solidFill>
                    <a:schemeClr val="tx1"/>
                  </a:solidFill>
                  <a:latin typeface="+mj-lt"/>
                </a:defRPr>
              </a:lvl4pPr>
              <a:lvl5pPr marL="685800" indent="-168275" algn="l" defTabSz="89516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lang="en-US" sz="1600" b="0" i="0" baseline="0" dirty="0" smtClean="0">
                  <a:solidFill>
                    <a:schemeClr val="tx1"/>
                  </a:solidFill>
                  <a:latin typeface="+mj-lt"/>
                </a:defRPr>
              </a:lvl5pPr>
              <a:lvl6pPr marL="854075" indent="-168275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6pPr>
              <a:lvl7pPr marL="1033463" indent="-179388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7pPr>
              <a:lvl8pPr marL="1203325" indent="-169863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>
                  <a:solidFill>
                    <a:schemeClr val="tx1"/>
                  </a:solidFill>
                  <a:latin typeface="+mj-lt"/>
                </a:defRPr>
              </a:lvl8pPr>
              <a:lvl9pPr marL="1371600" indent="-168275" algn="l" defTabSz="895160" rtl="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buFont typeface="Lucida Sans Unicode" panose="020B0602030504020204" pitchFamily="34" charset="0"/>
                <a:buChar char="‒"/>
                <a:defRPr sz="1600" baseline="0">
                  <a:solidFill>
                    <a:schemeClr val="tx1"/>
                  </a:solidFill>
                  <a:latin typeface="+mj-lt"/>
                </a:defRPr>
              </a:lvl9pPr>
            </a:lstStyle>
            <a:p>
              <a:pPr>
                <a:spcBef>
                  <a:spcPts val="612"/>
                </a:spcBef>
              </a:pPr>
              <a:r>
                <a:rPr lang="en-GB" sz="1467" b="1" dirty="0">
                  <a:solidFill>
                    <a:srgbClr val="608230"/>
                  </a:solidFill>
                  <a:latin typeface="Trebuchet MS"/>
                </a:rPr>
                <a:t>Best service</a:t>
              </a:r>
            </a:p>
            <a:p>
              <a:pPr>
                <a:spcBef>
                  <a:spcPts val="612"/>
                </a:spcBef>
              </a:pPr>
              <a:r>
                <a:rPr sz="1467" dirty="0">
                  <a:solidFill>
                    <a:srgbClr val="000000"/>
                  </a:solidFill>
                  <a:latin typeface="Trebuchet MS"/>
                </a:rPr>
                <a:t>We make home-delivered C&amp;V beers easily affordable and available for everyone</a:t>
              </a:r>
            </a:p>
            <a:p>
              <a:pPr>
                <a:spcBef>
                  <a:spcPts val="612"/>
                </a:spcBef>
              </a:pPr>
              <a:endParaRPr sz="1467" dirty="0">
                <a:solidFill>
                  <a:srgbClr val="608230"/>
                </a:solidFill>
                <a:latin typeface="Trebuchet MS"/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10511209" y="4035163"/>
              <a:ext cx="586162" cy="320030"/>
            </a:xfrm>
            <a:prstGeom prst="triangle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60960" rIns="60960" bIns="60960" rtlCol="0" anchor="t" anchorCtr="0"/>
            <a:lstStyle/>
            <a:p>
              <a:endParaRPr lang="en-US" sz="1467" dirty="0" err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35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34638" y="367314"/>
            <a:ext cx="11668383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BUILD THE LEADING ONLINE BEER STORE OF EUROPE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3313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a99694-7403-11e5-bdb1-e6e4767162cc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944" y="101"/>
            <a:ext cx="6195057" cy="68578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3571" cy="6858000"/>
          </a:xfrm>
          <a:prstGeom prst="rect">
            <a:avLst/>
          </a:prstGeom>
        </p:spPr>
      </p:pic>
      <p:sp>
        <p:nvSpPr>
          <p:cNvPr id="9" name="Arrow: Notched Right 8"/>
          <p:cNvSpPr/>
          <p:nvPr/>
        </p:nvSpPr>
        <p:spPr>
          <a:xfrm>
            <a:off x="5237793" y="2822372"/>
            <a:ext cx="1763057" cy="1233545"/>
          </a:xfrm>
          <a:prstGeom prst="notchedRightArrow">
            <a:avLst>
              <a:gd name="adj1" fmla="val 100000"/>
              <a:gd name="adj2" fmla="val 16337"/>
            </a:avLst>
          </a:prstGeom>
          <a:solidFill>
            <a:srgbClr val="608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2" tIns="45712" rIns="45712" bIns="45712" rtlCol="0" anchor="ctr" anchorCtr="0"/>
          <a:lstStyle/>
          <a:p>
            <a:endParaRPr lang="en-US" sz="1333" dirty="0" err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491" y="2830893"/>
            <a:ext cx="862517" cy="12947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3907" y="6540940"/>
            <a:ext cx="806285" cy="290123"/>
          </a:xfrm>
          <a:prstGeom prst="parallelogram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-20685" y="-48379"/>
            <a:ext cx="10756988" cy="1586932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7741" h="1190199">
                <a:moveTo>
                  <a:pt x="6865" y="0"/>
                </a:moveTo>
                <a:lnTo>
                  <a:pt x="8067741" y="171621"/>
                </a:lnTo>
                <a:lnTo>
                  <a:pt x="8067741" y="997982"/>
                </a:lnTo>
                <a:lnTo>
                  <a:pt x="0" y="1190199"/>
                </a:lnTo>
                <a:cubicBezTo>
                  <a:pt x="2288" y="793466"/>
                  <a:pt x="4577" y="396733"/>
                  <a:pt x="6865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4638" y="367314"/>
            <a:ext cx="9809185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CONSUMER &amp; BEER &amp; BREWER CENTRIC PLATFORM</a:t>
            </a:r>
          </a:p>
          <a:p>
            <a:pPr algn="l">
              <a:lnSpc>
                <a:spcPct val="90000"/>
              </a:lnSpc>
            </a:pPr>
            <a:endParaRPr lang="en-US" sz="24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15043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2"/>
            <a:ext cx="12192007" cy="6857999"/>
          </a:xfrm>
          <a:prstGeom prst="rect">
            <a:avLst/>
          </a:prstGeom>
          <a:solidFill>
            <a:srgbClr val="E3E1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41" tIns="46641" rIns="46641" bIns="46641" rtlCol="0" anchor="t" anchorCtr="0"/>
          <a:lstStyle/>
          <a:p>
            <a:endParaRPr lang="en-US" sz="1467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0" y="5882774"/>
            <a:ext cx="12192000" cy="975228"/>
          </a:xfrm>
          <a:prstGeom prst="trapezoid">
            <a:avLst>
              <a:gd name="adj" fmla="val 106030"/>
            </a:avLst>
          </a:prstGeom>
          <a:solidFill>
            <a:srgbClr val="252525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2" name="Picture 1" descr="04-iphone-mocku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200" y="0"/>
            <a:ext cx="8224800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4098479" cy="6858001"/>
          </a:xfrm>
          <a:prstGeom prst="rect">
            <a:avLst/>
          </a:prstGeom>
        </p:spPr>
      </p:pic>
      <p:pic>
        <p:nvPicPr>
          <p:cNvPr id="3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017" y="1953385"/>
            <a:ext cx="4278993" cy="44300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3907" y="6540940"/>
            <a:ext cx="806285" cy="290123"/>
          </a:xfrm>
          <a:prstGeom prst="parallelogram">
            <a:avLst/>
          </a:prstGeom>
        </p:spPr>
      </p:pic>
      <p:sp>
        <p:nvSpPr>
          <p:cNvPr id="10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4638" y="367314"/>
            <a:ext cx="9007673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BUILD THE MVP: ASSORTMENT, LOGISTICS, WEBSITE AND BRAND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42497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GO LIVE MARCH 2nd 2017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092283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4636" y="367313"/>
            <a:ext cx="9549541" cy="4735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Make it work: Continuous UX improvements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91466" y="1788306"/>
            <a:ext cx="4341333" cy="4341268"/>
            <a:chOff x="2535253" y="1752704"/>
            <a:chExt cx="4254846" cy="4254844"/>
          </a:xfrm>
        </p:grpSpPr>
        <p:pic>
          <p:nvPicPr>
            <p:cNvPr id="17" name="Picture 16" descr="585fd18fcb11b227491c35d3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253" y="1752704"/>
              <a:ext cx="4254846" cy="4254844"/>
            </a:xfrm>
            <a:prstGeom prst="rect">
              <a:avLst/>
            </a:prstGeom>
          </p:spPr>
        </p:pic>
        <p:pic>
          <p:nvPicPr>
            <p:cNvPr id="23" name="Afbeelding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755" y="2276326"/>
              <a:ext cx="1802250" cy="320399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03126" y="1788306"/>
            <a:ext cx="4341333" cy="4341268"/>
            <a:chOff x="-98774" y="1752704"/>
            <a:chExt cx="4254846" cy="4254844"/>
          </a:xfrm>
        </p:grpSpPr>
        <p:pic>
          <p:nvPicPr>
            <p:cNvPr id="14" name="Picture 13" descr="585fd18fcb11b227491c35d3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8774" y="1752704"/>
              <a:ext cx="4254846" cy="4254844"/>
            </a:xfrm>
            <a:prstGeom prst="rect">
              <a:avLst/>
            </a:prstGeom>
          </p:spPr>
        </p:pic>
        <p:pic>
          <p:nvPicPr>
            <p:cNvPr id="24" name="Afbeelding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6728" y="2276326"/>
              <a:ext cx="1802250" cy="32039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379807" y="1788306"/>
            <a:ext cx="4341333" cy="4341268"/>
            <a:chOff x="5169280" y="1752704"/>
            <a:chExt cx="4254846" cy="4254844"/>
          </a:xfrm>
        </p:grpSpPr>
        <p:pic>
          <p:nvPicPr>
            <p:cNvPr id="26" name="Picture 25" descr="585fd18fcb11b227491c35d3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9280" y="1752704"/>
              <a:ext cx="4254846" cy="4254844"/>
            </a:xfrm>
            <a:prstGeom prst="rect">
              <a:avLst/>
            </a:prstGeom>
          </p:spPr>
        </p:pic>
        <p:pic>
          <p:nvPicPr>
            <p:cNvPr id="27" name="Afbeelding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837" y="2269269"/>
              <a:ext cx="1802250" cy="3203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0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Data over </a:t>
            </a:r>
            <a:r>
              <a:rPr lang="nl-NL" sz="4800" b="1" dirty="0" err="1"/>
              <a:t>opinions</a:t>
            </a:r>
            <a:endParaRPr lang="nl-NL" sz="4800" b="1" dirty="0"/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1895891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EE5A8BB-0D90-4CB8-A5C8-83A2B353F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  <p:sp>
        <p:nvSpPr>
          <p:cNvPr id="466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2" y="2"/>
            <a:ext cx="161977" cy="1619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1467" dirty="0" err="1">
              <a:solidFill>
                <a:srgbClr val="000000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8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Almost married with GA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6484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00C5FA9-D641-42C2-A64F-7FA3AA6E8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  <p:sp>
        <p:nvSpPr>
          <p:cNvPr id="466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2" y="2"/>
            <a:ext cx="161977" cy="1619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1467" dirty="0" err="1">
              <a:solidFill>
                <a:srgbClr val="000000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8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Power BI: Where did we sell what?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4014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3 </a:t>
            </a:r>
            <a:r>
              <a:rPr lang="nl-NL" sz="4800" b="1" dirty="0" err="1"/>
              <a:t>questions</a:t>
            </a:r>
            <a:r>
              <a:rPr lang="nl-NL" sz="4800" b="1" dirty="0"/>
              <a:t> to start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89536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2E0C71B-FB9D-6D45-B2E1-583395AA5EE3}"/>
              </a:ext>
            </a:extLst>
          </p:cNvPr>
          <p:cNvSpPr/>
          <p:nvPr/>
        </p:nvSpPr>
        <p:spPr>
          <a:xfrm>
            <a:off x="838198" y="1826587"/>
            <a:ext cx="6416645" cy="44920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2BA40D-4E2E-224D-AC9B-D14D0E36B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48" y="1911348"/>
            <a:ext cx="4809596" cy="43155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7357CE-8FDD-924F-B856-C1316FCBA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11349"/>
            <a:ext cx="1607049" cy="4315559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BFB7D4EE-1895-694A-B1B5-5AACC5B94CC5}"/>
              </a:ext>
            </a:extLst>
          </p:cNvPr>
          <p:cNvSpPr/>
          <p:nvPr/>
        </p:nvSpPr>
        <p:spPr>
          <a:xfrm>
            <a:off x="4526194" y="1775449"/>
            <a:ext cx="1387011" cy="1913206"/>
          </a:xfrm>
          <a:prstGeom prst="ellipse">
            <a:avLst/>
          </a:prstGeom>
          <a:noFill/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36B604C-8D74-194F-B28D-9C0875347E4B}"/>
              </a:ext>
            </a:extLst>
          </p:cNvPr>
          <p:cNvSpPr txBox="1"/>
          <p:nvPr/>
        </p:nvSpPr>
        <p:spPr>
          <a:xfrm>
            <a:off x="4500793" y="421639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Lato" panose="020F0502020204030203" pitchFamily="34" charset="77"/>
              </a:rPr>
              <a:t>Landing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B886769-543B-40E7-B236-653C7957614E}"/>
              </a:ext>
            </a:extLst>
          </p:cNvPr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F7E640-0056-48D3-A0DE-C2A0A0F4CBD4}"/>
              </a:ext>
            </a:extLst>
          </p:cNvPr>
          <p:cNvSpPr txBox="1">
            <a:spLocks/>
          </p:cNvSpPr>
          <p:nvPr/>
        </p:nvSpPr>
        <p:spPr>
          <a:xfrm>
            <a:off x="734638" y="367314"/>
            <a:ext cx="9030464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 err="1">
                <a:solidFill>
                  <a:srgbClr val="FFFFFF"/>
                </a:solidFill>
                <a:latin typeface="Bitter"/>
                <a:cs typeface="Bitter"/>
              </a:rPr>
              <a:t>ContentSquare</a:t>
            </a: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: How do people behave on the ‘all packs’ page?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71448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02B4602-9905-0943-BC3B-44D66CD7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6" y="2341865"/>
            <a:ext cx="1943307" cy="34605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1B2376-B8A3-CA41-BFF6-1E0685F9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069" y="2341865"/>
            <a:ext cx="1944000" cy="34617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CBFCB4-FD5C-0442-A903-DD6BC91D6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375" y="2341865"/>
            <a:ext cx="1944000" cy="34617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BA079B0-62F3-684A-B855-D293B392C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08252"/>
            <a:ext cx="2160000" cy="451802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97CB66D-02AC-DE46-AB9D-4EDE61403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069" y="1808252"/>
            <a:ext cx="2160000" cy="451802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7A4A762-2B19-4E49-A4A9-13E507E1C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375" y="1808251"/>
            <a:ext cx="2160000" cy="4518025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566690D-91E8-F846-BA3E-30442B7EA0CD}"/>
              </a:ext>
            </a:extLst>
          </p:cNvPr>
          <p:cNvSpPr txBox="1"/>
          <p:nvPr/>
        </p:nvSpPr>
        <p:spPr>
          <a:xfrm>
            <a:off x="1387632" y="6330100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latin typeface="Lato" panose="020F0502020204030203" pitchFamily="34" charset="77"/>
              </a:rPr>
              <a:t>Control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21CC4BA-D74F-C54C-ADAE-D73B8DBF6207}"/>
              </a:ext>
            </a:extLst>
          </p:cNvPr>
          <p:cNvSpPr txBox="1"/>
          <p:nvPr/>
        </p:nvSpPr>
        <p:spPr>
          <a:xfrm>
            <a:off x="5042506" y="6328046"/>
            <a:ext cx="365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Lato" panose="020F0502020204030203" pitchFamily="34" charset="77"/>
              </a:rPr>
              <a:t>Experiment</a:t>
            </a:r>
          </a:p>
        </p:txBody>
      </p:sp>
      <p:sp>
        <p:nvSpPr>
          <p:cNvPr id="22" name="Pijl links 21">
            <a:extLst>
              <a:ext uri="{FF2B5EF4-FFF2-40B4-BE49-F238E27FC236}">
                <a16:creationId xmlns:a16="http://schemas.microsoft.com/office/drawing/2014/main" id="{9F017C14-8253-064B-ACAC-BE084B2AC17D}"/>
              </a:ext>
            </a:extLst>
          </p:cNvPr>
          <p:cNvSpPr/>
          <p:nvPr/>
        </p:nvSpPr>
        <p:spPr>
          <a:xfrm>
            <a:off x="3220102" y="3643681"/>
            <a:ext cx="1190065" cy="847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2D3A48C-79A2-4E8C-84B1-5185555DA614}"/>
              </a:ext>
            </a:extLst>
          </p:cNvPr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7196F0-971E-4B4F-B69F-D166D46B3884}"/>
              </a:ext>
            </a:extLst>
          </p:cNvPr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Let’s do a test to –we assume- make it easier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181254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D406D6-7E07-49AC-AB03-5B81503D0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" b="8910"/>
          <a:stretch/>
        </p:blipFill>
        <p:spPr>
          <a:xfrm>
            <a:off x="824215" y="811033"/>
            <a:ext cx="10660018" cy="5345811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A334CF1-851B-470E-93BC-5DAA6D25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596F9E6-3FE3-4EE3-A83D-777DDFCF00F4}"/>
              </a:ext>
            </a:extLst>
          </p:cNvPr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382F00-B524-4295-82A8-3820913B1ED6}"/>
              </a:ext>
            </a:extLst>
          </p:cNvPr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Conversion % per click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6CDD3699-20F8-44C5-B3D6-9DA186B55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78" y="1597798"/>
            <a:ext cx="9354908" cy="4768496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521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HOW?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652344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A334CF1-851B-470E-93BC-5DAA6D25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596F9E6-3FE3-4EE3-A83D-777DDFCF00F4}"/>
              </a:ext>
            </a:extLst>
          </p:cNvPr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382F00-B524-4295-82A8-3820913B1ED6}"/>
              </a:ext>
            </a:extLst>
          </p:cNvPr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&gt; 75 </a:t>
            </a:r>
            <a:r>
              <a:rPr lang="en-US" sz="2400" dirty="0" err="1">
                <a:solidFill>
                  <a:srgbClr val="FFFFFF"/>
                </a:solidFill>
                <a:latin typeface="Bitter"/>
                <a:cs typeface="Bitter"/>
              </a:rPr>
              <a:t>Wulfies</a:t>
            </a: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 from 26 countries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1628BE-09E1-48D6-AB1E-74F457AC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58" y="1122631"/>
            <a:ext cx="8367173" cy="55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910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F48E0DA-4B47-411A-AC8D-9801AFDD0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55" y="0"/>
            <a:ext cx="10289090" cy="6858000"/>
          </a:xfrm>
          <a:prstGeom prst="rect">
            <a:avLst/>
          </a:prstGeom>
        </p:spPr>
      </p:pic>
      <p:sp>
        <p:nvSpPr>
          <p:cNvPr id="466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2" y="2"/>
            <a:ext cx="161977" cy="1619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1467" dirty="0" err="1">
              <a:solidFill>
                <a:srgbClr val="000000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8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Telling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38262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E820B78-E88E-490B-B380-A1B25B4F6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55" y="51759"/>
            <a:ext cx="10289090" cy="6858000"/>
          </a:xfrm>
          <a:prstGeom prst="rect">
            <a:avLst/>
          </a:prstGeom>
        </p:spPr>
      </p:pic>
      <p:sp>
        <p:nvSpPr>
          <p:cNvPr id="466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2" y="2"/>
            <a:ext cx="161977" cy="1619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1467" dirty="0" err="1">
              <a:solidFill>
                <a:srgbClr val="000000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8" name="Rectangle 1"/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Selling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35323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WHY DON’T PEOPLE BUY THEIR BEERS ONLINE?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587759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Bottles</a:t>
            </a:r>
            <a:r>
              <a:rPr lang="nl-NL" sz="4800" b="1" dirty="0"/>
              <a:t> </a:t>
            </a:r>
            <a:r>
              <a:rPr lang="nl-NL" sz="4800" b="1" dirty="0" err="1"/>
              <a:t>will</a:t>
            </a:r>
            <a:r>
              <a:rPr lang="nl-NL" sz="4800" b="1" dirty="0"/>
              <a:t> break?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054462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Uncertainty</a:t>
            </a:r>
            <a:r>
              <a:rPr lang="nl-NL" sz="4800" b="1" dirty="0"/>
              <a:t> </a:t>
            </a:r>
            <a:r>
              <a:rPr lang="nl-NL" sz="4800" b="1" dirty="0" err="1"/>
              <a:t>about</a:t>
            </a:r>
            <a:r>
              <a:rPr lang="nl-NL" sz="4800" b="1" dirty="0"/>
              <a:t> delivery?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397926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1563638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Did</a:t>
            </a:r>
            <a:r>
              <a:rPr lang="nl-NL" sz="4800" b="1" dirty="0"/>
              <a:t> </a:t>
            </a:r>
            <a:r>
              <a:rPr lang="nl-NL" sz="4800" b="1" dirty="0" err="1"/>
              <a:t>you</a:t>
            </a:r>
            <a:r>
              <a:rPr lang="nl-NL" sz="4800" b="1" dirty="0"/>
              <a:t> </a:t>
            </a:r>
            <a:r>
              <a:rPr lang="nl-NL" sz="4800" b="1" dirty="0" err="1"/>
              <a:t>buy</a:t>
            </a:r>
            <a:r>
              <a:rPr lang="nl-NL" sz="4800" b="1" dirty="0"/>
              <a:t> ‘</a:t>
            </a:r>
            <a:r>
              <a:rPr lang="nl-NL" sz="4800" b="1" dirty="0" err="1"/>
              <a:t>something</a:t>
            </a:r>
            <a:r>
              <a:rPr lang="nl-NL" sz="4800" b="1" dirty="0"/>
              <a:t>’ online in </a:t>
            </a:r>
            <a:r>
              <a:rPr lang="nl-NL" sz="4800" b="1" dirty="0" err="1"/>
              <a:t>the</a:t>
            </a:r>
            <a:r>
              <a:rPr lang="nl-NL" sz="4800" b="1" dirty="0"/>
              <a:t> last </a:t>
            </a:r>
            <a:r>
              <a:rPr lang="nl-NL" sz="4800" b="1" dirty="0" err="1"/>
              <a:t>year</a:t>
            </a:r>
            <a:r>
              <a:rPr lang="nl-NL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5237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4" y="2717800"/>
            <a:ext cx="9640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Expensive</a:t>
            </a:r>
            <a:r>
              <a:rPr lang="nl-NL" sz="4800" b="1" dirty="0"/>
              <a:t> </a:t>
            </a:r>
            <a:r>
              <a:rPr lang="nl-NL" sz="4800" b="1" dirty="0" err="1"/>
              <a:t>beers</a:t>
            </a:r>
            <a:r>
              <a:rPr lang="nl-NL" sz="4800" b="1" dirty="0"/>
              <a:t>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1994452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4" y="2717800"/>
            <a:ext cx="9640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High delivery </a:t>
            </a:r>
            <a:r>
              <a:rPr lang="nl-NL" sz="4800" b="1" dirty="0" err="1"/>
              <a:t>fees</a:t>
            </a:r>
            <a:r>
              <a:rPr lang="nl-NL" sz="4800" b="1" dirty="0"/>
              <a:t>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979711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4" y="2717800"/>
            <a:ext cx="81661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An </a:t>
            </a:r>
            <a:r>
              <a:rPr lang="nl-NL" sz="4800" b="1" dirty="0" err="1"/>
              <a:t>uhhh</a:t>
            </a:r>
            <a:r>
              <a:rPr lang="nl-NL" sz="4800" b="1" dirty="0"/>
              <a:t> </a:t>
            </a:r>
            <a:r>
              <a:rPr lang="nl-NL" sz="4800" b="1" dirty="0" err="1"/>
              <a:t>what’s</a:t>
            </a:r>
            <a:r>
              <a:rPr lang="nl-NL" sz="4800" b="1" dirty="0"/>
              <a:t> wrong </a:t>
            </a:r>
            <a:r>
              <a:rPr lang="nl-NL" sz="4800" b="1" dirty="0" err="1"/>
              <a:t>with</a:t>
            </a:r>
            <a:r>
              <a:rPr lang="nl-NL" sz="4800" b="1" dirty="0"/>
              <a:t> </a:t>
            </a:r>
            <a:r>
              <a:rPr lang="nl-NL" sz="4800" b="1" dirty="0" err="1"/>
              <a:t>the</a:t>
            </a:r>
            <a:r>
              <a:rPr lang="nl-NL" sz="4800" b="1" dirty="0"/>
              <a:t> </a:t>
            </a:r>
            <a:r>
              <a:rPr lang="nl-NL" sz="4800" b="1" dirty="0" err="1"/>
              <a:t>current</a:t>
            </a:r>
            <a:r>
              <a:rPr lang="nl-NL" sz="4800" b="1" dirty="0"/>
              <a:t> </a:t>
            </a:r>
            <a:r>
              <a:rPr lang="nl-NL" sz="4800" b="1" dirty="0" err="1"/>
              <a:t>situation</a:t>
            </a:r>
            <a:r>
              <a:rPr lang="nl-NL" sz="4800" b="1" dirty="0"/>
              <a:t>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1039430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SO INDEED, WHY SHOULD THEY?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4067287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Relevant </a:t>
            </a:r>
            <a:r>
              <a:rPr lang="nl-NL" sz="4800" b="1" dirty="0" err="1"/>
              <a:t>assortment</a:t>
            </a:r>
            <a:r>
              <a:rPr lang="nl-NL" sz="4800" b="1" dirty="0"/>
              <a:t>.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644387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More time </a:t>
            </a:r>
            <a:r>
              <a:rPr lang="nl-NL" sz="4800" b="1" dirty="0" err="1"/>
              <a:t>to</a:t>
            </a:r>
            <a:r>
              <a:rPr lang="nl-NL" sz="4800" b="1" dirty="0"/>
              <a:t> discover.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4275468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Delivered</a:t>
            </a:r>
            <a:r>
              <a:rPr lang="nl-NL" sz="4800" b="1" dirty="0"/>
              <a:t> at </a:t>
            </a:r>
            <a:r>
              <a:rPr lang="nl-NL" sz="4800" b="1" dirty="0" err="1"/>
              <a:t>your</a:t>
            </a:r>
            <a:r>
              <a:rPr lang="nl-NL" sz="4800" b="1" dirty="0"/>
              <a:t> doorstep.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413689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571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Fair </a:t>
            </a:r>
            <a:r>
              <a:rPr lang="nl-NL" sz="4800" b="1" dirty="0" err="1"/>
              <a:t>prices</a:t>
            </a:r>
            <a:r>
              <a:rPr lang="nl-NL" sz="4800" b="1" dirty="0"/>
              <a:t>.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143354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571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Broader</a:t>
            </a:r>
            <a:r>
              <a:rPr lang="nl-NL" sz="4800" b="1" dirty="0"/>
              <a:t> range of </a:t>
            </a:r>
            <a:r>
              <a:rPr lang="nl-NL" sz="4800" b="1" dirty="0" err="1"/>
              <a:t>recommandations</a:t>
            </a:r>
            <a:r>
              <a:rPr lang="nl-NL" sz="4800" b="1" dirty="0"/>
              <a:t>.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3588859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571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We </a:t>
            </a:r>
            <a:r>
              <a:rPr lang="nl-NL" sz="4800" b="1" dirty="0" err="1"/>
              <a:t>give</a:t>
            </a:r>
            <a:r>
              <a:rPr lang="nl-NL" sz="4800" b="1" dirty="0"/>
              <a:t> </a:t>
            </a:r>
            <a:r>
              <a:rPr lang="nl-NL" sz="4800" b="1" dirty="0" err="1"/>
              <a:t>some</a:t>
            </a:r>
            <a:r>
              <a:rPr lang="nl-NL" sz="4800" b="1" dirty="0"/>
              <a:t> help!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424729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1563638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Did</a:t>
            </a:r>
            <a:r>
              <a:rPr lang="nl-NL" sz="4800" b="1" dirty="0"/>
              <a:t> </a:t>
            </a:r>
            <a:r>
              <a:rPr lang="nl-NL" sz="4800" b="1" dirty="0" err="1"/>
              <a:t>you</a:t>
            </a:r>
            <a:r>
              <a:rPr lang="nl-NL" sz="4800" b="1" dirty="0"/>
              <a:t> </a:t>
            </a:r>
            <a:r>
              <a:rPr lang="nl-NL" sz="4800" b="1" dirty="0" err="1"/>
              <a:t>buy</a:t>
            </a:r>
            <a:r>
              <a:rPr lang="nl-NL" sz="4800" b="1" dirty="0"/>
              <a:t> </a:t>
            </a:r>
            <a:r>
              <a:rPr lang="nl-NL" sz="4800" b="1" dirty="0" err="1"/>
              <a:t>specialty</a:t>
            </a:r>
            <a:r>
              <a:rPr lang="nl-NL" sz="4800" b="1" dirty="0"/>
              <a:t>/</a:t>
            </a:r>
            <a:r>
              <a:rPr lang="nl-NL" sz="4800" b="1" dirty="0" err="1"/>
              <a:t>craft</a:t>
            </a:r>
            <a:r>
              <a:rPr lang="nl-NL" sz="4800" b="1" dirty="0"/>
              <a:t> beer in </a:t>
            </a:r>
            <a:r>
              <a:rPr lang="nl-NL" sz="4800" b="1" dirty="0" err="1"/>
              <a:t>the</a:t>
            </a:r>
            <a:r>
              <a:rPr lang="nl-NL" sz="4800" b="1" dirty="0"/>
              <a:t> last </a:t>
            </a:r>
            <a:r>
              <a:rPr lang="nl-NL" sz="4800" b="1" dirty="0" err="1"/>
              <a:t>year</a:t>
            </a:r>
            <a:r>
              <a:rPr lang="nl-NL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1851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WHAT DO THEY BUY?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333924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 txBox="1"/>
          <p:nvPr/>
        </p:nvSpPr>
        <p:spPr>
          <a:xfrm>
            <a:off x="1256427" y="1363654"/>
            <a:ext cx="5046607" cy="55820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Fathersday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Advent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Belgian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Beer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Trappist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Christmas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b="1" spc="13" dirty="0">
              <a:solidFill>
                <a:srgbClr val="312F2B"/>
              </a:solidFill>
              <a:latin typeface="Arial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765F9A-F72A-4015-BED9-559C82A13154}"/>
              </a:ext>
            </a:extLst>
          </p:cNvPr>
          <p:cNvSpPr txBox="1">
            <a:spLocks/>
          </p:cNvSpPr>
          <p:nvPr/>
        </p:nvSpPr>
        <p:spPr>
          <a:xfrm>
            <a:off x="-2540000" y="474058"/>
            <a:ext cx="14732000" cy="8976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marL="3572844" marR="6773">
              <a:lnSpc>
                <a:spcPts val="3467"/>
              </a:lnSpc>
            </a:pPr>
            <a:r>
              <a:rPr lang="nl-NL" sz="3467" spc="193" dirty="0" err="1"/>
              <a:t>Prepacked</a:t>
            </a:r>
            <a:r>
              <a:rPr lang="nl-NL" sz="3467" spc="193" dirty="0"/>
              <a:t> Packs </a:t>
            </a:r>
            <a:br>
              <a:rPr lang="en-US" sz="3467" spc="193" dirty="0"/>
            </a:br>
            <a:endParaRPr lang="en-US" sz="3467" spc="193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E37098F-445B-4158-9132-20EBBFB50EAD}"/>
              </a:ext>
            </a:extLst>
          </p:cNvPr>
          <p:cNvSpPr txBox="1"/>
          <p:nvPr/>
        </p:nvSpPr>
        <p:spPr>
          <a:xfrm>
            <a:off x="5172801" y="1363653"/>
            <a:ext cx="5046607" cy="5233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Populair Beers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Discovery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Alcohol Free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IPA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World of Beers Pack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b="1" spc="13" dirty="0">
              <a:solidFill>
                <a:srgbClr val="312F2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598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 txBox="1"/>
          <p:nvPr/>
        </p:nvSpPr>
        <p:spPr>
          <a:xfrm>
            <a:off x="1256427" y="1363654"/>
            <a:ext cx="5046607" cy="55820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Duvel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Karmeliet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Affligem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Westmalle 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Erdinger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b="1" spc="13" dirty="0">
              <a:solidFill>
                <a:srgbClr val="312F2B"/>
              </a:solidFill>
              <a:latin typeface="Arial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765F9A-F72A-4015-BED9-559C82A13154}"/>
              </a:ext>
            </a:extLst>
          </p:cNvPr>
          <p:cNvSpPr txBox="1">
            <a:spLocks/>
          </p:cNvSpPr>
          <p:nvPr/>
        </p:nvSpPr>
        <p:spPr>
          <a:xfrm>
            <a:off x="-2540000" y="474058"/>
            <a:ext cx="14732000" cy="8976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marL="3572844" marR="6773">
              <a:lnSpc>
                <a:spcPts val="3467"/>
              </a:lnSpc>
            </a:pPr>
            <a:r>
              <a:rPr lang="nl-NL" sz="3467" spc="193" dirty="0"/>
              <a:t>The </a:t>
            </a:r>
            <a:r>
              <a:rPr lang="nl-NL" sz="3467" spc="193" dirty="0" err="1"/>
              <a:t>bigger</a:t>
            </a:r>
            <a:r>
              <a:rPr lang="nl-NL" sz="3467" spc="193" dirty="0"/>
              <a:t> </a:t>
            </a:r>
            <a:r>
              <a:rPr lang="nl-NL" sz="3467" spc="193" dirty="0" err="1"/>
              <a:t>brands</a:t>
            </a:r>
            <a:br>
              <a:rPr lang="en-US" sz="3467" spc="193" dirty="0"/>
            </a:br>
            <a:endParaRPr lang="en-US" sz="3467" spc="193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E37098F-445B-4158-9132-20EBBFB50EAD}"/>
              </a:ext>
            </a:extLst>
          </p:cNvPr>
          <p:cNvSpPr txBox="1"/>
          <p:nvPr/>
        </p:nvSpPr>
        <p:spPr>
          <a:xfrm>
            <a:off x="5172801" y="1363653"/>
            <a:ext cx="5046607" cy="4186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Paulaner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La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Chouffe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Palm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Brewdog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Leffe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b="1" spc="13" dirty="0">
              <a:solidFill>
                <a:srgbClr val="312F2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80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571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And</a:t>
            </a:r>
            <a:r>
              <a:rPr lang="nl-NL" sz="4800" b="1" dirty="0"/>
              <a:t> a lot of </a:t>
            </a:r>
            <a:r>
              <a:rPr lang="nl-NL" sz="4800" b="1" dirty="0" err="1"/>
              <a:t>local</a:t>
            </a:r>
            <a:r>
              <a:rPr lang="nl-NL" sz="4800" b="1" dirty="0"/>
              <a:t> </a:t>
            </a:r>
            <a:r>
              <a:rPr lang="nl-NL" sz="4800" b="1" dirty="0" err="1"/>
              <a:t>heroes</a:t>
            </a:r>
            <a:r>
              <a:rPr lang="nl-NL" sz="4800" b="1" dirty="0"/>
              <a:t>!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1433256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926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WHO ARE THEY?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2542166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 txBox="1"/>
          <p:nvPr/>
        </p:nvSpPr>
        <p:spPr>
          <a:xfrm>
            <a:off x="1256427" y="1363654"/>
            <a:ext cx="8491422" cy="5930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Very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normal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people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Beer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Likers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and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Beer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Explorers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Relatively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more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rural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then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top 10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citys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Almost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35% of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the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transactions is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female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Skewed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to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age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of 35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and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above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b="1" spc="13" dirty="0">
              <a:solidFill>
                <a:srgbClr val="312F2B"/>
              </a:solidFill>
              <a:latin typeface="Arial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765F9A-F72A-4015-BED9-559C82A13154}"/>
              </a:ext>
            </a:extLst>
          </p:cNvPr>
          <p:cNvSpPr txBox="1">
            <a:spLocks/>
          </p:cNvSpPr>
          <p:nvPr/>
        </p:nvSpPr>
        <p:spPr>
          <a:xfrm>
            <a:off x="-2540000" y="474058"/>
            <a:ext cx="14732000" cy="8976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marL="3572844" marR="6773">
              <a:lnSpc>
                <a:spcPts val="3467"/>
              </a:lnSpc>
            </a:pPr>
            <a:r>
              <a:rPr lang="nl-NL" sz="3467" spc="193" dirty="0" err="1"/>
              <a:t>Who</a:t>
            </a:r>
            <a:r>
              <a:rPr lang="nl-NL" sz="3467" spc="193" dirty="0"/>
              <a:t> are </a:t>
            </a:r>
            <a:r>
              <a:rPr lang="nl-NL" sz="3467" spc="193" dirty="0" err="1"/>
              <a:t>they</a:t>
            </a:r>
            <a:r>
              <a:rPr lang="nl-NL" sz="3467" spc="193" dirty="0"/>
              <a:t>?</a:t>
            </a:r>
            <a:br>
              <a:rPr lang="en-US" sz="3467" spc="193" dirty="0"/>
            </a:br>
            <a:endParaRPr lang="en-US" sz="3467" spc="193" dirty="0"/>
          </a:p>
        </p:txBody>
      </p:sp>
    </p:spTree>
    <p:extLst>
      <p:ext uri="{BB962C8B-B14F-4D97-AF65-F5344CB8AC3E}">
        <p14:creationId xmlns:p14="http://schemas.microsoft.com/office/powerpoint/2010/main" val="1602968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98245F3-5A10-470C-83F2-40B8823B5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88" t="36599" r="33320" b="10782"/>
          <a:stretch/>
        </p:blipFill>
        <p:spPr>
          <a:xfrm>
            <a:off x="3688285" y="252367"/>
            <a:ext cx="6370115" cy="64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3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03170" y="2096699"/>
            <a:ext cx="92670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PEOPLE LIKE CHOICE.</a:t>
            </a:r>
          </a:p>
          <a:p>
            <a:r>
              <a:rPr lang="nl-NL" sz="4800" b="1" dirty="0"/>
              <a:t>BUT DON’T LIKE TO CHOOSE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4069038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 txBox="1"/>
          <p:nvPr/>
        </p:nvSpPr>
        <p:spPr>
          <a:xfrm>
            <a:off x="1256427" y="1363654"/>
            <a:ext cx="8491422" cy="7326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121" indent="-457189">
              <a:buFont typeface="Wingdings" charset="2"/>
              <a:buChar char="§"/>
            </a:pP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Predefined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&amp;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Mystery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Packs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Limit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the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amount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of options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Short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and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accesible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descriptions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and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explanations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Show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also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brands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people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recognize</a:t>
            </a: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Easy flow </a:t>
            </a:r>
            <a:r>
              <a:rPr lang="nl-NL" sz="2267" spc="13" dirty="0" err="1">
                <a:solidFill>
                  <a:srgbClr val="312F2B"/>
                </a:solidFill>
                <a:latin typeface="Arial"/>
                <a:cs typeface="Arial"/>
              </a:rPr>
              <a:t>and</a:t>
            </a: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 check-out</a:t>
            </a: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r>
              <a:rPr lang="nl-NL" sz="2267" spc="13" dirty="0">
                <a:solidFill>
                  <a:srgbClr val="312F2B"/>
                </a:solidFill>
                <a:latin typeface="Arial"/>
                <a:cs typeface="Arial"/>
              </a:rPr>
              <a:t>Trust</a:t>
            </a: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16932"/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spc="13" dirty="0">
              <a:solidFill>
                <a:srgbClr val="312F2B"/>
              </a:solidFill>
              <a:latin typeface="Arial"/>
              <a:cs typeface="Arial"/>
            </a:endParaRPr>
          </a:p>
          <a:p>
            <a:pPr marL="474121" indent="-457189">
              <a:buFont typeface="Wingdings" charset="2"/>
              <a:buChar char="§"/>
            </a:pPr>
            <a:endParaRPr lang="nl-NL" sz="2267" b="1" spc="13" dirty="0">
              <a:solidFill>
                <a:srgbClr val="312F2B"/>
              </a:solidFill>
              <a:latin typeface="Arial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765F9A-F72A-4015-BED9-559C82A13154}"/>
              </a:ext>
            </a:extLst>
          </p:cNvPr>
          <p:cNvSpPr txBox="1">
            <a:spLocks/>
          </p:cNvSpPr>
          <p:nvPr/>
        </p:nvSpPr>
        <p:spPr>
          <a:xfrm>
            <a:off x="-2540000" y="474058"/>
            <a:ext cx="14732000" cy="8976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marL="3572844" marR="6773">
              <a:lnSpc>
                <a:spcPts val="3467"/>
              </a:lnSpc>
            </a:pPr>
            <a:r>
              <a:rPr lang="nl-NL" sz="3467" spc="193" dirty="0" err="1"/>
              <a:t>So</a:t>
            </a:r>
            <a:r>
              <a:rPr lang="nl-NL" sz="3467" spc="193" dirty="0"/>
              <a:t> we have </a:t>
            </a:r>
            <a:r>
              <a:rPr lang="nl-NL" sz="3467" spc="193" dirty="0" err="1"/>
              <a:t>to</a:t>
            </a:r>
            <a:r>
              <a:rPr lang="nl-NL" sz="3467" spc="193" dirty="0"/>
              <a:t> help…</a:t>
            </a:r>
            <a:br>
              <a:rPr lang="en-US" sz="3467" spc="193" dirty="0"/>
            </a:br>
            <a:endParaRPr lang="en-US" sz="3467" spc="193" dirty="0"/>
          </a:p>
        </p:txBody>
      </p:sp>
    </p:spTree>
    <p:extLst>
      <p:ext uri="{BB962C8B-B14F-4D97-AF65-F5344CB8AC3E}">
        <p14:creationId xmlns:p14="http://schemas.microsoft.com/office/powerpoint/2010/main" val="2709119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03170" y="2630574"/>
            <a:ext cx="926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CREATING AMBASSADORS.</a:t>
            </a:r>
          </a:p>
        </p:txBody>
      </p:sp>
    </p:spTree>
    <p:extLst>
      <p:ext uri="{BB962C8B-B14F-4D97-AF65-F5344CB8AC3E}">
        <p14:creationId xmlns:p14="http://schemas.microsoft.com/office/powerpoint/2010/main" val="291236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1563638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Did</a:t>
            </a:r>
            <a:r>
              <a:rPr lang="nl-NL" sz="4800" b="1" dirty="0"/>
              <a:t> </a:t>
            </a:r>
            <a:r>
              <a:rPr lang="nl-NL" sz="4800" b="1" dirty="0" err="1"/>
              <a:t>you</a:t>
            </a:r>
            <a:r>
              <a:rPr lang="nl-NL" sz="4800" b="1" dirty="0"/>
              <a:t> ever </a:t>
            </a:r>
            <a:r>
              <a:rPr lang="nl-NL" sz="4800" b="1" dirty="0" err="1"/>
              <a:t>buy</a:t>
            </a:r>
            <a:r>
              <a:rPr lang="nl-NL" sz="4800" b="1" dirty="0"/>
              <a:t> </a:t>
            </a:r>
            <a:r>
              <a:rPr lang="nl-NL" sz="4800" b="1" dirty="0" err="1"/>
              <a:t>specialty</a:t>
            </a:r>
            <a:r>
              <a:rPr lang="nl-NL" sz="4800" b="1" dirty="0"/>
              <a:t>/</a:t>
            </a:r>
            <a:r>
              <a:rPr lang="nl-NL" sz="4800" b="1" dirty="0" err="1"/>
              <a:t>craft</a:t>
            </a:r>
            <a:r>
              <a:rPr lang="nl-NL" sz="4800" b="1" dirty="0"/>
              <a:t> beer ONLINE?</a:t>
            </a:r>
          </a:p>
        </p:txBody>
      </p:sp>
    </p:spTree>
    <p:extLst>
      <p:ext uri="{BB962C8B-B14F-4D97-AF65-F5344CB8AC3E}">
        <p14:creationId xmlns:p14="http://schemas.microsoft.com/office/powerpoint/2010/main" val="17084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object 3"/>
          <p:cNvSpPr/>
          <p:nvPr/>
        </p:nvSpPr>
        <p:spPr>
          <a:xfrm>
            <a:off x="9394478" y="120462"/>
            <a:ext cx="4175847" cy="6585972"/>
          </a:xfrm>
          <a:custGeom>
            <a:avLst/>
            <a:gdLst/>
            <a:ahLst/>
            <a:cxnLst/>
            <a:rect l="l" t="t" r="r" b="b"/>
            <a:pathLst>
              <a:path w="1892300" h="2984500">
                <a:moveTo>
                  <a:pt x="1205398" y="2527300"/>
                </a:moveTo>
                <a:lnTo>
                  <a:pt x="783149" y="2527300"/>
                </a:lnTo>
                <a:lnTo>
                  <a:pt x="819962" y="2540000"/>
                </a:lnTo>
                <a:lnTo>
                  <a:pt x="869848" y="2565400"/>
                </a:lnTo>
                <a:lnTo>
                  <a:pt x="922632" y="2603500"/>
                </a:lnTo>
                <a:lnTo>
                  <a:pt x="971952" y="2641600"/>
                </a:lnTo>
                <a:lnTo>
                  <a:pt x="1017348" y="2679700"/>
                </a:lnTo>
                <a:lnTo>
                  <a:pt x="1058359" y="2717800"/>
                </a:lnTo>
                <a:lnTo>
                  <a:pt x="1094525" y="2755900"/>
                </a:lnTo>
                <a:lnTo>
                  <a:pt x="1125384" y="2806700"/>
                </a:lnTo>
                <a:lnTo>
                  <a:pt x="1150476" y="2844800"/>
                </a:lnTo>
                <a:lnTo>
                  <a:pt x="1169340" y="2882900"/>
                </a:lnTo>
                <a:lnTo>
                  <a:pt x="1181515" y="2921000"/>
                </a:lnTo>
                <a:lnTo>
                  <a:pt x="1186541" y="2959100"/>
                </a:lnTo>
                <a:lnTo>
                  <a:pt x="1183957" y="2984500"/>
                </a:lnTo>
                <a:lnTo>
                  <a:pt x="1262436" y="2984500"/>
                </a:lnTo>
                <a:lnTo>
                  <a:pt x="1298823" y="2971800"/>
                </a:lnTo>
                <a:lnTo>
                  <a:pt x="1339242" y="2946400"/>
                </a:lnTo>
                <a:lnTo>
                  <a:pt x="1383045" y="2921000"/>
                </a:lnTo>
                <a:lnTo>
                  <a:pt x="1429583" y="2882900"/>
                </a:lnTo>
                <a:lnTo>
                  <a:pt x="1478206" y="2819400"/>
                </a:lnTo>
                <a:lnTo>
                  <a:pt x="1528267" y="2755900"/>
                </a:lnTo>
                <a:lnTo>
                  <a:pt x="1570216" y="2705100"/>
                </a:lnTo>
                <a:lnTo>
                  <a:pt x="1604954" y="2667000"/>
                </a:lnTo>
                <a:lnTo>
                  <a:pt x="1632555" y="2654300"/>
                </a:lnTo>
                <a:lnTo>
                  <a:pt x="1829100" y="2654300"/>
                </a:lnTo>
                <a:lnTo>
                  <a:pt x="1868850" y="2616200"/>
                </a:lnTo>
                <a:lnTo>
                  <a:pt x="1892293" y="2590800"/>
                </a:lnTo>
                <a:lnTo>
                  <a:pt x="1892293" y="2540000"/>
                </a:lnTo>
                <a:lnTo>
                  <a:pt x="1248867" y="2540000"/>
                </a:lnTo>
                <a:lnTo>
                  <a:pt x="1205398" y="2527300"/>
                </a:lnTo>
                <a:close/>
              </a:path>
              <a:path w="1892300" h="2984500">
                <a:moveTo>
                  <a:pt x="1829100" y="2654300"/>
                </a:moveTo>
                <a:lnTo>
                  <a:pt x="1666651" y="2654300"/>
                </a:lnTo>
                <a:lnTo>
                  <a:pt x="1673296" y="2679700"/>
                </a:lnTo>
                <a:lnTo>
                  <a:pt x="1673106" y="2705100"/>
                </a:lnTo>
                <a:lnTo>
                  <a:pt x="1666157" y="2743200"/>
                </a:lnTo>
                <a:lnTo>
                  <a:pt x="1652524" y="2768600"/>
                </a:lnTo>
                <a:lnTo>
                  <a:pt x="1786611" y="2692400"/>
                </a:lnTo>
                <a:lnTo>
                  <a:pt x="1829100" y="2654300"/>
                </a:lnTo>
                <a:close/>
              </a:path>
              <a:path w="1892300" h="2984500">
                <a:moveTo>
                  <a:pt x="598551" y="0"/>
                </a:moveTo>
                <a:lnTo>
                  <a:pt x="551634" y="25400"/>
                </a:lnTo>
                <a:lnTo>
                  <a:pt x="510886" y="63500"/>
                </a:lnTo>
                <a:lnTo>
                  <a:pt x="475908" y="101600"/>
                </a:lnTo>
                <a:lnTo>
                  <a:pt x="446304" y="139700"/>
                </a:lnTo>
                <a:lnTo>
                  <a:pt x="421678" y="177800"/>
                </a:lnTo>
                <a:lnTo>
                  <a:pt x="401633" y="215900"/>
                </a:lnTo>
                <a:lnTo>
                  <a:pt x="385772" y="254000"/>
                </a:lnTo>
                <a:lnTo>
                  <a:pt x="373700" y="304800"/>
                </a:lnTo>
                <a:lnTo>
                  <a:pt x="365019" y="368300"/>
                </a:lnTo>
                <a:lnTo>
                  <a:pt x="359333" y="419100"/>
                </a:lnTo>
                <a:lnTo>
                  <a:pt x="326601" y="457200"/>
                </a:lnTo>
                <a:lnTo>
                  <a:pt x="295194" y="495300"/>
                </a:lnTo>
                <a:lnTo>
                  <a:pt x="265150" y="533400"/>
                </a:lnTo>
                <a:lnTo>
                  <a:pt x="236506" y="571500"/>
                </a:lnTo>
                <a:lnTo>
                  <a:pt x="209302" y="609600"/>
                </a:lnTo>
                <a:lnTo>
                  <a:pt x="183576" y="647700"/>
                </a:lnTo>
                <a:lnTo>
                  <a:pt x="159366" y="698500"/>
                </a:lnTo>
                <a:lnTo>
                  <a:pt x="136710" y="736600"/>
                </a:lnTo>
                <a:lnTo>
                  <a:pt x="115646" y="787400"/>
                </a:lnTo>
                <a:lnTo>
                  <a:pt x="96213" y="825500"/>
                </a:lnTo>
                <a:lnTo>
                  <a:pt x="78449" y="876300"/>
                </a:lnTo>
                <a:lnTo>
                  <a:pt x="62393" y="914400"/>
                </a:lnTo>
                <a:lnTo>
                  <a:pt x="48082" y="965200"/>
                </a:lnTo>
                <a:lnTo>
                  <a:pt x="35555" y="1016000"/>
                </a:lnTo>
                <a:lnTo>
                  <a:pt x="24850" y="1066800"/>
                </a:lnTo>
                <a:lnTo>
                  <a:pt x="16006" y="1117600"/>
                </a:lnTo>
                <a:lnTo>
                  <a:pt x="9061" y="1168400"/>
                </a:lnTo>
                <a:lnTo>
                  <a:pt x="4052" y="1219200"/>
                </a:lnTo>
                <a:lnTo>
                  <a:pt x="1019" y="1270000"/>
                </a:lnTo>
                <a:lnTo>
                  <a:pt x="0" y="1320800"/>
                </a:lnTo>
                <a:lnTo>
                  <a:pt x="1355" y="1358900"/>
                </a:lnTo>
                <a:lnTo>
                  <a:pt x="5341" y="1409700"/>
                </a:lnTo>
                <a:lnTo>
                  <a:pt x="11836" y="1460500"/>
                </a:lnTo>
                <a:lnTo>
                  <a:pt x="20720" y="1511300"/>
                </a:lnTo>
                <a:lnTo>
                  <a:pt x="31870" y="1562100"/>
                </a:lnTo>
                <a:lnTo>
                  <a:pt x="45168" y="1612900"/>
                </a:lnTo>
                <a:lnTo>
                  <a:pt x="60491" y="1663700"/>
                </a:lnTo>
                <a:lnTo>
                  <a:pt x="77718" y="1714500"/>
                </a:lnTo>
                <a:lnTo>
                  <a:pt x="96729" y="1765300"/>
                </a:lnTo>
                <a:lnTo>
                  <a:pt x="117402" y="1816100"/>
                </a:lnTo>
                <a:lnTo>
                  <a:pt x="139616" y="1866900"/>
                </a:lnTo>
                <a:lnTo>
                  <a:pt x="163252" y="1917700"/>
                </a:lnTo>
                <a:lnTo>
                  <a:pt x="188187" y="1968500"/>
                </a:lnTo>
                <a:lnTo>
                  <a:pt x="214300" y="2019300"/>
                </a:lnTo>
                <a:lnTo>
                  <a:pt x="241471" y="2070100"/>
                </a:lnTo>
                <a:lnTo>
                  <a:pt x="269579" y="2108200"/>
                </a:lnTo>
                <a:lnTo>
                  <a:pt x="298502" y="2159000"/>
                </a:lnTo>
                <a:lnTo>
                  <a:pt x="328120" y="2197100"/>
                </a:lnTo>
                <a:lnTo>
                  <a:pt x="358311" y="2247900"/>
                </a:lnTo>
                <a:lnTo>
                  <a:pt x="388956" y="2286000"/>
                </a:lnTo>
                <a:lnTo>
                  <a:pt x="419932" y="2324100"/>
                </a:lnTo>
                <a:lnTo>
                  <a:pt x="513641" y="2438400"/>
                </a:lnTo>
                <a:lnTo>
                  <a:pt x="544734" y="2463800"/>
                </a:lnTo>
                <a:lnTo>
                  <a:pt x="575554" y="2501900"/>
                </a:lnTo>
                <a:lnTo>
                  <a:pt x="605980" y="2527300"/>
                </a:lnTo>
                <a:lnTo>
                  <a:pt x="635891" y="2552700"/>
                </a:lnTo>
                <a:lnTo>
                  <a:pt x="665165" y="2565400"/>
                </a:lnTo>
                <a:lnTo>
                  <a:pt x="693683" y="2590800"/>
                </a:lnTo>
                <a:lnTo>
                  <a:pt x="721322" y="2603500"/>
                </a:lnTo>
                <a:lnTo>
                  <a:pt x="747963" y="2616200"/>
                </a:lnTo>
                <a:lnTo>
                  <a:pt x="773483" y="2628900"/>
                </a:lnTo>
                <a:lnTo>
                  <a:pt x="797763" y="2641600"/>
                </a:lnTo>
                <a:lnTo>
                  <a:pt x="768106" y="2590800"/>
                </a:lnTo>
                <a:lnTo>
                  <a:pt x="751889" y="2565400"/>
                </a:lnTo>
                <a:lnTo>
                  <a:pt x="749040" y="2540000"/>
                </a:lnTo>
                <a:lnTo>
                  <a:pt x="759484" y="2527300"/>
                </a:lnTo>
                <a:lnTo>
                  <a:pt x="1205398" y="2527300"/>
                </a:lnTo>
                <a:lnTo>
                  <a:pt x="1161605" y="2514600"/>
                </a:lnTo>
                <a:lnTo>
                  <a:pt x="1119509" y="2489200"/>
                </a:lnTo>
                <a:lnTo>
                  <a:pt x="1081133" y="2463800"/>
                </a:lnTo>
                <a:lnTo>
                  <a:pt x="1048499" y="2425700"/>
                </a:lnTo>
                <a:lnTo>
                  <a:pt x="1011267" y="2362200"/>
                </a:lnTo>
                <a:lnTo>
                  <a:pt x="994692" y="2324100"/>
                </a:lnTo>
                <a:lnTo>
                  <a:pt x="978048" y="2273300"/>
                </a:lnTo>
                <a:lnTo>
                  <a:pt x="960260" y="2209800"/>
                </a:lnTo>
                <a:lnTo>
                  <a:pt x="940257" y="2120900"/>
                </a:lnTo>
                <a:lnTo>
                  <a:pt x="923667" y="2070100"/>
                </a:lnTo>
                <a:lnTo>
                  <a:pt x="903655" y="2019300"/>
                </a:lnTo>
                <a:lnTo>
                  <a:pt x="880337" y="1968500"/>
                </a:lnTo>
                <a:lnTo>
                  <a:pt x="853829" y="1930400"/>
                </a:lnTo>
                <a:lnTo>
                  <a:pt x="824245" y="1892300"/>
                </a:lnTo>
                <a:lnTo>
                  <a:pt x="791703" y="1866900"/>
                </a:lnTo>
                <a:lnTo>
                  <a:pt x="756318" y="1841500"/>
                </a:lnTo>
                <a:lnTo>
                  <a:pt x="718206" y="1816100"/>
                </a:lnTo>
                <a:lnTo>
                  <a:pt x="677482" y="1803400"/>
                </a:lnTo>
                <a:lnTo>
                  <a:pt x="634263" y="1803400"/>
                </a:lnTo>
                <a:lnTo>
                  <a:pt x="553608" y="1790700"/>
                </a:lnTo>
                <a:lnTo>
                  <a:pt x="486925" y="1765300"/>
                </a:lnTo>
                <a:lnTo>
                  <a:pt x="432687" y="1752600"/>
                </a:lnTo>
                <a:lnTo>
                  <a:pt x="389369" y="1727200"/>
                </a:lnTo>
                <a:lnTo>
                  <a:pt x="355445" y="1714500"/>
                </a:lnTo>
                <a:lnTo>
                  <a:pt x="329389" y="1689100"/>
                </a:lnTo>
                <a:lnTo>
                  <a:pt x="309676" y="1651000"/>
                </a:lnTo>
                <a:lnTo>
                  <a:pt x="294779" y="1625600"/>
                </a:lnTo>
                <a:lnTo>
                  <a:pt x="426586" y="1625600"/>
                </a:lnTo>
                <a:lnTo>
                  <a:pt x="402780" y="1612900"/>
                </a:lnTo>
                <a:lnTo>
                  <a:pt x="361913" y="1574800"/>
                </a:lnTo>
                <a:lnTo>
                  <a:pt x="327761" y="1536700"/>
                </a:lnTo>
                <a:lnTo>
                  <a:pt x="300295" y="1485900"/>
                </a:lnTo>
                <a:lnTo>
                  <a:pt x="279486" y="1447800"/>
                </a:lnTo>
                <a:lnTo>
                  <a:pt x="265304" y="1409700"/>
                </a:lnTo>
                <a:lnTo>
                  <a:pt x="257721" y="1371600"/>
                </a:lnTo>
                <a:lnTo>
                  <a:pt x="287059" y="1371600"/>
                </a:lnTo>
                <a:lnTo>
                  <a:pt x="316014" y="1358900"/>
                </a:lnTo>
                <a:lnTo>
                  <a:pt x="344664" y="1358900"/>
                </a:lnTo>
                <a:lnTo>
                  <a:pt x="373087" y="1333500"/>
                </a:lnTo>
                <a:lnTo>
                  <a:pt x="401363" y="1320800"/>
                </a:lnTo>
                <a:lnTo>
                  <a:pt x="429569" y="1295400"/>
                </a:lnTo>
                <a:lnTo>
                  <a:pt x="457784" y="1282700"/>
                </a:lnTo>
                <a:lnTo>
                  <a:pt x="486086" y="1257300"/>
                </a:lnTo>
                <a:lnTo>
                  <a:pt x="514556" y="1219200"/>
                </a:lnTo>
                <a:lnTo>
                  <a:pt x="572307" y="1168400"/>
                </a:lnTo>
                <a:lnTo>
                  <a:pt x="601747" y="1130300"/>
                </a:lnTo>
                <a:lnTo>
                  <a:pt x="625907" y="1104900"/>
                </a:lnTo>
                <a:lnTo>
                  <a:pt x="422160" y="1104900"/>
                </a:lnTo>
                <a:lnTo>
                  <a:pt x="438204" y="1066800"/>
                </a:lnTo>
                <a:lnTo>
                  <a:pt x="450579" y="1016000"/>
                </a:lnTo>
                <a:lnTo>
                  <a:pt x="459727" y="977900"/>
                </a:lnTo>
                <a:lnTo>
                  <a:pt x="466088" y="927100"/>
                </a:lnTo>
                <a:lnTo>
                  <a:pt x="470102" y="889000"/>
                </a:lnTo>
                <a:lnTo>
                  <a:pt x="472209" y="838200"/>
                </a:lnTo>
                <a:lnTo>
                  <a:pt x="472851" y="787400"/>
                </a:lnTo>
                <a:lnTo>
                  <a:pt x="472466" y="736600"/>
                </a:lnTo>
                <a:lnTo>
                  <a:pt x="471496" y="685800"/>
                </a:lnTo>
                <a:lnTo>
                  <a:pt x="470382" y="635000"/>
                </a:lnTo>
                <a:lnTo>
                  <a:pt x="469562" y="571500"/>
                </a:lnTo>
                <a:lnTo>
                  <a:pt x="469478" y="520700"/>
                </a:lnTo>
                <a:lnTo>
                  <a:pt x="470570" y="457200"/>
                </a:lnTo>
                <a:lnTo>
                  <a:pt x="473278" y="406400"/>
                </a:lnTo>
                <a:lnTo>
                  <a:pt x="479244" y="355600"/>
                </a:lnTo>
                <a:lnTo>
                  <a:pt x="490364" y="304800"/>
                </a:lnTo>
                <a:lnTo>
                  <a:pt x="506304" y="254000"/>
                </a:lnTo>
                <a:lnTo>
                  <a:pt x="526727" y="215900"/>
                </a:lnTo>
                <a:lnTo>
                  <a:pt x="551297" y="177800"/>
                </a:lnTo>
                <a:lnTo>
                  <a:pt x="579678" y="152400"/>
                </a:lnTo>
                <a:lnTo>
                  <a:pt x="727583" y="152400"/>
                </a:lnTo>
                <a:lnTo>
                  <a:pt x="598551" y="0"/>
                </a:lnTo>
                <a:close/>
              </a:path>
              <a:path w="1892300" h="2984500">
                <a:moveTo>
                  <a:pt x="1892293" y="1816100"/>
                </a:moveTo>
                <a:lnTo>
                  <a:pt x="1861773" y="1816100"/>
                </a:lnTo>
                <a:lnTo>
                  <a:pt x="1823660" y="1841500"/>
                </a:lnTo>
                <a:lnTo>
                  <a:pt x="1788275" y="1866900"/>
                </a:lnTo>
                <a:lnTo>
                  <a:pt x="1755733" y="1892300"/>
                </a:lnTo>
                <a:lnTo>
                  <a:pt x="1726150" y="1930400"/>
                </a:lnTo>
                <a:lnTo>
                  <a:pt x="1699641" y="1968500"/>
                </a:lnTo>
                <a:lnTo>
                  <a:pt x="1676323" y="2019300"/>
                </a:lnTo>
                <a:lnTo>
                  <a:pt x="1656312" y="2070100"/>
                </a:lnTo>
                <a:lnTo>
                  <a:pt x="1639722" y="2120900"/>
                </a:lnTo>
                <a:lnTo>
                  <a:pt x="1619718" y="2209800"/>
                </a:lnTo>
                <a:lnTo>
                  <a:pt x="1601931" y="2273300"/>
                </a:lnTo>
                <a:lnTo>
                  <a:pt x="1585287" y="2324100"/>
                </a:lnTo>
                <a:lnTo>
                  <a:pt x="1568712" y="2362200"/>
                </a:lnTo>
                <a:lnTo>
                  <a:pt x="1551134" y="2400300"/>
                </a:lnTo>
                <a:lnTo>
                  <a:pt x="1498846" y="2463800"/>
                </a:lnTo>
                <a:lnTo>
                  <a:pt x="1460469" y="2489200"/>
                </a:lnTo>
                <a:lnTo>
                  <a:pt x="1418374" y="2514600"/>
                </a:lnTo>
                <a:lnTo>
                  <a:pt x="1331111" y="2540000"/>
                </a:lnTo>
                <a:lnTo>
                  <a:pt x="1892293" y="2540000"/>
                </a:lnTo>
                <a:lnTo>
                  <a:pt x="1892293" y="1816100"/>
                </a:lnTo>
                <a:close/>
              </a:path>
              <a:path w="1892300" h="2984500">
                <a:moveTo>
                  <a:pt x="1378270" y="2209800"/>
                </a:moveTo>
                <a:lnTo>
                  <a:pt x="1201714" y="2209800"/>
                </a:lnTo>
                <a:lnTo>
                  <a:pt x="1140847" y="2222500"/>
                </a:lnTo>
                <a:lnTo>
                  <a:pt x="1102913" y="2235200"/>
                </a:lnTo>
                <a:lnTo>
                  <a:pt x="1083435" y="2247900"/>
                </a:lnTo>
                <a:lnTo>
                  <a:pt x="1077937" y="2273300"/>
                </a:lnTo>
                <a:lnTo>
                  <a:pt x="1085134" y="2324100"/>
                </a:lnTo>
                <a:lnTo>
                  <a:pt x="1104810" y="2374900"/>
                </a:lnTo>
                <a:lnTo>
                  <a:pt x="1134098" y="2413000"/>
                </a:lnTo>
                <a:lnTo>
                  <a:pt x="1170129" y="2451100"/>
                </a:lnTo>
                <a:lnTo>
                  <a:pt x="1210033" y="2476500"/>
                </a:lnTo>
                <a:lnTo>
                  <a:pt x="1250943" y="2501900"/>
                </a:lnTo>
                <a:lnTo>
                  <a:pt x="1329036" y="2501900"/>
                </a:lnTo>
                <a:lnTo>
                  <a:pt x="1369945" y="2476500"/>
                </a:lnTo>
                <a:lnTo>
                  <a:pt x="1409850" y="2451100"/>
                </a:lnTo>
                <a:lnTo>
                  <a:pt x="1445881" y="2413000"/>
                </a:lnTo>
                <a:lnTo>
                  <a:pt x="1475168" y="2374900"/>
                </a:lnTo>
                <a:lnTo>
                  <a:pt x="1494845" y="2324100"/>
                </a:lnTo>
                <a:lnTo>
                  <a:pt x="1502041" y="2273300"/>
                </a:lnTo>
                <a:lnTo>
                  <a:pt x="1496545" y="2247900"/>
                </a:lnTo>
                <a:lnTo>
                  <a:pt x="1477069" y="2235200"/>
                </a:lnTo>
                <a:lnTo>
                  <a:pt x="1439137" y="2222500"/>
                </a:lnTo>
                <a:lnTo>
                  <a:pt x="1378270" y="2209800"/>
                </a:lnTo>
                <a:close/>
              </a:path>
              <a:path w="1892300" h="2984500">
                <a:moveTo>
                  <a:pt x="426586" y="1625600"/>
                </a:moveTo>
                <a:lnTo>
                  <a:pt x="294779" y="1625600"/>
                </a:lnTo>
                <a:lnTo>
                  <a:pt x="330963" y="1638300"/>
                </a:lnTo>
                <a:lnTo>
                  <a:pt x="366128" y="1638300"/>
                </a:lnTo>
                <a:lnTo>
                  <a:pt x="404521" y="1651000"/>
                </a:lnTo>
                <a:lnTo>
                  <a:pt x="450392" y="1638300"/>
                </a:lnTo>
                <a:lnTo>
                  <a:pt x="426586" y="1625600"/>
                </a:lnTo>
                <a:close/>
              </a:path>
              <a:path w="1892300" h="2984500">
                <a:moveTo>
                  <a:pt x="760066" y="1130300"/>
                </a:moveTo>
                <a:lnTo>
                  <a:pt x="732320" y="1130300"/>
                </a:lnTo>
                <a:lnTo>
                  <a:pt x="858697" y="1206500"/>
                </a:lnTo>
                <a:lnTo>
                  <a:pt x="851933" y="1270000"/>
                </a:lnTo>
                <a:lnTo>
                  <a:pt x="860132" y="1320800"/>
                </a:lnTo>
                <a:lnTo>
                  <a:pt x="881386" y="1358900"/>
                </a:lnTo>
                <a:lnTo>
                  <a:pt x="913789" y="1384300"/>
                </a:lnTo>
                <a:lnTo>
                  <a:pt x="955433" y="1397000"/>
                </a:lnTo>
                <a:lnTo>
                  <a:pt x="1018713" y="1409700"/>
                </a:lnTo>
                <a:lnTo>
                  <a:pt x="1070917" y="1422400"/>
                </a:lnTo>
                <a:lnTo>
                  <a:pt x="1111221" y="1435100"/>
                </a:lnTo>
                <a:lnTo>
                  <a:pt x="1138796" y="1435100"/>
                </a:lnTo>
                <a:lnTo>
                  <a:pt x="1106489" y="1384300"/>
                </a:lnTo>
                <a:lnTo>
                  <a:pt x="1081938" y="1346200"/>
                </a:lnTo>
                <a:lnTo>
                  <a:pt x="1061643" y="1308100"/>
                </a:lnTo>
                <a:lnTo>
                  <a:pt x="1042101" y="1270000"/>
                </a:lnTo>
                <a:lnTo>
                  <a:pt x="986444" y="1219200"/>
                </a:lnTo>
                <a:lnTo>
                  <a:pt x="933371" y="1193800"/>
                </a:lnTo>
                <a:lnTo>
                  <a:pt x="809767" y="1143000"/>
                </a:lnTo>
                <a:lnTo>
                  <a:pt x="760066" y="1130300"/>
                </a:lnTo>
                <a:close/>
              </a:path>
              <a:path w="1892300" h="2984500">
                <a:moveTo>
                  <a:pt x="1847659" y="1130300"/>
                </a:moveTo>
                <a:lnTo>
                  <a:pt x="1819913" y="1130300"/>
                </a:lnTo>
                <a:lnTo>
                  <a:pt x="1770213" y="1143000"/>
                </a:lnTo>
                <a:lnTo>
                  <a:pt x="1646611" y="1193800"/>
                </a:lnTo>
                <a:lnTo>
                  <a:pt x="1593542" y="1219200"/>
                </a:lnTo>
                <a:lnTo>
                  <a:pt x="1560182" y="1244600"/>
                </a:lnTo>
                <a:lnTo>
                  <a:pt x="1518339" y="1308100"/>
                </a:lnTo>
                <a:lnTo>
                  <a:pt x="1498044" y="1346200"/>
                </a:lnTo>
                <a:lnTo>
                  <a:pt x="1473497" y="1384300"/>
                </a:lnTo>
                <a:lnTo>
                  <a:pt x="1441196" y="1435100"/>
                </a:lnTo>
                <a:lnTo>
                  <a:pt x="1468763" y="1435100"/>
                </a:lnTo>
                <a:lnTo>
                  <a:pt x="1509063" y="1422400"/>
                </a:lnTo>
                <a:lnTo>
                  <a:pt x="1561266" y="1409700"/>
                </a:lnTo>
                <a:lnTo>
                  <a:pt x="1624545" y="1397000"/>
                </a:lnTo>
                <a:lnTo>
                  <a:pt x="1666189" y="1384300"/>
                </a:lnTo>
                <a:lnTo>
                  <a:pt x="1698593" y="1358900"/>
                </a:lnTo>
                <a:lnTo>
                  <a:pt x="1719850" y="1320800"/>
                </a:lnTo>
                <a:lnTo>
                  <a:pt x="1728052" y="1270000"/>
                </a:lnTo>
                <a:lnTo>
                  <a:pt x="1721294" y="1206500"/>
                </a:lnTo>
                <a:lnTo>
                  <a:pt x="1847659" y="1130300"/>
                </a:lnTo>
                <a:close/>
              </a:path>
              <a:path w="1892300" h="2984500">
                <a:moveTo>
                  <a:pt x="620514" y="482600"/>
                </a:moveTo>
                <a:lnTo>
                  <a:pt x="606751" y="482600"/>
                </a:lnTo>
                <a:lnTo>
                  <a:pt x="598313" y="495300"/>
                </a:lnTo>
                <a:lnTo>
                  <a:pt x="595446" y="520700"/>
                </a:lnTo>
                <a:lnTo>
                  <a:pt x="598398" y="584200"/>
                </a:lnTo>
                <a:lnTo>
                  <a:pt x="602894" y="647700"/>
                </a:lnTo>
                <a:lnTo>
                  <a:pt x="604803" y="711200"/>
                </a:lnTo>
                <a:lnTo>
                  <a:pt x="603854" y="774700"/>
                </a:lnTo>
                <a:lnTo>
                  <a:pt x="599779" y="825500"/>
                </a:lnTo>
                <a:lnTo>
                  <a:pt x="592305" y="863600"/>
                </a:lnTo>
                <a:lnTo>
                  <a:pt x="581164" y="914400"/>
                </a:lnTo>
                <a:lnTo>
                  <a:pt x="566085" y="952500"/>
                </a:lnTo>
                <a:lnTo>
                  <a:pt x="546798" y="990600"/>
                </a:lnTo>
                <a:lnTo>
                  <a:pt x="523032" y="1016000"/>
                </a:lnTo>
                <a:lnTo>
                  <a:pt x="494517" y="1054100"/>
                </a:lnTo>
                <a:lnTo>
                  <a:pt x="460983" y="1079500"/>
                </a:lnTo>
                <a:lnTo>
                  <a:pt x="422160" y="1104900"/>
                </a:lnTo>
                <a:lnTo>
                  <a:pt x="625907" y="1104900"/>
                </a:lnTo>
                <a:lnTo>
                  <a:pt x="662147" y="1066800"/>
                </a:lnTo>
                <a:lnTo>
                  <a:pt x="693264" y="1028700"/>
                </a:lnTo>
                <a:lnTo>
                  <a:pt x="725098" y="990600"/>
                </a:lnTo>
                <a:lnTo>
                  <a:pt x="757726" y="965200"/>
                </a:lnTo>
                <a:lnTo>
                  <a:pt x="791228" y="927100"/>
                </a:lnTo>
                <a:lnTo>
                  <a:pt x="825682" y="889000"/>
                </a:lnTo>
                <a:lnTo>
                  <a:pt x="861167" y="863600"/>
                </a:lnTo>
                <a:lnTo>
                  <a:pt x="897761" y="838200"/>
                </a:lnTo>
                <a:lnTo>
                  <a:pt x="935543" y="800100"/>
                </a:lnTo>
                <a:lnTo>
                  <a:pt x="974592" y="774700"/>
                </a:lnTo>
                <a:lnTo>
                  <a:pt x="1014985" y="762000"/>
                </a:lnTo>
                <a:lnTo>
                  <a:pt x="1056802" y="736600"/>
                </a:lnTo>
                <a:lnTo>
                  <a:pt x="1100121" y="723900"/>
                </a:lnTo>
                <a:lnTo>
                  <a:pt x="1145020" y="698500"/>
                </a:lnTo>
                <a:lnTo>
                  <a:pt x="1191579" y="698500"/>
                </a:lnTo>
                <a:lnTo>
                  <a:pt x="1239876" y="685800"/>
                </a:lnTo>
                <a:lnTo>
                  <a:pt x="1892293" y="685800"/>
                </a:lnTo>
                <a:lnTo>
                  <a:pt x="1892293" y="660400"/>
                </a:lnTo>
                <a:lnTo>
                  <a:pt x="1002157" y="660400"/>
                </a:lnTo>
                <a:lnTo>
                  <a:pt x="958413" y="647700"/>
                </a:lnTo>
                <a:lnTo>
                  <a:pt x="709066" y="647700"/>
                </a:lnTo>
                <a:lnTo>
                  <a:pt x="692087" y="622300"/>
                </a:lnTo>
                <a:lnTo>
                  <a:pt x="675678" y="596900"/>
                </a:lnTo>
                <a:lnTo>
                  <a:pt x="658535" y="558800"/>
                </a:lnTo>
                <a:lnTo>
                  <a:pt x="639356" y="520700"/>
                </a:lnTo>
                <a:lnTo>
                  <a:pt x="620514" y="482600"/>
                </a:lnTo>
                <a:close/>
              </a:path>
              <a:path w="1892300" h="2984500">
                <a:moveTo>
                  <a:pt x="1892293" y="685800"/>
                </a:moveTo>
                <a:lnTo>
                  <a:pt x="1340103" y="685800"/>
                </a:lnTo>
                <a:lnTo>
                  <a:pt x="1388399" y="698500"/>
                </a:lnTo>
                <a:lnTo>
                  <a:pt x="1434958" y="698500"/>
                </a:lnTo>
                <a:lnTo>
                  <a:pt x="1479858" y="723900"/>
                </a:lnTo>
                <a:lnTo>
                  <a:pt x="1523177" y="736600"/>
                </a:lnTo>
                <a:lnTo>
                  <a:pt x="1564994" y="762000"/>
                </a:lnTo>
                <a:lnTo>
                  <a:pt x="1605387" y="774700"/>
                </a:lnTo>
                <a:lnTo>
                  <a:pt x="1644435" y="800100"/>
                </a:lnTo>
                <a:lnTo>
                  <a:pt x="1682217" y="838200"/>
                </a:lnTo>
                <a:lnTo>
                  <a:pt x="1718811" y="863600"/>
                </a:lnTo>
                <a:lnTo>
                  <a:pt x="1754296" y="889000"/>
                </a:lnTo>
                <a:lnTo>
                  <a:pt x="1788750" y="927100"/>
                </a:lnTo>
                <a:lnTo>
                  <a:pt x="1822252" y="965200"/>
                </a:lnTo>
                <a:lnTo>
                  <a:pt x="1854881" y="990600"/>
                </a:lnTo>
                <a:lnTo>
                  <a:pt x="1886715" y="1028700"/>
                </a:lnTo>
                <a:lnTo>
                  <a:pt x="1892293" y="1041400"/>
                </a:lnTo>
                <a:lnTo>
                  <a:pt x="1892293" y="685800"/>
                </a:lnTo>
                <a:close/>
              </a:path>
              <a:path w="1892300" h="2984500">
                <a:moveTo>
                  <a:pt x="1892293" y="101600"/>
                </a:moveTo>
                <a:lnTo>
                  <a:pt x="1852396" y="152400"/>
                </a:lnTo>
                <a:lnTo>
                  <a:pt x="579678" y="152400"/>
                </a:lnTo>
                <a:lnTo>
                  <a:pt x="1002157" y="660400"/>
                </a:lnTo>
                <a:lnTo>
                  <a:pt x="1577822" y="660400"/>
                </a:lnTo>
                <a:lnTo>
                  <a:pt x="1892293" y="279400"/>
                </a:lnTo>
                <a:lnTo>
                  <a:pt x="1892293" y="101600"/>
                </a:lnTo>
                <a:close/>
              </a:path>
              <a:path w="1892300" h="2984500">
                <a:moveTo>
                  <a:pt x="1782745" y="622300"/>
                </a:moveTo>
                <a:lnTo>
                  <a:pt x="1728452" y="622300"/>
                </a:lnTo>
                <a:lnTo>
                  <a:pt x="1673250" y="635000"/>
                </a:lnTo>
                <a:lnTo>
                  <a:pt x="1621565" y="647700"/>
                </a:lnTo>
                <a:lnTo>
                  <a:pt x="1577822" y="660400"/>
                </a:lnTo>
                <a:lnTo>
                  <a:pt x="1892293" y="660400"/>
                </a:lnTo>
                <a:lnTo>
                  <a:pt x="1892293" y="647700"/>
                </a:lnTo>
                <a:lnTo>
                  <a:pt x="1870900" y="647700"/>
                </a:lnTo>
                <a:lnTo>
                  <a:pt x="1831702" y="635000"/>
                </a:lnTo>
                <a:lnTo>
                  <a:pt x="1782745" y="622300"/>
                </a:lnTo>
                <a:close/>
              </a:path>
              <a:path w="1892300" h="2984500">
                <a:moveTo>
                  <a:pt x="851525" y="622300"/>
                </a:moveTo>
                <a:lnTo>
                  <a:pt x="797230" y="622300"/>
                </a:lnTo>
                <a:lnTo>
                  <a:pt x="748269" y="635000"/>
                </a:lnTo>
                <a:lnTo>
                  <a:pt x="709066" y="647700"/>
                </a:lnTo>
                <a:lnTo>
                  <a:pt x="958413" y="647700"/>
                </a:lnTo>
                <a:lnTo>
                  <a:pt x="906728" y="635000"/>
                </a:lnTo>
                <a:lnTo>
                  <a:pt x="851525" y="622300"/>
                </a:lnTo>
                <a:close/>
              </a:path>
              <a:path w="1892300" h="2984500">
                <a:moveTo>
                  <a:pt x="1892293" y="609600"/>
                </a:moveTo>
                <a:lnTo>
                  <a:pt x="1887886" y="622300"/>
                </a:lnTo>
                <a:lnTo>
                  <a:pt x="1870900" y="647700"/>
                </a:lnTo>
                <a:lnTo>
                  <a:pt x="1892293" y="647700"/>
                </a:lnTo>
                <a:lnTo>
                  <a:pt x="1892293" y="609600"/>
                </a:lnTo>
                <a:close/>
              </a:path>
              <a:path w="1892300" h="2984500">
                <a:moveTo>
                  <a:pt x="1487637" y="38100"/>
                </a:moveTo>
                <a:lnTo>
                  <a:pt x="1092342" y="38100"/>
                </a:lnTo>
                <a:lnTo>
                  <a:pt x="996918" y="63500"/>
                </a:lnTo>
                <a:lnTo>
                  <a:pt x="814260" y="114300"/>
                </a:lnTo>
                <a:lnTo>
                  <a:pt x="770505" y="139700"/>
                </a:lnTo>
                <a:lnTo>
                  <a:pt x="727583" y="152400"/>
                </a:lnTo>
                <a:lnTo>
                  <a:pt x="1852396" y="152400"/>
                </a:lnTo>
                <a:lnTo>
                  <a:pt x="1809474" y="139700"/>
                </a:lnTo>
                <a:lnTo>
                  <a:pt x="1765718" y="114300"/>
                </a:lnTo>
                <a:lnTo>
                  <a:pt x="1583061" y="63500"/>
                </a:lnTo>
                <a:lnTo>
                  <a:pt x="1487637" y="38100"/>
                </a:lnTo>
                <a:close/>
              </a:path>
              <a:path w="1892300" h="2984500">
                <a:moveTo>
                  <a:pt x="1389854" y="25400"/>
                </a:moveTo>
                <a:lnTo>
                  <a:pt x="1190125" y="25400"/>
                </a:lnTo>
                <a:lnTo>
                  <a:pt x="1140956" y="38100"/>
                </a:lnTo>
                <a:lnTo>
                  <a:pt x="1439023" y="38100"/>
                </a:lnTo>
                <a:lnTo>
                  <a:pt x="1389854" y="254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</p:spPr>
        <p:txBody>
          <a:bodyPr wrap="square" lIns="0" tIns="0" rIns="0" bIns="0" rtlCol="0"/>
          <a:lstStyle/>
          <a:p>
            <a:pPr algn="l"/>
            <a:endParaRPr sz="2133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2" y="2"/>
            <a:ext cx="161977" cy="1619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1467" dirty="0" err="1">
              <a:solidFill>
                <a:srgbClr val="000000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  <p:pic>
        <p:nvPicPr>
          <p:cNvPr id="8" name="Afbeelding 4">
            <a:extLst>
              <a:ext uri="{FF2B5EF4-FFF2-40B4-BE49-F238E27FC236}">
                <a16:creationId xmlns:a16="http://schemas.microsoft.com/office/drawing/2014/main" id="{ED8A873F-82D0-42E8-B9DD-F2D539C5A0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64095" y="1828800"/>
            <a:ext cx="2667003" cy="2667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43F52966-D50F-4CE0-91B5-44ECA18A6A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64095" y="4773616"/>
            <a:ext cx="2640009" cy="16271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Afbeelding 6">
            <a:extLst>
              <a:ext uri="{FF2B5EF4-FFF2-40B4-BE49-F238E27FC236}">
                <a16:creationId xmlns:a16="http://schemas.microsoft.com/office/drawing/2014/main" id="{6FF647A5-0EF9-4A2B-ABB7-978786B92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1134" y="4773616"/>
            <a:ext cx="4406895" cy="16271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Afbeelding 8">
            <a:extLst>
              <a:ext uri="{FF2B5EF4-FFF2-40B4-BE49-F238E27FC236}">
                <a16:creationId xmlns:a16="http://schemas.microsoft.com/office/drawing/2014/main" id="{1B56C647-9F13-4021-9D61-908157A8DC4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77164" y="1828800"/>
            <a:ext cx="4203697" cy="4572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Afbeelding 9">
            <a:extLst>
              <a:ext uri="{FF2B5EF4-FFF2-40B4-BE49-F238E27FC236}">
                <a16:creationId xmlns:a16="http://schemas.microsoft.com/office/drawing/2014/main" id="{4AB48E6D-3FB1-4EAE-AD8A-3C9ED7690A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1134" y="1741483"/>
            <a:ext cx="4406895" cy="27543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7BDF755C-62C4-4AE8-ABEB-BAAEEC273E54}"/>
              </a:ext>
            </a:extLst>
          </p:cNvPr>
          <p:cNvSpPr/>
          <p:nvPr/>
        </p:nvSpPr>
        <p:spPr>
          <a:xfrm>
            <a:off x="139988" y="103402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84B4EC-383B-4A7F-AA67-7C1B5AC9FA26}"/>
              </a:ext>
            </a:extLst>
          </p:cNvPr>
          <p:cNvSpPr txBox="1">
            <a:spLocks/>
          </p:cNvSpPr>
          <p:nvPr/>
        </p:nvSpPr>
        <p:spPr>
          <a:xfrm>
            <a:off x="887038" y="5197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Beerwulf promotes the brewers 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1829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A56EE-A56C-4424-B302-E65F44DA6104}"/>
              </a:ext>
            </a:extLst>
          </p:cNvPr>
          <p:cNvSpPr txBox="1"/>
          <p:nvPr/>
        </p:nvSpPr>
        <p:spPr>
          <a:xfrm>
            <a:off x="827083" y="0"/>
            <a:ext cx="10874373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200" b="0" i="0" u="none" strike="noStrike" kern="1200" cap="none" spc="0" baseline="0">
              <a:solidFill>
                <a:srgbClr val="999999"/>
              </a:solidFill>
              <a:uFillTx/>
              <a:latin typeface="Bitter" pitchFamily="2"/>
              <a:cs typeface="Bitter" pitchFamily="2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FEE8FB4-D282-4480-8007-F04FC9612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5285" y="1257300"/>
            <a:ext cx="2619371" cy="1912933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4999"/>
              </a:srgbClr>
            </a:outerShdw>
          </a:effectLst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524991AF-799F-4D83-B906-BEE0DBD3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70158" y="1663695"/>
            <a:ext cx="2851154" cy="1912933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4999"/>
              </a:srgbClr>
            </a:outerShdw>
          </a:effectLst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C084B0CC-5FEE-4F99-8F44-19DDC02169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5285" y="3833814"/>
            <a:ext cx="2749545" cy="166052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4999"/>
              </a:srgbClr>
            </a:outerShdw>
          </a:effectLst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922AE46B-B644-4946-ADEB-E64F4DA239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70158" y="4567235"/>
            <a:ext cx="2851154" cy="1766885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4999"/>
              </a:srgbClr>
            </a:outerShdw>
          </a:effectLst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id="{9026808C-40E2-4A4D-9181-8923310D1F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26152" y="1320795"/>
            <a:ext cx="3125784" cy="16779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fbeelding 9">
            <a:extLst>
              <a:ext uri="{FF2B5EF4-FFF2-40B4-BE49-F238E27FC236}">
                <a16:creationId xmlns:a16="http://schemas.microsoft.com/office/drawing/2014/main" id="{03327F93-99C0-459C-8F2F-910359E540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97902" y="1555751"/>
            <a:ext cx="3233739" cy="20208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C2B46184-CA7A-440F-8373-159C5DB907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26152" y="3833814"/>
            <a:ext cx="3125784" cy="19542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966B1684-B128-4B47-AB4A-EDED27F17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88391" y="4411659"/>
            <a:ext cx="3143250" cy="19637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74F63C98-09F0-49C8-83D3-3A89C033F77A}"/>
              </a:ext>
            </a:extLst>
          </p:cNvPr>
          <p:cNvSpPr/>
          <p:nvPr/>
        </p:nvSpPr>
        <p:spPr>
          <a:xfrm>
            <a:off x="139988" y="103402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DBF27A-86A7-4CDF-83E2-569A21E2A9A3}"/>
              </a:ext>
            </a:extLst>
          </p:cNvPr>
          <p:cNvSpPr txBox="1">
            <a:spLocks/>
          </p:cNvSpPr>
          <p:nvPr/>
        </p:nvSpPr>
        <p:spPr>
          <a:xfrm>
            <a:off x="887038" y="5197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And the brewers, they promote us 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51C500-D78E-47AC-81DE-02BFA4D01A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083" y="4059241"/>
            <a:ext cx="5262564" cy="26288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4FC96E6A-606C-4004-AFD9-306F465B1A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1847" y="1363663"/>
            <a:ext cx="5264145" cy="25082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28">
            <a:extLst>
              <a:ext uri="{FF2B5EF4-FFF2-40B4-BE49-F238E27FC236}">
                <a16:creationId xmlns:a16="http://schemas.microsoft.com/office/drawing/2014/main" id="{BC003F86-5D9E-493D-8C94-C55D278BBD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15092" y="1346197"/>
            <a:ext cx="2463795" cy="5426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30">
            <a:extLst>
              <a:ext uri="{FF2B5EF4-FFF2-40B4-BE49-F238E27FC236}">
                <a16:creationId xmlns:a16="http://schemas.microsoft.com/office/drawing/2014/main" id="{F4CEC0C4-E00A-49C0-BFC5-750C728949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3354" y="1325559"/>
            <a:ext cx="3016248" cy="22621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32">
            <a:extLst>
              <a:ext uri="{FF2B5EF4-FFF2-40B4-BE49-F238E27FC236}">
                <a16:creationId xmlns:a16="http://schemas.microsoft.com/office/drawing/2014/main" id="{97652CE9-7CAC-472A-8C67-D8778A33DC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619" t="4604" r="48904" b="6439"/>
          <a:stretch>
            <a:fillRect/>
          </a:stretch>
        </p:blipFill>
        <p:spPr>
          <a:xfrm rot="16200004">
            <a:off x="10118717" y="2566991"/>
            <a:ext cx="825502" cy="30162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5034B65-5099-4612-9175-5BC7608768BD}"/>
              </a:ext>
            </a:extLst>
          </p:cNvPr>
          <p:cNvSpPr/>
          <p:nvPr/>
        </p:nvSpPr>
        <p:spPr>
          <a:xfrm>
            <a:off x="139988" y="103402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A9EC1A-B9E7-44D7-B39E-27464BEC40B1}"/>
              </a:ext>
            </a:extLst>
          </p:cNvPr>
          <p:cNvSpPr txBox="1">
            <a:spLocks/>
          </p:cNvSpPr>
          <p:nvPr/>
        </p:nvSpPr>
        <p:spPr>
          <a:xfrm>
            <a:off x="887038" y="5197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We put a lot of effort in retention….. 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FE956623-1CE6-40A7-95C1-6DB69C3C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2145" y="3960815"/>
            <a:ext cx="5403847" cy="24796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4D9D0FCA-E8FF-4CBC-B44F-6F6BBA43C3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047" y="939802"/>
            <a:ext cx="4479929" cy="35131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CA10E09B-2D0F-4308-BFD8-C1EFC85CAC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029" y="939802"/>
            <a:ext cx="3297234" cy="2870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2FA172B1-93FA-4C41-BF2D-C4DC640CCC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7563" y="4664070"/>
            <a:ext cx="1776414" cy="17764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12">
            <a:extLst>
              <a:ext uri="{FF2B5EF4-FFF2-40B4-BE49-F238E27FC236}">
                <a16:creationId xmlns:a16="http://schemas.microsoft.com/office/drawing/2014/main" id="{156FFCF2-B462-453B-90EA-20306D3D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04047" y="4935538"/>
            <a:ext cx="2489197" cy="9826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227906D8-3B81-45C1-99E2-76D1D8AB78AD}"/>
              </a:ext>
            </a:extLst>
          </p:cNvPr>
          <p:cNvSpPr/>
          <p:nvPr/>
        </p:nvSpPr>
        <p:spPr>
          <a:xfrm>
            <a:off x="139988" y="103402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2BB496-E5ED-4A51-B307-21361D74B2ED}"/>
              </a:ext>
            </a:extLst>
          </p:cNvPr>
          <p:cNvSpPr txBox="1">
            <a:spLocks/>
          </p:cNvSpPr>
          <p:nvPr/>
        </p:nvSpPr>
        <p:spPr>
          <a:xfrm>
            <a:off x="887038" y="5197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To create a lot of </a:t>
            </a:r>
            <a:r>
              <a:rPr lang="en-US" sz="2400">
                <a:solidFill>
                  <a:srgbClr val="FFFFFF"/>
                </a:solidFill>
                <a:latin typeface="Bitter"/>
                <a:cs typeface="Bitter"/>
              </a:rPr>
              <a:t>customer ambassadors as well. 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DFA76E-4E26-4D84-9EDD-49001D0B3A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25" t="57755" r="25015" b="18491"/>
          <a:stretch/>
        </p:blipFill>
        <p:spPr>
          <a:xfrm>
            <a:off x="4207417" y="1391170"/>
            <a:ext cx="2688378" cy="223329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3733800"/>
            <a:ext cx="6400800" cy="101601"/>
          </a:xfrm>
          <a:custGeom>
            <a:avLst/>
            <a:gdLst/>
            <a:ahLst/>
            <a:cxnLst/>
            <a:rect l="l" t="t" r="r" b="b"/>
            <a:pathLst>
              <a:path w="7620000">
                <a:moveTo>
                  <a:pt x="0" y="0"/>
                </a:moveTo>
                <a:lnTo>
                  <a:pt x="7620000" y="0"/>
                </a:lnTo>
              </a:path>
            </a:pathLst>
          </a:custGeom>
          <a:ln w="6350">
            <a:solidFill>
              <a:srgbClr val="98979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Tekstvak 4"/>
          <p:cNvSpPr txBox="1"/>
          <p:nvPr/>
        </p:nvSpPr>
        <p:spPr>
          <a:xfrm>
            <a:off x="1422400" y="2717801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Thank</a:t>
            </a:r>
            <a:r>
              <a:rPr lang="nl-NL" sz="4800" b="1" dirty="0"/>
              <a:t> </a:t>
            </a:r>
            <a:r>
              <a:rPr lang="nl-NL" sz="4800" b="1" dirty="0" err="1"/>
              <a:t>you</a:t>
            </a:r>
            <a:r>
              <a:rPr lang="nl-NL" sz="4800" b="1" dirty="0"/>
              <a:t>.</a:t>
            </a:r>
          </a:p>
          <a:p>
            <a:r>
              <a:rPr lang="nl-NL" sz="4800" b="1" dirty="0" err="1"/>
              <a:t>Enjoy</a:t>
            </a:r>
            <a:r>
              <a:rPr lang="nl-NL" sz="4800" b="1" dirty="0"/>
              <a:t> </a:t>
            </a:r>
            <a:r>
              <a:rPr lang="nl-NL" sz="4800" b="1" dirty="0" err="1"/>
              <a:t>the</a:t>
            </a:r>
            <a:r>
              <a:rPr lang="nl-NL" sz="4800" b="1" dirty="0"/>
              <a:t> Forum!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063506-AB25-40C7-B309-8D2D578CA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81"/>
          <a:stretch/>
        </p:blipFill>
        <p:spPr>
          <a:xfrm>
            <a:off x="6841995" y="546183"/>
            <a:ext cx="5360517" cy="58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10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7290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717800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/>
              <a:t>Results</a:t>
            </a:r>
            <a:r>
              <a:rPr lang="nl-NL" sz="4800" b="1" dirty="0"/>
              <a:t>….</a:t>
            </a:r>
          </a:p>
          <a:p>
            <a:endParaRPr lang="nl-NL" sz="4800" b="1" dirty="0"/>
          </a:p>
          <a:p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36590837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9278B177-CD23-7344-972F-1799F627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06" y="0"/>
            <a:ext cx="8590472" cy="902869"/>
          </a:xfrm>
        </p:spPr>
        <p:txBody>
          <a:bodyPr anchor="ctr">
            <a:normAutofit/>
          </a:bodyPr>
          <a:lstStyle/>
          <a:p>
            <a:r>
              <a:rPr lang="en-US" sz="1600" dirty="0"/>
              <a:t>Performance 2017-2018</a:t>
            </a:r>
            <a:br>
              <a:rPr lang="en-US" sz="1800" dirty="0"/>
            </a:br>
            <a:r>
              <a:rPr lang="en-US" sz="2400" b="1" dirty="0">
                <a:solidFill>
                  <a:schemeClr val="accent4"/>
                </a:solidFill>
                <a:latin typeface="Bitter"/>
              </a:rPr>
              <a:t>Europe development</a:t>
            </a:r>
            <a:endParaRPr lang="en-GB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F88B629-6245-4429-AC0E-1F8B9044ED8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4368" y="762000"/>
          <a:ext cx="11572832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33B0D7C-B379-4E42-B50E-8F9580DB81DC}"/>
              </a:ext>
            </a:extLst>
          </p:cNvPr>
          <p:cNvSpPr/>
          <p:nvPr/>
        </p:nvSpPr>
        <p:spPr>
          <a:xfrm>
            <a:off x="-12412" y="-48998"/>
            <a:ext cx="10749595" cy="1136956"/>
          </a:xfrm>
          <a:custGeom>
            <a:avLst/>
            <a:gdLst>
              <a:gd name="connsiteX0" fmla="*/ 0 w 8060876"/>
              <a:gd name="connsiteY0" fmla="*/ 0 h 997982"/>
              <a:gd name="connsiteX1" fmla="*/ 8060876 w 8060876"/>
              <a:gd name="connsiteY1" fmla="*/ 0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47147 w 8060876"/>
              <a:gd name="connsiteY1" fmla="*/ 363837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0 w 8060876"/>
              <a:gd name="connsiteY0" fmla="*/ 0 h 997982"/>
              <a:gd name="connsiteX1" fmla="*/ 8060876 w 8060876"/>
              <a:gd name="connsiteY1" fmla="*/ 171621 h 997982"/>
              <a:gd name="connsiteX2" fmla="*/ 8060876 w 8060876"/>
              <a:gd name="connsiteY2" fmla="*/ 997982 h 997982"/>
              <a:gd name="connsiteX3" fmla="*/ 0 w 8060876"/>
              <a:gd name="connsiteY3" fmla="*/ 997982 h 997982"/>
              <a:gd name="connsiteX4" fmla="*/ 0 w 8060876"/>
              <a:gd name="connsiteY4" fmla="*/ 0 h 997982"/>
              <a:gd name="connsiteX0" fmla="*/ 6865 w 8067741"/>
              <a:gd name="connsiteY0" fmla="*/ 0 h 1190199"/>
              <a:gd name="connsiteX1" fmla="*/ 8067741 w 8067741"/>
              <a:gd name="connsiteY1" fmla="*/ 171621 h 1190199"/>
              <a:gd name="connsiteX2" fmla="*/ 8067741 w 8067741"/>
              <a:gd name="connsiteY2" fmla="*/ 997982 h 1190199"/>
              <a:gd name="connsiteX3" fmla="*/ 0 w 8067741"/>
              <a:gd name="connsiteY3" fmla="*/ 1190199 h 1190199"/>
              <a:gd name="connsiteX4" fmla="*/ 6865 w 8067741"/>
              <a:gd name="connsiteY4" fmla="*/ 0 h 1190199"/>
              <a:gd name="connsiteX0" fmla="*/ 199 w 8061075"/>
              <a:gd name="connsiteY0" fmla="*/ 0 h 997982"/>
              <a:gd name="connsiteX1" fmla="*/ 8061075 w 8061075"/>
              <a:gd name="connsiteY1" fmla="*/ 171621 h 997982"/>
              <a:gd name="connsiteX2" fmla="*/ 8061075 w 8061075"/>
              <a:gd name="connsiteY2" fmla="*/ 997982 h 997982"/>
              <a:gd name="connsiteX3" fmla="*/ 13929 w 8061075"/>
              <a:gd name="connsiteY3" fmla="*/ 634145 h 997982"/>
              <a:gd name="connsiteX4" fmla="*/ 199 w 8061075"/>
              <a:gd name="connsiteY4" fmla="*/ 0 h 997982"/>
              <a:gd name="connsiteX0" fmla="*/ 660 w 8061536"/>
              <a:gd name="connsiteY0" fmla="*/ 0 h 997982"/>
              <a:gd name="connsiteX1" fmla="*/ 8061536 w 8061536"/>
              <a:gd name="connsiteY1" fmla="*/ 171621 h 997982"/>
              <a:gd name="connsiteX2" fmla="*/ 8061536 w 8061536"/>
              <a:gd name="connsiteY2" fmla="*/ 997982 h 997982"/>
              <a:gd name="connsiteX3" fmla="*/ 660 w 8061536"/>
              <a:gd name="connsiteY3" fmla="*/ 915605 h 997982"/>
              <a:gd name="connsiteX4" fmla="*/ 660 w 8061536"/>
              <a:gd name="connsiteY4" fmla="*/ 0 h 997982"/>
              <a:gd name="connsiteX0" fmla="*/ 660 w 8068401"/>
              <a:gd name="connsiteY0" fmla="*/ 0 h 915605"/>
              <a:gd name="connsiteX1" fmla="*/ 8061536 w 8068401"/>
              <a:gd name="connsiteY1" fmla="*/ 171621 h 915605"/>
              <a:gd name="connsiteX2" fmla="*/ 8068401 w 8068401"/>
              <a:gd name="connsiteY2" fmla="*/ 730252 h 915605"/>
              <a:gd name="connsiteX3" fmla="*/ 660 w 8068401"/>
              <a:gd name="connsiteY3" fmla="*/ 915605 h 915605"/>
              <a:gd name="connsiteX4" fmla="*/ 660 w 8068401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71621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  <a:gd name="connsiteX0" fmla="*/ 660 w 8061536"/>
              <a:gd name="connsiteY0" fmla="*/ 0 h 915605"/>
              <a:gd name="connsiteX1" fmla="*/ 8053839 w 8061536"/>
              <a:gd name="connsiteY1" fmla="*/ 179885 h 915605"/>
              <a:gd name="connsiteX2" fmla="*/ 8061536 w 8061536"/>
              <a:gd name="connsiteY2" fmla="*/ 792036 h 915605"/>
              <a:gd name="connsiteX3" fmla="*/ 660 w 8061536"/>
              <a:gd name="connsiteY3" fmla="*/ 915605 h 915605"/>
              <a:gd name="connsiteX4" fmla="*/ 660 w 8061536"/>
              <a:gd name="connsiteY4" fmla="*/ 0 h 915605"/>
              <a:gd name="connsiteX0" fmla="*/ 660 w 8062196"/>
              <a:gd name="connsiteY0" fmla="*/ 0 h 915605"/>
              <a:gd name="connsiteX1" fmla="*/ 8061536 w 8062196"/>
              <a:gd name="connsiteY1" fmla="*/ 188150 h 915605"/>
              <a:gd name="connsiteX2" fmla="*/ 8061536 w 8062196"/>
              <a:gd name="connsiteY2" fmla="*/ 792036 h 915605"/>
              <a:gd name="connsiteX3" fmla="*/ 660 w 8062196"/>
              <a:gd name="connsiteY3" fmla="*/ 915605 h 915605"/>
              <a:gd name="connsiteX4" fmla="*/ 660 w 8062196"/>
              <a:gd name="connsiteY4" fmla="*/ 0 h 9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2196" h="915605">
                <a:moveTo>
                  <a:pt x="660" y="0"/>
                </a:moveTo>
                <a:lnTo>
                  <a:pt x="8061536" y="188150"/>
                </a:lnTo>
                <a:cubicBezTo>
                  <a:pt x="8063824" y="374360"/>
                  <a:pt x="8059248" y="605826"/>
                  <a:pt x="8061536" y="792036"/>
                </a:cubicBezTo>
                <a:lnTo>
                  <a:pt x="660" y="915605"/>
                </a:lnTo>
                <a:cubicBezTo>
                  <a:pt x="2948" y="518872"/>
                  <a:pt x="-1628" y="396733"/>
                  <a:pt x="66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83" tIns="46641" rIns="93283" bIns="46641" rtlCol="0" anchor="ctr"/>
          <a:lstStyle/>
          <a:p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CF72FD-BB84-4D14-B5EC-F44639D1CDDD}"/>
              </a:ext>
            </a:extLst>
          </p:cNvPr>
          <p:cNvSpPr txBox="1">
            <a:spLocks/>
          </p:cNvSpPr>
          <p:nvPr/>
        </p:nvSpPr>
        <p:spPr>
          <a:xfrm>
            <a:off x="734638" y="367314"/>
            <a:ext cx="7643556" cy="105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600" b="1" i="0">
                <a:solidFill>
                  <a:srgbClr val="312F2B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Bitter"/>
                <a:cs typeface="Bitter"/>
              </a:rPr>
              <a:t>Revenue development from the start</a:t>
            </a:r>
            <a:endParaRPr lang="en-US" sz="2400" kern="0" baseline="30000" dirty="0">
              <a:solidFill>
                <a:srgbClr val="FFFFFF"/>
              </a:solidFill>
              <a:latin typeface="Bitter"/>
              <a:cs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17228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3733800"/>
            <a:ext cx="6400800" cy="101601"/>
          </a:xfrm>
          <a:custGeom>
            <a:avLst/>
            <a:gdLst/>
            <a:ahLst/>
            <a:cxnLst/>
            <a:rect l="l" t="t" r="r" b="b"/>
            <a:pathLst>
              <a:path w="7620000">
                <a:moveTo>
                  <a:pt x="0" y="0"/>
                </a:moveTo>
                <a:lnTo>
                  <a:pt x="7620000" y="0"/>
                </a:lnTo>
              </a:path>
            </a:pathLst>
          </a:custGeom>
          <a:ln w="6350">
            <a:solidFill>
              <a:srgbClr val="98979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Tekstvak 4"/>
          <p:cNvSpPr txBox="1"/>
          <p:nvPr/>
        </p:nvSpPr>
        <p:spPr>
          <a:xfrm>
            <a:off x="1422400" y="2717801"/>
            <a:ext cx="843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A short intro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063506-AB25-40C7-B309-8D2D578CA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81"/>
          <a:stretch/>
        </p:blipFill>
        <p:spPr>
          <a:xfrm>
            <a:off x="5937850" y="0"/>
            <a:ext cx="6254150" cy="68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7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05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95185" y="2069721"/>
            <a:ext cx="84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BEER</a:t>
            </a:r>
          </a:p>
          <a:p>
            <a:r>
              <a:rPr lang="nl-NL" sz="4800" b="1" dirty="0"/>
              <a:t>=</a:t>
            </a:r>
          </a:p>
          <a:p>
            <a:r>
              <a:rPr lang="nl-NL" sz="4800" b="1" dirty="0"/>
              <a:t>HOT</a:t>
            </a:r>
          </a:p>
        </p:txBody>
      </p:sp>
    </p:spTree>
    <p:extLst>
      <p:ext uri="{BB962C8B-B14F-4D97-AF65-F5344CB8AC3E}">
        <p14:creationId xmlns:p14="http://schemas.microsoft.com/office/powerpoint/2010/main" val="33240953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yFtH8tRkeeTiPUEW_ng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yFtH8tRkeeTiPUEW_ng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yFtH8tRkeeTiPUEW_ng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yFtH8tRkeeTiPUEW_ng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yFtH8tRkeeTiPUEW_ng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BeerwulfPallet">
      <a:dk1>
        <a:srgbClr val="333333"/>
      </a:dk1>
      <a:lt1>
        <a:srgbClr val="E8E6DF"/>
      </a:lt1>
      <a:dk2>
        <a:srgbClr val="000000"/>
      </a:dk2>
      <a:lt2>
        <a:srgbClr val="F3F3F0"/>
      </a:lt2>
      <a:accent1>
        <a:srgbClr val="739340"/>
      </a:accent1>
      <a:accent2>
        <a:srgbClr val="F19800"/>
      </a:accent2>
      <a:accent3>
        <a:srgbClr val="A31118"/>
      </a:accent3>
      <a:accent4>
        <a:srgbClr val="666666"/>
      </a:accent4>
      <a:accent5>
        <a:srgbClr val="999999"/>
      </a:accent5>
      <a:accent6>
        <a:srgbClr val="A31118"/>
      </a:accent6>
      <a:hlink>
        <a:srgbClr val="739340"/>
      </a:hlink>
      <a:folHlink>
        <a:srgbClr val="60802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Pitch Persgroep-Beerwulf-Buurten bij Brouwer" id="{A7315A8E-7F35-44E1-BBF4-E1C3AF296F66}" vid="{B876F772-048C-49E2-8BA0-58A5120C7C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62B26D6DAD0247B1E40A652E12D5F9" ma:contentTypeVersion="7" ma:contentTypeDescription="Een nieuw document maken." ma:contentTypeScope="" ma:versionID="02c7084c78df6a0c5bcc199e5a6ddb8a">
  <xsd:schema xmlns:xsd="http://www.w3.org/2001/XMLSchema" xmlns:xs="http://www.w3.org/2001/XMLSchema" xmlns:p="http://schemas.microsoft.com/office/2006/metadata/properties" xmlns:ns2="a36568a5-2abe-4267-b23e-50b976ee55d2" xmlns:ns3="e6436751-4903-4217-8320-035ce53378de" targetNamespace="http://schemas.microsoft.com/office/2006/metadata/properties" ma:root="true" ma:fieldsID="96045cd06cf2fbb6e345d1faa09b1a8a" ns2:_="" ns3:_="">
    <xsd:import namespace="a36568a5-2abe-4267-b23e-50b976ee55d2"/>
    <xsd:import namespace="e6436751-4903-4217-8320-035ce53378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568a5-2abe-4267-b23e-50b976ee55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36751-4903-4217-8320-035ce53378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6B6BAF-B6EA-46D2-BC12-5C65285E48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9ACC91-B9D4-484F-B4BF-06DD2BDFD0A7}">
  <ds:schemaRefs>
    <ds:schemaRef ds:uri="http://purl.org/dc/elements/1.1/"/>
    <ds:schemaRef ds:uri="e6436751-4903-4217-8320-035ce53378de"/>
    <ds:schemaRef ds:uri="a36568a5-2abe-4267-b23e-50b976ee55d2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9EE8FF6-4F1A-4501-8F85-74443FDDE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6568a5-2abe-4267-b23e-50b976ee55d2"/>
    <ds:schemaRef ds:uri="e6436751-4903-4217-8320-035ce53378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 Pitch Persgroep-Beerwulf-Buurten bij Brouwer</Template>
  <TotalTime>14479</TotalTime>
  <Words>652</Words>
  <Application>Microsoft Office PowerPoint</Application>
  <PresentationFormat>Breedbeeld</PresentationFormat>
  <Paragraphs>215</Paragraphs>
  <Slides>67</Slides>
  <Notes>17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67</vt:i4>
      </vt:variant>
    </vt:vector>
  </HeadingPairs>
  <TitlesOfParts>
    <vt:vector size="76" baseType="lpstr">
      <vt:lpstr>Arial</vt:lpstr>
      <vt:lpstr>Bitter</vt:lpstr>
      <vt:lpstr>Calibri</vt:lpstr>
      <vt:lpstr>Lato</vt:lpstr>
      <vt:lpstr>Times New Roman</vt:lpstr>
      <vt:lpstr>Trebuchet MS</vt:lpstr>
      <vt:lpstr>Wingdings</vt:lpstr>
      <vt:lpstr>Kantoorthema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Performance 2017-2018 Europe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 Scholten</dc:creator>
  <cp:lastModifiedBy>Marc Scholten</cp:lastModifiedBy>
  <cp:revision>96</cp:revision>
  <dcterms:created xsi:type="dcterms:W3CDTF">2017-10-25T19:48:39Z</dcterms:created>
  <dcterms:modified xsi:type="dcterms:W3CDTF">2019-06-02T14:23:17Z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0x010100CF62B26D6DAD0247B1E40A652E12D5F9</vt:lpwstr>
  </property>
</Properties>
</file>