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422" r:id="rId5"/>
    <p:sldId id="1253" r:id="rId6"/>
    <p:sldId id="439" r:id="rId7"/>
    <p:sldId id="1254" r:id="rId8"/>
    <p:sldId id="1218" r:id="rId9"/>
    <p:sldId id="1226" r:id="rId10"/>
    <p:sldId id="1100" r:id="rId11"/>
    <p:sldId id="1220" r:id="rId12"/>
    <p:sldId id="1267" r:id="rId13"/>
    <p:sldId id="1238" r:id="rId14"/>
    <p:sldId id="1268" r:id="rId15"/>
    <p:sldId id="1085" r:id="rId16"/>
    <p:sldId id="1183" r:id="rId17"/>
    <p:sldId id="1190" r:id="rId18"/>
    <p:sldId id="1223" r:id="rId19"/>
    <p:sldId id="1272" r:id="rId20"/>
    <p:sldId id="1255" r:id="rId21"/>
    <p:sldId id="1257" r:id="rId22"/>
    <p:sldId id="1264" r:id="rId23"/>
    <p:sldId id="1259" r:id="rId24"/>
    <p:sldId id="1260" r:id="rId25"/>
    <p:sldId id="1261" r:id="rId26"/>
    <p:sldId id="1262" r:id="rId27"/>
    <p:sldId id="1263" r:id="rId28"/>
    <p:sldId id="1266" r:id="rId29"/>
    <p:sldId id="1265" r:id="rId30"/>
    <p:sldId id="1228" r:id="rId31"/>
    <p:sldId id="1229" r:id="rId32"/>
    <p:sldId id="1230" r:id="rId33"/>
    <p:sldId id="1231" r:id="rId34"/>
    <p:sldId id="1232" r:id="rId35"/>
    <p:sldId id="1274" r:id="rId36"/>
    <p:sldId id="1271" r:id="rId37"/>
    <p:sldId id="1275" r:id="rId38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5CB300C-FC0C-43E7-9DF0-8DE4F50C9960}">
          <p14:sldIdLst>
            <p14:sldId id="422"/>
            <p14:sldId id="1253"/>
            <p14:sldId id="439"/>
            <p14:sldId id="1254"/>
            <p14:sldId id="1218"/>
            <p14:sldId id="1226"/>
            <p14:sldId id="1100"/>
            <p14:sldId id="1220"/>
            <p14:sldId id="1267"/>
            <p14:sldId id="1238"/>
            <p14:sldId id="1268"/>
            <p14:sldId id="1085"/>
            <p14:sldId id="1183"/>
            <p14:sldId id="1190"/>
            <p14:sldId id="1223"/>
            <p14:sldId id="1272"/>
            <p14:sldId id="1255"/>
            <p14:sldId id="1257"/>
            <p14:sldId id="1264"/>
            <p14:sldId id="1259"/>
            <p14:sldId id="1260"/>
            <p14:sldId id="1261"/>
            <p14:sldId id="1262"/>
            <p14:sldId id="1263"/>
            <p14:sldId id="1266"/>
            <p14:sldId id="1265"/>
            <p14:sldId id="1228"/>
            <p14:sldId id="1229"/>
            <p14:sldId id="1230"/>
            <p14:sldId id="1231"/>
            <p14:sldId id="1232"/>
            <p14:sldId id="1274"/>
            <p14:sldId id="1271"/>
            <p14:sldId id="1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n ALI" initials="JA" lastIdx="7" clrIdx="0">
    <p:extLst>
      <p:ext uri="{19B8F6BF-5375-455C-9EA6-DF929625EA0E}">
        <p15:presenceInfo xmlns:p15="http://schemas.microsoft.com/office/powerpoint/2012/main" userId="Julien ALI" providerId="None"/>
      </p:ext>
    </p:extLst>
  </p:cmAuthor>
  <p:cmAuthor id="2" name="Thomas BULCKE" initials="TB" lastIdx="2" clrIdx="1">
    <p:extLst>
      <p:ext uri="{19B8F6BF-5375-455C-9EA6-DF929625EA0E}">
        <p15:presenceInfo xmlns:p15="http://schemas.microsoft.com/office/powerpoint/2012/main" userId="Thomas BULC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9966FF"/>
    <a:srgbClr val="8F8FB9"/>
    <a:srgbClr val="9999FF"/>
    <a:srgbClr val="FFD7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E21A4-F994-4A55-86CF-3D8252BA4A58}" v="29" dt="2019-06-04T09:21:25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76901" autoAdjust="0"/>
  </p:normalViewPr>
  <p:slideViewPr>
    <p:cSldViewPr snapToGrid="0">
      <p:cViewPr varScale="1">
        <p:scale>
          <a:sx n="72" d="100"/>
          <a:sy n="72" d="100"/>
        </p:scale>
        <p:origin x="747" y="42"/>
      </p:cViewPr>
      <p:guideLst/>
    </p:cSldViewPr>
  </p:slideViewPr>
  <p:outlineViewPr>
    <p:cViewPr>
      <p:scale>
        <a:sx n="33" d="100"/>
        <a:sy n="33" d="100"/>
      </p:scale>
      <p:origin x="0" y="-481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171"/>
    </p:cViewPr>
  </p:sorterViewPr>
  <p:notesViewPr>
    <p:cSldViewPr snapToGrid="0">
      <p:cViewPr varScale="1">
        <p:scale>
          <a:sx n="65" d="100"/>
          <a:sy n="65" d="100"/>
        </p:scale>
        <p:origin x="3178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BULCKE" userId="8ec210b6-951c-4cf3-83a8-4006254209eb" providerId="ADAL" clId="{5E6E5B7D-9045-435C-AC68-3C61D047A8CE}"/>
    <pc:docChg chg="undo custSel modSld">
      <pc:chgData name="Thomas BULCKE" userId="8ec210b6-951c-4cf3-83a8-4006254209eb" providerId="ADAL" clId="{5E6E5B7D-9045-435C-AC68-3C61D047A8CE}" dt="2019-06-04T06:17:19.708" v="730" actId="790"/>
      <pc:docMkLst>
        <pc:docMk/>
      </pc:docMkLst>
      <pc:sldChg chg="modNotesTx">
        <pc:chgData name="Thomas BULCKE" userId="8ec210b6-951c-4cf3-83a8-4006254209eb" providerId="ADAL" clId="{5E6E5B7D-9045-435C-AC68-3C61D047A8CE}" dt="2019-06-04T06:15:58.431" v="717" actId="20577"/>
        <pc:sldMkLst>
          <pc:docMk/>
          <pc:sldMk cId="2533157279" sldId="1085"/>
        </pc:sldMkLst>
      </pc:sldChg>
      <pc:sldChg chg="modNotesTx">
        <pc:chgData name="Thomas BULCKE" userId="8ec210b6-951c-4cf3-83a8-4006254209eb" providerId="ADAL" clId="{5E6E5B7D-9045-435C-AC68-3C61D047A8CE}" dt="2019-06-04T06:06:25.431" v="283" actId="20577"/>
        <pc:sldMkLst>
          <pc:docMk/>
          <pc:sldMk cId="3981643647" sldId="1100"/>
        </pc:sldMkLst>
      </pc:sldChg>
      <pc:sldChg chg="modNotesTx">
        <pc:chgData name="Thomas BULCKE" userId="8ec210b6-951c-4cf3-83a8-4006254209eb" providerId="ADAL" clId="{5E6E5B7D-9045-435C-AC68-3C61D047A8CE}" dt="2019-06-04T06:14:51.535" v="586" actId="20577"/>
        <pc:sldMkLst>
          <pc:docMk/>
          <pc:sldMk cId="3302467846" sldId="1238"/>
        </pc:sldMkLst>
      </pc:sldChg>
      <pc:sldChg chg="addSp modSp modNotesTx">
        <pc:chgData name="Thomas BULCKE" userId="8ec210b6-951c-4cf3-83a8-4006254209eb" providerId="ADAL" clId="{5E6E5B7D-9045-435C-AC68-3C61D047A8CE}" dt="2019-06-04T06:16:57.455" v="728" actId="14100"/>
        <pc:sldMkLst>
          <pc:docMk/>
          <pc:sldMk cId="1471608356" sldId="1267"/>
        </pc:sldMkLst>
        <pc:spChg chg="mod">
          <ac:chgData name="Thomas BULCKE" userId="8ec210b6-951c-4cf3-83a8-4006254209eb" providerId="ADAL" clId="{5E6E5B7D-9045-435C-AC68-3C61D047A8CE}" dt="2019-06-04T06:16:25.348" v="719" actId="255"/>
          <ac:spMkLst>
            <pc:docMk/>
            <pc:sldMk cId="1471608356" sldId="1267"/>
            <ac:spMk id="3" creationId="{D9C5D915-2F69-4EC6-B616-7A5C27958D63}"/>
          </ac:spMkLst>
        </pc:spChg>
        <pc:spChg chg="mod">
          <ac:chgData name="Thomas BULCKE" userId="8ec210b6-951c-4cf3-83a8-4006254209eb" providerId="ADAL" clId="{5E6E5B7D-9045-435C-AC68-3C61D047A8CE}" dt="2019-06-04T06:07:48.057" v="397" actId="20577"/>
          <ac:spMkLst>
            <pc:docMk/>
            <pc:sldMk cId="1471608356" sldId="1267"/>
            <ac:spMk id="22" creationId="{DC9160A0-950C-4844-AE4E-66BC8315CCA6}"/>
          </ac:spMkLst>
        </pc:spChg>
        <pc:picChg chg="add mod">
          <ac:chgData name="Thomas BULCKE" userId="8ec210b6-951c-4cf3-83a8-4006254209eb" providerId="ADAL" clId="{5E6E5B7D-9045-435C-AC68-3C61D047A8CE}" dt="2019-06-04T06:16:54.129" v="726" actId="1076"/>
          <ac:picMkLst>
            <pc:docMk/>
            <pc:sldMk cId="1471608356" sldId="1267"/>
            <ac:picMk id="9" creationId="{E647261D-E0EE-4499-8FAF-13F8C4C7FCEE}"/>
          </ac:picMkLst>
        </pc:picChg>
        <pc:picChg chg="mod">
          <ac:chgData name="Thomas BULCKE" userId="8ec210b6-951c-4cf3-83a8-4006254209eb" providerId="ADAL" clId="{5E6E5B7D-9045-435C-AC68-3C61D047A8CE}" dt="2019-06-04T06:16:57.455" v="728" actId="14100"/>
          <ac:picMkLst>
            <pc:docMk/>
            <pc:sldMk cId="1471608356" sldId="1267"/>
            <ac:picMk id="24" creationId="{94E50061-0F37-49E1-90F2-84DC72E19004}"/>
          </ac:picMkLst>
        </pc:picChg>
      </pc:sldChg>
      <pc:sldChg chg="modSp modNotesTx">
        <pc:chgData name="Thomas BULCKE" userId="8ec210b6-951c-4cf3-83a8-4006254209eb" providerId="ADAL" clId="{5E6E5B7D-9045-435C-AC68-3C61D047A8CE}" dt="2019-06-04T06:17:19.708" v="730" actId="790"/>
        <pc:sldMkLst>
          <pc:docMk/>
          <pc:sldMk cId="741890541" sldId="1268"/>
        </pc:sldMkLst>
        <pc:spChg chg="mod">
          <ac:chgData name="Thomas BULCKE" userId="8ec210b6-951c-4cf3-83a8-4006254209eb" providerId="ADAL" clId="{5E6E5B7D-9045-435C-AC68-3C61D047A8CE}" dt="2019-06-04T06:17:19.708" v="730" actId="790"/>
          <ac:spMkLst>
            <pc:docMk/>
            <pc:sldMk cId="741890541" sldId="1268"/>
            <ac:spMk id="3" creationId="{D9C5D915-2F69-4EC6-B616-7A5C27958D63}"/>
          </ac:spMkLst>
        </pc:spChg>
        <pc:spChg chg="mod">
          <ac:chgData name="Thomas BULCKE" userId="8ec210b6-951c-4cf3-83a8-4006254209eb" providerId="ADAL" clId="{5E6E5B7D-9045-435C-AC68-3C61D047A8CE}" dt="2019-06-04T06:17:13.189" v="729" actId="790"/>
          <ac:spMkLst>
            <pc:docMk/>
            <pc:sldMk cId="741890541" sldId="1268"/>
            <ac:spMk id="22" creationId="{DC9160A0-950C-4844-AE4E-66BC8315CCA6}"/>
          </ac:spMkLst>
        </pc:spChg>
      </pc:sldChg>
    </pc:docChg>
  </pc:docChgLst>
  <pc:docChgLst>
    <pc:chgData name="Thomas BULCKE" userId="8ec210b6-951c-4cf3-83a8-4006254209eb" providerId="ADAL" clId="{1B6E21A4-F994-4A55-86CF-3D8252BA4A58}"/>
    <pc:docChg chg="undo custSel addSld delSld modSld modSection">
      <pc:chgData name="Thomas BULCKE" userId="8ec210b6-951c-4cf3-83a8-4006254209eb" providerId="ADAL" clId="{1B6E21A4-F994-4A55-86CF-3D8252BA4A58}" dt="2019-06-04T12:02:04.433" v="9053" actId="207"/>
      <pc:docMkLst>
        <pc:docMk/>
      </pc:docMkLst>
      <pc:sldChg chg="del">
        <pc:chgData name="Thomas BULCKE" userId="8ec210b6-951c-4cf3-83a8-4006254209eb" providerId="ADAL" clId="{1B6E21A4-F994-4A55-86CF-3D8252BA4A58}" dt="2019-06-04T11:50:57.072" v="8969" actId="2696"/>
        <pc:sldMkLst>
          <pc:docMk/>
          <pc:sldMk cId="18095540" sldId="425"/>
        </pc:sldMkLst>
      </pc:sldChg>
      <pc:sldChg chg="modNotesTx">
        <pc:chgData name="Thomas BULCKE" userId="8ec210b6-951c-4cf3-83a8-4006254209eb" providerId="ADAL" clId="{1B6E21A4-F994-4A55-86CF-3D8252BA4A58}" dt="2019-06-04T10:44:56.161" v="6566" actId="20577"/>
        <pc:sldMkLst>
          <pc:docMk/>
          <pc:sldMk cId="2533157279" sldId="1085"/>
        </pc:sldMkLst>
      </pc:sldChg>
      <pc:sldChg chg="modNotesTx">
        <pc:chgData name="Thomas BULCKE" userId="8ec210b6-951c-4cf3-83a8-4006254209eb" providerId="ADAL" clId="{1B6E21A4-F994-4A55-86CF-3D8252BA4A58}" dt="2019-06-04T08:59:30.489" v="939" actId="20577"/>
        <pc:sldMkLst>
          <pc:docMk/>
          <pc:sldMk cId="3981643647" sldId="1100"/>
        </pc:sldMkLst>
      </pc:sldChg>
      <pc:sldChg chg="modNotesTx">
        <pc:chgData name="Thomas BULCKE" userId="8ec210b6-951c-4cf3-83a8-4006254209eb" providerId="ADAL" clId="{1B6E21A4-F994-4A55-86CF-3D8252BA4A58}" dt="2019-06-04T09:16:41.401" v="2075" actId="20577"/>
        <pc:sldMkLst>
          <pc:docMk/>
          <pc:sldMk cId="503403560" sldId="1183"/>
        </pc:sldMkLst>
      </pc:sldChg>
      <pc:sldChg chg="modNotesTx">
        <pc:chgData name="Thomas BULCKE" userId="8ec210b6-951c-4cf3-83a8-4006254209eb" providerId="ADAL" clId="{1B6E21A4-F994-4A55-86CF-3D8252BA4A58}" dt="2019-06-04T09:16:57.010" v="2123" actId="20577"/>
        <pc:sldMkLst>
          <pc:docMk/>
          <pc:sldMk cId="2248744861" sldId="1190"/>
        </pc:sldMkLst>
      </pc:sldChg>
      <pc:sldChg chg="modNotesTx">
        <pc:chgData name="Thomas BULCKE" userId="8ec210b6-951c-4cf3-83a8-4006254209eb" providerId="ADAL" clId="{1B6E21A4-F994-4A55-86CF-3D8252BA4A58}" dt="2019-06-04T09:01:20.495" v="1210" actId="6549"/>
        <pc:sldMkLst>
          <pc:docMk/>
          <pc:sldMk cId="2417243127" sldId="1220"/>
        </pc:sldMkLst>
      </pc:sldChg>
      <pc:sldChg chg="modNotesTx">
        <pc:chgData name="Thomas BULCKE" userId="8ec210b6-951c-4cf3-83a8-4006254209eb" providerId="ADAL" clId="{1B6E21A4-F994-4A55-86CF-3D8252BA4A58}" dt="2019-06-04T09:17:37.721" v="2202" actId="20577"/>
        <pc:sldMkLst>
          <pc:docMk/>
          <pc:sldMk cId="3739768929" sldId="1223"/>
        </pc:sldMkLst>
      </pc:sldChg>
      <pc:sldChg chg="modSp modNotesTx">
        <pc:chgData name="Thomas BULCKE" userId="8ec210b6-951c-4cf3-83a8-4006254209eb" providerId="ADAL" clId="{1B6E21A4-F994-4A55-86CF-3D8252BA4A58}" dt="2019-06-04T10:30:09.865" v="5875" actId="20577"/>
        <pc:sldMkLst>
          <pc:docMk/>
          <pc:sldMk cId="2229775638" sldId="1228"/>
        </pc:sldMkLst>
        <pc:spChg chg="mod">
          <ac:chgData name="Thomas BULCKE" userId="8ec210b6-951c-4cf3-83a8-4006254209eb" providerId="ADAL" clId="{1B6E21A4-F994-4A55-86CF-3D8252BA4A58}" dt="2019-06-04T10:25:37.044" v="5758" actId="313"/>
          <ac:spMkLst>
            <pc:docMk/>
            <pc:sldMk cId="2229775638" sldId="1228"/>
            <ac:spMk id="2" creationId="{0C10A6BC-D8DF-46B5-927D-E1D4F89CB24A}"/>
          </ac:spMkLst>
        </pc:spChg>
        <pc:picChg chg="mod">
          <ac:chgData name="Thomas BULCKE" userId="8ec210b6-951c-4cf3-83a8-4006254209eb" providerId="ADAL" clId="{1B6E21A4-F994-4A55-86CF-3D8252BA4A58}" dt="2019-06-04T10:25:19.875" v="5755" actId="1076"/>
          <ac:picMkLst>
            <pc:docMk/>
            <pc:sldMk cId="2229775638" sldId="1228"/>
            <ac:picMk id="6" creationId="{48131CE4-1BCC-492E-A0A5-0208DA50367C}"/>
          </ac:picMkLst>
        </pc:picChg>
      </pc:sldChg>
      <pc:sldChg chg="modSp modNotesTx">
        <pc:chgData name="Thomas BULCKE" userId="8ec210b6-951c-4cf3-83a8-4006254209eb" providerId="ADAL" clId="{1B6E21A4-F994-4A55-86CF-3D8252BA4A58}" dt="2019-06-04T11:38:03.018" v="8699" actId="20577"/>
        <pc:sldMkLst>
          <pc:docMk/>
          <pc:sldMk cId="4293144120" sldId="1229"/>
        </pc:sldMkLst>
        <pc:spChg chg="mod">
          <ac:chgData name="Thomas BULCKE" userId="8ec210b6-951c-4cf3-83a8-4006254209eb" providerId="ADAL" clId="{1B6E21A4-F994-4A55-86CF-3D8252BA4A58}" dt="2019-06-04T11:37:02.569" v="8528" actId="20577"/>
          <ac:spMkLst>
            <pc:docMk/>
            <pc:sldMk cId="4293144120" sldId="1229"/>
            <ac:spMk id="9" creationId="{1163CF35-35B0-4F86-A4EE-C406F2EDBD4C}"/>
          </ac:spMkLst>
        </pc:spChg>
        <pc:picChg chg="mod ord">
          <ac:chgData name="Thomas BULCKE" userId="8ec210b6-951c-4cf3-83a8-4006254209eb" providerId="ADAL" clId="{1B6E21A4-F994-4A55-86CF-3D8252BA4A58}" dt="2019-06-04T10:29:26.847" v="5820" actId="167"/>
          <ac:picMkLst>
            <pc:docMk/>
            <pc:sldMk cId="4293144120" sldId="1229"/>
            <ac:picMk id="3" creationId="{0C8DAB66-9C5A-47D1-8251-31430AF6CE05}"/>
          </ac:picMkLst>
        </pc:picChg>
        <pc:picChg chg="mod modCrop">
          <ac:chgData name="Thomas BULCKE" userId="8ec210b6-951c-4cf3-83a8-4006254209eb" providerId="ADAL" clId="{1B6E21A4-F994-4A55-86CF-3D8252BA4A58}" dt="2019-06-04T10:29:20.178" v="5819" actId="1036"/>
          <ac:picMkLst>
            <pc:docMk/>
            <pc:sldMk cId="4293144120" sldId="1229"/>
            <ac:picMk id="11" creationId="{BE3B6107-CCED-4A35-9660-E47D34E53A35}"/>
          </ac:picMkLst>
        </pc:picChg>
      </pc:sldChg>
      <pc:sldChg chg="addSp modSp modAnim modNotesTx">
        <pc:chgData name="Thomas BULCKE" userId="8ec210b6-951c-4cf3-83a8-4006254209eb" providerId="ADAL" clId="{1B6E21A4-F994-4A55-86CF-3D8252BA4A58}" dt="2019-06-04T11:47:28.040" v="8771" actId="1076"/>
        <pc:sldMkLst>
          <pc:docMk/>
          <pc:sldMk cId="1127569018" sldId="1230"/>
        </pc:sldMkLst>
        <pc:picChg chg="mod">
          <ac:chgData name="Thomas BULCKE" userId="8ec210b6-951c-4cf3-83a8-4006254209eb" providerId="ADAL" clId="{1B6E21A4-F994-4A55-86CF-3D8252BA4A58}" dt="2019-06-04T11:46:27.135" v="8760" actId="1076"/>
          <ac:picMkLst>
            <pc:docMk/>
            <pc:sldMk cId="1127569018" sldId="1230"/>
            <ac:picMk id="18" creationId="{B83B66CB-F602-41C0-AC18-F78768746CFC}"/>
          </ac:picMkLst>
        </pc:picChg>
        <pc:picChg chg="mod">
          <ac:chgData name="Thomas BULCKE" userId="8ec210b6-951c-4cf3-83a8-4006254209eb" providerId="ADAL" clId="{1B6E21A4-F994-4A55-86CF-3D8252BA4A58}" dt="2019-06-04T11:46:30.714" v="8761" actId="1076"/>
          <ac:picMkLst>
            <pc:docMk/>
            <pc:sldMk cId="1127569018" sldId="1230"/>
            <ac:picMk id="19" creationId="{7A39BAC2-FCC9-4BEC-8302-E62DA04876D5}"/>
          </ac:picMkLst>
        </pc:picChg>
        <pc:picChg chg="mod">
          <ac:chgData name="Thomas BULCKE" userId="8ec210b6-951c-4cf3-83a8-4006254209eb" providerId="ADAL" clId="{1B6E21A4-F994-4A55-86CF-3D8252BA4A58}" dt="2019-06-04T11:46:31.842" v="8762" actId="1076"/>
          <ac:picMkLst>
            <pc:docMk/>
            <pc:sldMk cId="1127569018" sldId="1230"/>
            <ac:picMk id="20" creationId="{A61632B4-BC16-4A1D-9478-F587BD17D6F9}"/>
          </ac:picMkLst>
        </pc:picChg>
        <pc:picChg chg="add mod modCrop">
          <ac:chgData name="Thomas BULCKE" userId="8ec210b6-951c-4cf3-83a8-4006254209eb" providerId="ADAL" clId="{1B6E21A4-F994-4A55-86CF-3D8252BA4A58}" dt="2019-06-04T11:47:28.040" v="8771" actId="1076"/>
          <ac:picMkLst>
            <pc:docMk/>
            <pc:sldMk cId="1127569018" sldId="1230"/>
            <ac:picMk id="21" creationId="{68DDB23A-C933-4FB0-BD04-65733D0DA14C}"/>
          </ac:picMkLst>
        </pc:picChg>
        <pc:picChg chg="add mod modCrop">
          <ac:chgData name="Thomas BULCKE" userId="8ec210b6-951c-4cf3-83a8-4006254209eb" providerId="ADAL" clId="{1B6E21A4-F994-4A55-86CF-3D8252BA4A58}" dt="2019-06-04T11:47:24.470" v="8770" actId="1076"/>
          <ac:picMkLst>
            <pc:docMk/>
            <pc:sldMk cId="1127569018" sldId="1230"/>
            <ac:picMk id="22" creationId="{86AB1ED5-88B3-4A12-AC09-A7C6A170CB4D}"/>
          </ac:picMkLst>
        </pc:picChg>
        <pc:picChg chg="mod">
          <ac:chgData name="Thomas BULCKE" userId="8ec210b6-951c-4cf3-83a8-4006254209eb" providerId="ADAL" clId="{1B6E21A4-F994-4A55-86CF-3D8252BA4A58}" dt="2019-06-04T11:47:11.634" v="8765" actId="1076"/>
          <ac:picMkLst>
            <pc:docMk/>
            <pc:sldMk cId="1127569018" sldId="1230"/>
            <ac:picMk id="2050" creationId="{48F0F1B0-CBD2-48A4-846A-4C6E02278110}"/>
          </ac:picMkLst>
        </pc:picChg>
      </pc:sldChg>
      <pc:sldChg chg="addSp modSp modNotesTx">
        <pc:chgData name="Thomas BULCKE" userId="8ec210b6-951c-4cf3-83a8-4006254209eb" providerId="ADAL" clId="{1B6E21A4-F994-4A55-86CF-3D8252BA4A58}" dt="2019-06-04T11:49:24.264" v="8967" actId="313"/>
        <pc:sldMkLst>
          <pc:docMk/>
          <pc:sldMk cId="3782378259" sldId="1231"/>
        </pc:sldMkLst>
        <pc:spChg chg="mod">
          <ac:chgData name="Thomas BULCKE" userId="8ec210b6-951c-4cf3-83a8-4006254209eb" providerId="ADAL" clId="{1B6E21A4-F994-4A55-86CF-3D8252BA4A58}" dt="2019-06-04T08:30:06.974" v="738" actId="1036"/>
          <ac:spMkLst>
            <pc:docMk/>
            <pc:sldMk cId="3782378259" sldId="1231"/>
            <ac:spMk id="6" creationId="{3F5FCB1B-96E7-4D30-AFC2-0EF5173AC86C}"/>
          </ac:spMkLst>
        </pc:spChg>
        <pc:graphicFrameChg chg="mod">
          <ac:chgData name="Thomas BULCKE" userId="8ec210b6-951c-4cf3-83a8-4006254209eb" providerId="ADAL" clId="{1B6E21A4-F994-4A55-86CF-3D8252BA4A58}" dt="2019-06-04T11:48:49.336" v="8810" actId="1038"/>
          <ac:graphicFrameMkLst>
            <pc:docMk/>
            <pc:sldMk cId="3782378259" sldId="1231"/>
            <ac:graphicFrameMk id="2" creationId="{BFE9E3A9-C3E7-46F4-95AE-0DF0762DF5F0}"/>
          </ac:graphicFrameMkLst>
        </pc:graphicFrameChg>
        <pc:picChg chg="mod">
          <ac:chgData name="Thomas BULCKE" userId="8ec210b6-951c-4cf3-83a8-4006254209eb" providerId="ADAL" clId="{1B6E21A4-F994-4A55-86CF-3D8252BA4A58}" dt="2019-06-04T11:48:52.654" v="8811" actId="14100"/>
          <ac:picMkLst>
            <pc:docMk/>
            <pc:sldMk cId="3782378259" sldId="1231"/>
            <ac:picMk id="5" creationId="{AC22BF0A-7FF1-4D6A-91B8-F0DF3B1D3099}"/>
          </ac:picMkLst>
        </pc:picChg>
        <pc:picChg chg="add mod">
          <ac:chgData name="Thomas BULCKE" userId="8ec210b6-951c-4cf3-83a8-4006254209eb" providerId="ADAL" clId="{1B6E21A4-F994-4A55-86CF-3D8252BA4A58}" dt="2019-06-04T11:48:55.299" v="8813" actId="1036"/>
          <ac:picMkLst>
            <pc:docMk/>
            <pc:sldMk cId="3782378259" sldId="1231"/>
            <ac:picMk id="10" creationId="{C82D4C9E-5E79-459D-BF2B-44DDA31DF12E}"/>
          </ac:picMkLst>
        </pc:picChg>
      </pc:sldChg>
      <pc:sldChg chg="modNotesTx">
        <pc:chgData name="Thomas BULCKE" userId="8ec210b6-951c-4cf3-83a8-4006254209eb" providerId="ADAL" clId="{1B6E21A4-F994-4A55-86CF-3D8252BA4A58}" dt="2019-06-04T11:11:03.971" v="8512" actId="20577"/>
        <pc:sldMkLst>
          <pc:docMk/>
          <pc:sldMk cId="279731063" sldId="1232"/>
        </pc:sldMkLst>
      </pc:sldChg>
      <pc:sldChg chg="modNotesTx">
        <pc:chgData name="Thomas BULCKE" userId="8ec210b6-951c-4cf3-83a8-4006254209eb" providerId="ADAL" clId="{1B6E21A4-F994-4A55-86CF-3D8252BA4A58}" dt="2019-06-04T09:04:24.061" v="1334" actId="20577"/>
        <pc:sldMkLst>
          <pc:docMk/>
          <pc:sldMk cId="3302467846" sldId="1238"/>
        </pc:sldMkLst>
      </pc:sldChg>
      <pc:sldChg chg="modNotesTx">
        <pc:chgData name="Thomas BULCKE" userId="8ec210b6-951c-4cf3-83a8-4006254209eb" providerId="ADAL" clId="{1B6E21A4-F994-4A55-86CF-3D8252BA4A58}" dt="2019-06-04T09:22:48.087" v="2583" actId="20577"/>
        <pc:sldMkLst>
          <pc:docMk/>
          <pc:sldMk cId="3320859949" sldId="1254"/>
        </pc:sldMkLst>
      </pc:sldChg>
      <pc:sldChg chg="modNotesTx">
        <pc:chgData name="Thomas BULCKE" userId="8ec210b6-951c-4cf3-83a8-4006254209eb" providerId="ADAL" clId="{1B6E21A4-F994-4A55-86CF-3D8252BA4A58}" dt="2019-06-04T09:43:10.421" v="3074" actId="20577"/>
        <pc:sldMkLst>
          <pc:docMk/>
          <pc:sldMk cId="3873267583" sldId="1255"/>
        </pc:sldMkLst>
      </pc:sldChg>
      <pc:sldChg chg="modSp modNotesTx">
        <pc:chgData name="Thomas BULCKE" userId="8ec210b6-951c-4cf3-83a8-4006254209eb" providerId="ADAL" clId="{1B6E21A4-F994-4A55-86CF-3D8252BA4A58}" dt="2019-06-04T10:04:39.495" v="4385" actId="20577"/>
        <pc:sldMkLst>
          <pc:docMk/>
          <pc:sldMk cId="298135883" sldId="1257"/>
        </pc:sldMkLst>
        <pc:spChg chg="mod">
          <ac:chgData name="Thomas BULCKE" userId="8ec210b6-951c-4cf3-83a8-4006254209eb" providerId="ADAL" clId="{1B6E21A4-F994-4A55-86CF-3D8252BA4A58}" dt="2019-06-04T10:04:39.495" v="4385" actId="20577"/>
          <ac:spMkLst>
            <pc:docMk/>
            <pc:sldMk cId="298135883" sldId="1257"/>
            <ac:spMk id="10" creationId="{5ED5DE90-8034-4B9F-AD39-E9DB0EDD5324}"/>
          </ac:spMkLst>
        </pc:spChg>
      </pc:sldChg>
      <pc:sldChg chg="addSp modSp modNotesTx">
        <pc:chgData name="Thomas BULCKE" userId="8ec210b6-951c-4cf3-83a8-4006254209eb" providerId="ADAL" clId="{1B6E21A4-F994-4A55-86CF-3D8252BA4A58}" dt="2019-06-04T09:57:16.684" v="3738" actId="1076"/>
        <pc:sldMkLst>
          <pc:docMk/>
          <pc:sldMk cId="407038030" sldId="1259"/>
        </pc:sldMkLst>
        <pc:picChg chg="mod">
          <ac:chgData name="Thomas BULCKE" userId="8ec210b6-951c-4cf3-83a8-4006254209eb" providerId="ADAL" clId="{1B6E21A4-F994-4A55-86CF-3D8252BA4A58}" dt="2019-06-04T09:57:06.455" v="3732" actId="1076"/>
          <ac:picMkLst>
            <pc:docMk/>
            <pc:sldMk cId="407038030" sldId="1259"/>
            <ac:picMk id="3" creationId="{F20336F4-8AC6-4335-8ADF-82F5FCF1DFCF}"/>
          </ac:picMkLst>
        </pc:picChg>
        <pc:picChg chg="add mod">
          <ac:chgData name="Thomas BULCKE" userId="8ec210b6-951c-4cf3-83a8-4006254209eb" providerId="ADAL" clId="{1B6E21A4-F994-4A55-86CF-3D8252BA4A58}" dt="2019-06-04T09:57:00.155" v="3729" actId="1076"/>
          <ac:picMkLst>
            <pc:docMk/>
            <pc:sldMk cId="407038030" sldId="1259"/>
            <ac:picMk id="5" creationId="{075BA819-CB2F-426A-9FEC-713455C831B5}"/>
          </ac:picMkLst>
        </pc:picChg>
        <pc:picChg chg="mod">
          <ac:chgData name="Thomas BULCKE" userId="8ec210b6-951c-4cf3-83a8-4006254209eb" providerId="ADAL" clId="{1B6E21A4-F994-4A55-86CF-3D8252BA4A58}" dt="2019-06-04T09:57:14.382" v="3737" actId="1076"/>
          <ac:picMkLst>
            <pc:docMk/>
            <pc:sldMk cId="407038030" sldId="1259"/>
            <ac:picMk id="10" creationId="{40B7477A-54BD-496A-9BA2-AD25ABF7734C}"/>
          </ac:picMkLst>
        </pc:picChg>
        <pc:picChg chg="mod">
          <ac:chgData name="Thomas BULCKE" userId="8ec210b6-951c-4cf3-83a8-4006254209eb" providerId="ADAL" clId="{1B6E21A4-F994-4A55-86CF-3D8252BA4A58}" dt="2019-06-04T09:57:16.684" v="3738" actId="1076"/>
          <ac:picMkLst>
            <pc:docMk/>
            <pc:sldMk cId="407038030" sldId="1259"/>
            <ac:picMk id="12" creationId="{E85A4409-F7F9-4916-B55C-1B3BD59FAAA2}"/>
          </ac:picMkLst>
        </pc:picChg>
        <pc:picChg chg="mod">
          <ac:chgData name="Thomas BULCKE" userId="8ec210b6-951c-4cf3-83a8-4006254209eb" providerId="ADAL" clId="{1B6E21A4-F994-4A55-86CF-3D8252BA4A58}" dt="2019-06-04T09:57:07.864" v="3733" actId="1076"/>
          <ac:picMkLst>
            <pc:docMk/>
            <pc:sldMk cId="407038030" sldId="1259"/>
            <ac:picMk id="14" creationId="{173C3464-C60A-4777-B846-65FB8D4594AE}"/>
          </ac:picMkLst>
        </pc:picChg>
      </pc:sldChg>
      <pc:sldChg chg="modSp modNotesTx">
        <pc:chgData name="Thomas BULCKE" userId="8ec210b6-951c-4cf3-83a8-4006254209eb" providerId="ADAL" clId="{1B6E21A4-F994-4A55-86CF-3D8252BA4A58}" dt="2019-06-04T10:03:29.781" v="4260" actId="313"/>
        <pc:sldMkLst>
          <pc:docMk/>
          <pc:sldMk cId="125265093" sldId="1260"/>
        </pc:sldMkLst>
        <pc:spChg chg="mod">
          <ac:chgData name="Thomas BULCKE" userId="8ec210b6-951c-4cf3-83a8-4006254209eb" providerId="ADAL" clId="{1B6E21A4-F994-4A55-86CF-3D8252BA4A58}" dt="2019-06-04T08:28:42.893" v="659" actId="2711"/>
          <ac:spMkLst>
            <pc:docMk/>
            <pc:sldMk cId="125265093" sldId="1260"/>
            <ac:spMk id="3" creationId="{800C2A92-B24F-4563-8292-BF866AAB36F9}"/>
          </ac:spMkLst>
        </pc:spChg>
        <pc:spChg chg="mod">
          <ac:chgData name="Thomas BULCKE" userId="8ec210b6-951c-4cf3-83a8-4006254209eb" providerId="ADAL" clId="{1B6E21A4-F994-4A55-86CF-3D8252BA4A58}" dt="2019-06-04T10:01:01.393" v="4060" actId="113"/>
          <ac:spMkLst>
            <pc:docMk/>
            <pc:sldMk cId="125265093" sldId="1260"/>
            <ac:spMk id="12" creationId="{66085095-1861-4032-B7CB-BAC6CFF4091C}"/>
          </ac:spMkLst>
        </pc:spChg>
        <pc:spChg chg="mod">
          <ac:chgData name="Thomas BULCKE" userId="8ec210b6-951c-4cf3-83a8-4006254209eb" providerId="ADAL" clId="{1B6E21A4-F994-4A55-86CF-3D8252BA4A58}" dt="2019-06-04T10:01:24.753" v="4080" actId="1076"/>
          <ac:spMkLst>
            <pc:docMk/>
            <pc:sldMk cId="125265093" sldId="1260"/>
            <ac:spMk id="16" creationId="{27F0A32E-923B-49CB-B062-1D1BA5674816}"/>
          </ac:spMkLst>
        </pc:spChg>
        <pc:spChg chg="mod">
          <ac:chgData name="Thomas BULCKE" userId="8ec210b6-951c-4cf3-83a8-4006254209eb" providerId="ADAL" clId="{1B6E21A4-F994-4A55-86CF-3D8252BA4A58}" dt="2019-06-04T10:00:57.945" v="4059" actId="113"/>
          <ac:spMkLst>
            <pc:docMk/>
            <pc:sldMk cId="125265093" sldId="1260"/>
            <ac:spMk id="18" creationId="{22A4F93D-9BF5-4864-845F-664535297586}"/>
          </ac:spMkLst>
        </pc:spChg>
        <pc:spChg chg="mod">
          <ac:chgData name="Thomas BULCKE" userId="8ec210b6-951c-4cf3-83a8-4006254209eb" providerId="ADAL" clId="{1B6E21A4-F994-4A55-86CF-3D8252BA4A58}" dt="2019-06-04T10:00:54.450" v="4058" actId="113"/>
          <ac:spMkLst>
            <pc:docMk/>
            <pc:sldMk cId="125265093" sldId="1260"/>
            <ac:spMk id="20" creationId="{5B9DA752-7C50-4A12-BDD3-6C140A26BB58}"/>
          </ac:spMkLst>
        </pc:spChg>
      </pc:sldChg>
      <pc:sldChg chg="addSp modSp modNotesTx">
        <pc:chgData name="Thomas BULCKE" userId="8ec210b6-951c-4cf3-83a8-4006254209eb" providerId="ADAL" clId="{1B6E21A4-F994-4A55-86CF-3D8252BA4A58}" dt="2019-06-04T11:45:14.418" v="8750" actId="1076"/>
        <pc:sldMkLst>
          <pc:docMk/>
          <pc:sldMk cId="1251559259" sldId="1261"/>
        </pc:sldMkLst>
        <pc:spChg chg="mod">
          <ac:chgData name="Thomas BULCKE" userId="8ec210b6-951c-4cf3-83a8-4006254209eb" providerId="ADAL" clId="{1B6E21A4-F994-4A55-86CF-3D8252BA4A58}" dt="2019-06-04T11:44:51.670" v="8743" actId="1037"/>
          <ac:spMkLst>
            <pc:docMk/>
            <pc:sldMk cId="1251559259" sldId="1261"/>
            <ac:spMk id="9" creationId="{D81CF773-E4BE-4A94-8A89-E4957B39DF76}"/>
          </ac:spMkLst>
        </pc:spChg>
        <pc:spChg chg="mod">
          <ac:chgData name="Thomas BULCKE" userId="8ec210b6-951c-4cf3-83a8-4006254209eb" providerId="ADAL" clId="{1B6E21A4-F994-4A55-86CF-3D8252BA4A58}" dt="2019-06-04T10:16:42.164" v="5339" actId="113"/>
          <ac:spMkLst>
            <pc:docMk/>
            <pc:sldMk cId="1251559259" sldId="1261"/>
            <ac:spMk id="10" creationId="{DCA5BDFF-F7F9-428D-A3EF-E44FF2B0CC72}"/>
          </ac:spMkLst>
        </pc:spChg>
        <pc:spChg chg="mod">
          <ac:chgData name="Thomas BULCKE" userId="8ec210b6-951c-4cf3-83a8-4006254209eb" providerId="ADAL" clId="{1B6E21A4-F994-4A55-86CF-3D8252BA4A58}" dt="2019-06-04T11:44:51.670" v="8743" actId="1037"/>
          <ac:spMkLst>
            <pc:docMk/>
            <pc:sldMk cId="1251559259" sldId="1261"/>
            <ac:spMk id="11" creationId="{87F24354-5092-44C8-BC68-66B8A77EB7E8}"/>
          </ac:spMkLst>
        </pc:spChg>
        <pc:spChg chg="mod">
          <ac:chgData name="Thomas BULCKE" userId="8ec210b6-951c-4cf3-83a8-4006254209eb" providerId="ADAL" clId="{1B6E21A4-F994-4A55-86CF-3D8252BA4A58}" dt="2019-06-04T11:44:51.670" v="8743" actId="1037"/>
          <ac:spMkLst>
            <pc:docMk/>
            <pc:sldMk cId="1251559259" sldId="1261"/>
            <ac:spMk id="12" creationId="{DE1A0B11-8080-448A-A98A-B1CB4B99EB4E}"/>
          </ac:spMkLst>
        </pc:spChg>
        <pc:spChg chg="mod">
          <ac:chgData name="Thomas BULCKE" userId="8ec210b6-951c-4cf3-83a8-4006254209eb" providerId="ADAL" clId="{1B6E21A4-F994-4A55-86CF-3D8252BA4A58}" dt="2019-06-04T11:44:51.670" v="8743" actId="1037"/>
          <ac:spMkLst>
            <pc:docMk/>
            <pc:sldMk cId="1251559259" sldId="1261"/>
            <ac:spMk id="13" creationId="{67C47ED0-93B4-4BF5-A8F4-C4B572496CF0}"/>
          </ac:spMkLst>
        </pc:spChg>
        <pc:spChg chg="mod">
          <ac:chgData name="Thomas BULCKE" userId="8ec210b6-951c-4cf3-83a8-4006254209eb" providerId="ADAL" clId="{1B6E21A4-F994-4A55-86CF-3D8252BA4A58}" dt="2019-06-04T11:44:51.670" v="8743" actId="1037"/>
          <ac:spMkLst>
            <pc:docMk/>
            <pc:sldMk cId="1251559259" sldId="1261"/>
            <ac:spMk id="14" creationId="{2A50EA36-A196-4F84-94B7-1A427D6F9DA9}"/>
          </ac:spMkLst>
        </pc:spChg>
        <pc:spChg chg="mod">
          <ac:chgData name="Thomas BULCKE" userId="8ec210b6-951c-4cf3-83a8-4006254209eb" providerId="ADAL" clId="{1B6E21A4-F994-4A55-86CF-3D8252BA4A58}" dt="2019-06-04T11:44:51.670" v="8743" actId="1037"/>
          <ac:spMkLst>
            <pc:docMk/>
            <pc:sldMk cId="1251559259" sldId="1261"/>
            <ac:spMk id="15" creationId="{48AAD31D-CAF0-45B5-9AFA-CAD6A14D0C2A}"/>
          </ac:spMkLst>
        </pc:spChg>
        <pc:picChg chg="mod">
          <ac:chgData name="Thomas BULCKE" userId="8ec210b6-951c-4cf3-83a8-4006254209eb" providerId="ADAL" clId="{1B6E21A4-F994-4A55-86CF-3D8252BA4A58}" dt="2019-06-04T11:44:51.670" v="8743" actId="1037"/>
          <ac:picMkLst>
            <pc:docMk/>
            <pc:sldMk cId="1251559259" sldId="1261"/>
            <ac:picMk id="6" creationId="{92742397-EF62-4945-A591-09099DECA0A0}"/>
          </ac:picMkLst>
        </pc:picChg>
        <pc:picChg chg="add mod">
          <ac:chgData name="Thomas BULCKE" userId="8ec210b6-951c-4cf3-83a8-4006254209eb" providerId="ADAL" clId="{1B6E21A4-F994-4A55-86CF-3D8252BA4A58}" dt="2019-06-04T11:45:14.418" v="8750" actId="1076"/>
          <ac:picMkLst>
            <pc:docMk/>
            <pc:sldMk cId="1251559259" sldId="1261"/>
            <ac:picMk id="18" creationId="{64941F7F-8313-44AB-ADC3-B933BAF0DB6B}"/>
          </ac:picMkLst>
        </pc:picChg>
        <pc:cxnChg chg="mod">
          <ac:chgData name="Thomas BULCKE" userId="8ec210b6-951c-4cf3-83a8-4006254209eb" providerId="ADAL" clId="{1B6E21A4-F994-4A55-86CF-3D8252BA4A58}" dt="2019-06-04T11:44:51.670" v="8743" actId="1037"/>
          <ac:cxnSpMkLst>
            <pc:docMk/>
            <pc:sldMk cId="1251559259" sldId="1261"/>
            <ac:cxnSpMk id="3" creationId="{49629652-D855-481F-81E4-B50762A03CC9}"/>
          </ac:cxnSpMkLst>
        </pc:cxnChg>
        <pc:cxnChg chg="mod">
          <ac:chgData name="Thomas BULCKE" userId="8ec210b6-951c-4cf3-83a8-4006254209eb" providerId="ADAL" clId="{1B6E21A4-F994-4A55-86CF-3D8252BA4A58}" dt="2019-06-04T11:44:51.670" v="8743" actId="1037"/>
          <ac:cxnSpMkLst>
            <pc:docMk/>
            <pc:sldMk cId="1251559259" sldId="1261"/>
            <ac:cxnSpMk id="17" creationId="{9A6213AC-ACF0-4FAB-BC2B-C0C39539B3A9}"/>
          </ac:cxnSpMkLst>
        </pc:cxnChg>
        <pc:cxnChg chg="mod">
          <ac:chgData name="Thomas BULCKE" userId="8ec210b6-951c-4cf3-83a8-4006254209eb" providerId="ADAL" clId="{1B6E21A4-F994-4A55-86CF-3D8252BA4A58}" dt="2019-06-04T11:44:51.670" v="8743" actId="1037"/>
          <ac:cxnSpMkLst>
            <pc:docMk/>
            <pc:sldMk cId="1251559259" sldId="1261"/>
            <ac:cxnSpMk id="19" creationId="{6A547EFE-C068-4841-AD73-0B1CE4AE685F}"/>
          </ac:cxnSpMkLst>
        </pc:cxnChg>
        <pc:cxnChg chg="mod">
          <ac:chgData name="Thomas BULCKE" userId="8ec210b6-951c-4cf3-83a8-4006254209eb" providerId="ADAL" clId="{1B6E21A4-F994-4A55-86CF-3D8252BA4A58}" dt="2019-06-04T11:44:51.670" v="8743" actId="1037"/>
          <ac:cxnSpMkLst>
            <pc:docMk/>
            <pc:sldMk cId="1251559259" sldId="1261"/>
            <ac:cxnSpMk id="21" creationId="{43772E4D-B2CB-4D69-8143-714217E75D97}"/>
          </ac:cxnSpMkLst>
        </pc:cxnChg>
        <pc:cxnChg chg="mod">
          <ac:chgData name="Thomas BULCKE" userId="8ec210b6-951c-4cf3-83a8-4006254209eb" providerId="ADAL" clId="{1B6E21A4-F994-4A55-86CF-3D8252BA4A58}" dt="2019-06-04T11:44:51.670" v="8743" actId="1037"/>
          <ac:cxnSpMkLst>
            <pc:docMk/>
            <pc:sldMk cId="1251559259" sldId="1261"/>
            <ac:cxnSpMk id="24" creationId="{3FC12E54-0EAB-4609-8972-BC3CDD817A30}"/>
          </ac:cxnSpMkLst>
        </pc:cxnChg>
        <pc:cxnChg chg="mod">
          <ac:chgData name="Thomas BULCKE" userId="8ec210b6-951c-4cf3-83a8-4006254209eb" providerId="ADAL" clId="{1B6E21A4-F994-4A55-86CF-3D8252BA4A58}" dt="2019-06-04T11:44:51.670" v="8743" actId="1037"/>
          <ac:cxnSpMkLst>
            <pc:docMk/>
            <pc:sldMk cId="1251559259" sldId="1261"/>
            <ac:cxnSpMk id="26" creationId="{DC4C03FE-759D-4B2C-85EF-7E8190E54306}"/>
          </ac:cxnSpMkLst>
        </pc:cxnChg>
      </pc:sldChg>
      <pc:sldChg chg="modSp modNotesTx">
        <pc:chgData name="Thomas BULCKE" userId="8ec210b6-951c-4cf3-83a8-4006254209eb" providerId="ADAL" clId="{1B6E21A4-F994-4A55-86CF-3D8252BA4A58}" dt="2019-06-04T10:16:34.791" v="5338" actId="113"/>
        <pc:sldMkLst>
          <pc:docMk/>
          <pc:sldMk cId="1773119773" sldId="1262"/>
        </pc:sldMkLst>
        <pc:spChg chg="mod">
          <ac:chgData name="Thomas BULCKE" userId="8ec210b6-951c-4cf3-83a8-4006254209eb" providerId="ADAL" clId="{1B6E21A4-F994-4A55-86CF-3D8252BA4A58}" dt="2019-06-04T10:16:29.911" v="5337" actId="113"/>
          <ac:spMkLst>
            <pc:docMk/>
            <pc:sldMk cId="1773119773" sldId="1262"/>
            <ac:spMk id="4" creationId="{60790E50-0C25-41A4-841E-D9E0692374EB}"/>
          </ac:spMkLst>
        </pc:spChg>
        <pc:spChg chg="mod">
          <ac:chgData name="Thomas BULCKE" userId="8ec210b6-951c-4cf3-83a8-4006254209eb" providerId="ADAL" clId="{1B6E21A4-F994-4A55-86CF-3D8252BA4A58}" dt="2019-06-04T10:16:34.791" v="5338" actId="113"/>
          <ac:spMkLst>
            <pc:docMk/>
            <pc:sldMk cId="1773119773" sldId="1262"/>
            <ac:spMk id="18" creationId="{01AB83FD-AB2B-453C-9C7E-969F2FB829F5}"/>
          </ac:spMkLst>
        </pc:spChg>
      </pc:sldChg>
      <pc:sldChg chg="modSp modNotesTx">
        <pc:chgData name="Thomas BULCKE" userId="8ec210b6-951c-4cf3-83a8-4006254209eb" providerId="ADAL" clId="{1B6E21A4-F994-4A55-86CF-3D8252BA4A58}" dt="2019-06-04T12:01:21.230" v="9045" actId="14100"/>
        <pc:sldMkLst>
          <pc:docMk/>
          <pc:sldMk cId="1890844664" sldId="1263"/>
        </pc:sldMkLst>
        <pc:spChg chg="mod">
          <ac:chgData name="Thomas BULCKE" userId="8ec210b6-951c-4cf3-83a8-4006254209eb" providerId="ADAL" clId="{1B6E21A4-F994-4A55-86CF-3D8252BA4A58}" dt="2019-06-04T12:01:21.230" v="9045" actId="14100"/>
          <ac:spMkLst>
            <pc:docMk/>
            <pc:sldMk cId="1890844664" sldId="1263"/>
            <ac:spMk id="21" creationId="{060C0B98-C2C4-4EE9-B592-25598093FDE0}"/>
          </ac:spMkLst>
        </pc:spChg>
      </pc:sldChg>
      <pc:sldChg chg="modSp modNotesTx">
        <pc:chgData name="Thomas BULCKE" userId="8ec210b6-951c-4cf3-83a8-4006254209eb" providerId="ADAL" clId="{1B6E21A4-F994-4A55-86CF-3D8252BA4A58}" dt="2019-06-04T10:04:22.091" v="4364" actId="1076"/>
        <pc:sldMkLst>
          <pc:docMk/>
          <pc:sldMk cId="2262004184" sldId="1264"/>
        </pc:sldMkLst>
        <pc:spChg chg="mod">
          <ac:chgData name="Thomas BULCKE" userId="8ec210b6-951c-4cf3-83a8-4006254209eb" providerId="ADAL" clId="{1B6E21A4-F994-4A55-86CF-3D8252BA4A58}" dt="2019-06-04T08:26:05.250" v="641" actId="20577"/>
          <ac:spMkLst>
            <pc:docMk/>
            <pc:sldMk cId="2262004184" sldId="1264"/>
            <ac:spMk id="8" creationId="{D4E2FF45-5D9D-48CD-B035-D4CD0BFAC287}"/>
          </ac:spMkLst>
        </pc:spChg>
        <pc:spChg chg="mod">
          <ac:chgData name="Thomas BULCKE" userId="8ec210b6-951c-4cf3-83a8-4006254209eb" providerId="ADAL" clId="{1B6E21A4-F994-4A55-86CF-3D8252BA4A58}" dt="2019-06-04T10:04:22.091" v="4364" actId="1076"/>
          <ac:spMkLst>
            <pc:docMk/>
            <pc:sldMk cId="2262004184" sldId="1264"/>
            <ac:spMk id="10" creationId="{5ED5DE90-8034-4B9F-AD39-E9DB0EDD5324}"/>
          </ac:spMkLst>
        </pc:spChg>
        <pc:picChg chg="mod">
          <ac:chgData name="Thomas BULCKE" userId="8ec210b6-951c-4cf3-83a8-4006254209eb" providerId="ADAL" clId="{1B6E21A4-F994-4A55-86CF-3D8252BA4A58}" dt="2019-06-04T09:45:57.106" v="3336" actId="1076"/>
          <ac:picMkLst>
            <pc:docMk/>
            <pc:sldMk cId="2262004184" sldId="1264"/>
            <ac:picMk id="5" creationId="{A14B938E-9592-485A-AED6-5E54FB76BE4D}"/>
          </ac:picMkLst>
        </pc:picChg>
      </pc:sldChg>
      <pc:sldChg chg="modNotesTx">
        <pc:chgData name="Thomas BULCKE" userId="8ec210b6-951c-4cf3-83a8-4006254209eb" providerId="ADAL" clId="{1B6E21A4-F994-4A55-86CF-3D8252BA4A58}" dt="2019-06-04T10:19:19.731" v="5558" actId="20577"/>
        <pc:sldMkLst>
          <pc:docMk/>
          <pc:sldMk cId="3949508621" sldId="1265"/>
        </pc:sldMkLst>
      </pc:sldChg>
      <pc:sldChg chg="addSp delSp modSp modNotesTx">
        <pc:chgData name="Thomas BULCKE" userId="8ec210b6-951c-4cf3-83a8-4006254209eb" providerId="ADAL" clId="{1B6E21A4-F994-4A55-86CF-3D8252BA4A58}" dt="2019-06-04T10:16:10.158" v="5336" actId="20577"/>
        <pc:sldMkLst>
          <pc:docMk/>
          <pc:sldMk cId="3095541283" sldId="1266"/>
        </pc:sldMkLst>
        <pc:spChg chg="del mod">
          <ac:chgData name="Thomas BULCKE" userId="8ec210b6-951c-4cf3-83a8-4006254209eb" providerId="ADAL" clId="{1B6E21A4-F994-4A55-86CF-3D8252BA4A58}" dt="2019-06-04T08:27:03.188" v="648" actId="478"/>
          <ac:spMkLst>
            <pc:docMk/>
            <pc:sldMk cId="3095541283" sldId="1266"/>
            <ac:spMk id="4" creationId="{9F6371B0-9EA0-4C47-B160-57A60EF2A700}"/>
          </ac:spMkLst>
        </pc:spChg>
        <pc:spChg chg="mod">
          <ac:chgData name="Thomas BULCKE" userId="8ec210b6-951c-4cf3-83a8-4006254209eb" providerId="ADAL" clId="{1B6E21A4-F994-4A55-86CF-3D8252BA4A58}" dt="2019-06-04T08:33:08.916" v="865" actId="14100"/>
          <ac:spMkLst>
            <pc:docMk/>
            <pc:sldMk cId="3095541283" sldId="1266"/>
            <ac:spMk id="5" creationId="{6A2018A7-3348-422D-B3CC-47483715EE1A}"/>
          </ac:spMkLst>
        </pc:spChg>
        <pc:spChg chg="add del">
          <ac:chgData name="Thomas BULCKE" userId="8ec210b6-951c-4cf3-83a8-4006254209eb" providerId="ADAL" clId="{1B6E21A4-F994-4A55-86CF-3D8252BA4A58}" dt="2019-06-04T08:26:47.983" v="643"/>
          <ac:spMkLst>
            <pc:docMk/>
            <pc:sldMk cId="3095541283" sldId="1266"/>
            <ac:spMk id="7" creationId="{DD9491E3-E737-4F44-82C3-A07E8A8A43EB}"/>
          </ac:spMkLst>
        </pc:spChg>
        <pc:spChg chg="add del">
          <ac:chgData name="Thomas BULCKE" userId="8ec210b6-951c-4cf3-83a8-4006254209eb" providerId="ADAL" clId="{1B6E21A4-F994-4A55-86CF-3D8252BA4A58}" dt="2019-06-04T08:26:47.983" v="643"/>
          <ac:spMkLst>
            <pc:docMk/>
            <pc:sldMk cId="3095541283" sldId="1266"/>
            <ac:spMk id="8" creationId="{AEDC1E63-1943-45A1-962A-851F1FFFBEC7}"/>
          </ac:spMkLst>
        </pc:spChg>
        <pc:spChg chg="add">
          <ac:chgData name="Thomas BULCKE" userId="8ec210b6-951c-4cf3-83a8-4006254209eb" providerId="ADAL" clId="{1B6E21A4-F994-4A55-86CF-3D8252BA4A58}" dt="2019-06-04T08:26:52.164" v="645"/>
          <ac:spMkLst>
            <pc:docMk/>
            <pc:sldMk cId="3095541283" sldId="1266"/>
            <ac:spMk id="9" creationId="{7CECB6A2-1735-4EA0-87F0-6B1AA5E12651}"/>
          </ac:spMkLst>
        </pc:spChg>
        <pc:spChg chg="add mod">
          <ac:chgData name="Thomas BULCKE" userId="8ec210b6-951c-4cf3-83a8-4006254209eb" providerId="ADAL" clId="{1B6E21A4-F994-4A55-86CF-3D8252BA4A58}" dt="2019-06-04T08:27:00.300" v="647"/>
          <ac:spMkLst>
            <pc:docMk/>
            <pc:sldMk cId="3095541283" sldId="1266"/>
            <ac:spMk id="10" creationId="{046B5379-4B94-4EA6-9F5E-F638FDF65904}"/>
          </ac:spMkLst>
        </pc:spChg>
        <pc:picChg chg="mod ord modCrop">
          <ac:chgData name="Thomas BULCKE" userId="8ec210b6-951c-4cf3-83a8-4006254209eb" providerId="ADAL" clId="{1B6E21A4-F994-4A55-86CF-3D8252BA4A58}" dt="2019-06-04T08:33:04.072" v="864" actId="1076"/>
          <ac:picMkLst>
            <pc:docMk/>
            <pc:sldMk cId="3095541283" sldId="1266"/>
            <ac:picMk id="6" creationId="{B5E56F12-5EF4-4390-87C4-DED6EB6A1F4D}"/>
          </ac:picMkLst>
        </pc:picChg>
      </pc:sldChg>
      <pc:sldChg chg="modSp addCm delCm modNotesTx">
        <pc:chgData name="Thomas BULCKE" userId="8ec210b6-951c-4cf3-83a8-4006254209eb" providerId="ADAL" clId="{1B6E21A4-F994-4A55-86CF-3D8252BA4A58}" dt="2019-06-04T10:43:34.771" v="6411" actId="6549"/>
        <pc:sldMkLst>
          <pc:docMk/>
          <pc:sldMk cId="741890541" sldId="1268"/>
        </pc:sldMkLst>
        <pc:spChg chg="mod">
          <ac:chgData name="Thomas BULCKE" userId="8ec210b6-951c-4cf3-83a8-4006254209eb" providerId="ADAL" clId="{1B6E21A4-F994-4A55-86CF-3D8252BA4A58}" dt="2019-06-04T10:42:40.748" v="6410" actId="20577"/>
          <ac:spMkLst>
            <pc:docMk/>
            <pc:sldMk cId="741890541" sldId="1268"/>
            <ac:spMk id="22" creationId="{DC9160A0-950C-4844-AE4E-66BC8315CCA6}"/>
          </ac:spMkLst>
        </pc:spChg>
      </pc:sldChg>
      <pc:sldChg chg="del">
        <pc:chgData name="Thomas BULCKE" userId="8ec210b6-951c-4cf3-83a8-4006254209eb" providerId="ADAL" clId="{1B6E21A4-F994-4A55-86CF-3D8252BA4A58}" dt="2019-06-04T08:32:48.615" v="862" actId="2696"/>
        <pc:sldMkLst>
          <pc:docMk/>
          <pc:sldMk cId="4003126119" sldId="1270"/>
        </pc:sldMkLst>
      </pc:sldChg>
      <pc:sldChg chg="modSp modNotesTx">
        <pc:chgData name="Thomas BULCKE" userId="8ec210b6-951c-4cf3-83a8-4006254209eb" providerId="ADAL" clId="{1B6E21A4-F994-4A55-86CF-3D8252BA4A58}" dt="2019-06-04T12:02:04.433" v="9053" actId="207"/>
        <pc:sldMkLst>
          <pc:docMk/>
          <pc:sldMk cId="210579543" sldId="1271"/>
        </pc:sldMkLst>
        <pc:spChg chg="mod">
          <ac:chgData name="Thomas BULCKE" userId="8ec210b6-951c-4cf3-83a8-4006254209eb" providerId="ADAL" clId="{1B6E21A4-F994-4A55-86CF-3D8252BA4A58}" dt="2019-06-04T12:02:04.433" v="9053" actId="207"/>
          <ac:spMkLst>
            <pc:docMk/>
            <pc:sldMk cId="210579543" sldId="1271"/>
            <ac:spMk id="4" creationId="{9F6371B0-9EA0-4C47-B160-57A60EF2A700}"/>
          </ac:spMkLst>
        </pc:spChg>
      </pc:sldChg>
      <pc:sldChg chg="addSp delSp modSp add modNotesTx">
        <pc:chgData name="Thomas BULCKE" userId="8ec210b6-951c-4cf3-83a8-4006254209eb" providerId="ADAL" clId="{1B6E21A4-F994-4A55-86CF-3D8252BA4A58}" dt="2019-06-04T09:18:42.830" v="2388" actId="20577"/>
        <pc:sldMkLst>
          <pc:docMk/>
          <pc:sldMk cId="1543588093" sldId="1272"/>
        </pc:sldMkLst>
        <pc:spChg chg="add del mod">
          <ac:chgData name="Thomas BULCKE" userId="8ec210b6-951c-4cf3-83a8-4006254209eb" providerId="ADAL" clId="{1B6E21A4-F994-4A55-86CF-3D8252BA4A58}" dt="2019-06-04T08:18:34.384" v="46" actId="478"/>
          <ac:spMkLst>
            <pc:docMk/>
            <pc:sldMk cId="1543588093" sldId="1272"/>
            <ac:spMk id="2" creationId="{2CDD121D-BDF4-4BA9-8895-606A7C942005}"/>
          </ac:spMkLst>
        </pc:spChg>
        <pc:spChg chg="add mod">
          <ac:chgData name="Thomas BULCKE" userId="8ec210b6-951c-4cf3-83a8-4006254209eb" providerId="ADAL" clId="{1B6E21A4-F994-4A55-86CF-3D8252BA4A58}" dt="2019-06-04T08:24:22.152" v="564" actId="113"/>
          <ac:spMkLst>
            <pc:docMk/>
            <pc:sldMk cId="1543588093" sldId="1272"/>
            <ac:spMk id="4" creationId="{27C21F53-A555-4FF8-8F51-7B38EFB53223}"/>
          </ac:spMkLst>
        </pc:spChg>
        <pc:spChg chg="del mod">
          <ac:chgData name="Thomas BULCKE" userId="8ec210b6-951c-4cf3-83a8-4006254209eb" providerId="ADAL" clId="{1B6E21A4-F994-4A55-86CF-3D8252BA4A58}" dt="2019-06-04T08:18:02.380" v="3" actId="478"/>
          <ac:spMkLst>
            <pc:docMk/>
            <pc:sldMk cId="1543588093" sldId="1272"/>
            <ac:spMk id="13" creationId="{7AD82796-BECF-4603-9849-4DD0F01BE1DA}"/>
          </ac:spMkLst>
        </pc:spChg>
        <pc:spChg chg="del">
          <ac:chgData name="Thomas BULCKE" userId="8ec210b6-951c-4cf3-83a8-4006254209eb" providerId="ADAL" clId="{1B6E21A4-F994-4A55-86CF-3D8252BA4A58}" dt="2019-06-04T08:18:04.306" v="5" actId="478"/>
          <ac:spMkLst>
            <pc:docMk/>
            <pc:sldMk cId="1543588093" sldId="1272"/>
            <ac:spMk id="15" creationId="{72096A16-F8CE-41A7-87ED-7CB5E29C3CE3}"/>
          </ac:spMkLst>
        </pc:spChg>
        <pc:spChg chg="del">
          <ac:chgData name="Thomas BULCKE" userId="8ec210b6-951c-4cf3-83a8-4006254209eb" providerId="ADAL" clId="{1B6E21A4-F994-4A55-86CF-3D8252BA4A58}" dt="2019-06-04T08:18:19.854" v="21" actId="478"/>
          <ac:spMkLst>
            <pc:docMk/>
            <pc:sldMk cId="1543588093" sldId="1272"/>
            <ac:spMk id="16" creationId="{4F899D6C-5C60-4F4B-9CC3-13D3FD949367}"/>
          </ac:spMkLst>
        </pc:spChg>
        <pc:spChg chg="del">
          <ac:chgData name="Thomas BULCKE" userId="8ec210b6-951c-4cf3-83a8-4006254209eb" providerId="ADAL" clId="{1B6E21A4-F994-4A55-86CF-3D8252BA4A58}" dt="2019-06-04T08:18:09.130" v="10" actId="478"/>
          <ac:spMkLst>
            <pc:docMk/>
            <pc:sldMk cId="1543588093" sldId="1272"/>
            <ac:spMk id="17" creationId="{5412B1E7-1D11-4797-AC3F-23FC5F7E0095}"/>
          </ac:spMkLst>
        </pc:spChg>
        <pc:spChg chg="del">
          <ac:chgData name="Thomas BULCKE" userId="8ec210b6-951c-4cf3-83a8-4006254209eb" providerId="ADAL" clId="{1B6E21A4-F994-4A55-86CF-3D8252BA4A58}" dt="2019-06-04T08:18:06.225" v="7" actId="478"/>
          <ac:spMkLst>
            <pc:docMk/>
            <pc:sldMk cId="1543588093" sldId="1272"/>
            <ac:spMk id="18" creationId="{FCBFAE5D-F2A2-40D4-9C89-223A2EFB0F72}"/>
          </ac:spMkLst>
        </pc:spChg>
        <pc:spChg chg="del mod">
          <ac:chgData name="Thomas BULCKE" userId="8ec210b6-951c-4cf3-83a8-4006254209eb" providerId="ADAL" clId="{1B6E21A4-F994-4A55-86CF-3D8252BA4A58}" dt="2019-06-04T08:18:12.595" v="14" actId="478"/>
          <ac:spMkLst>
            <pc:docMk/>
            <pc:sldMk cId="1543588093" sldId="1272"/>
            <ac:spMk id="19" creationId="{655547EE-452D-4CF5-ACFB-A60A10D0FAB9}"/>
          </ac:spMkLst>
        </pc:spChg>
        <pc:spChg chg="del mod">
          <ac:chgData name="Thomas BULCKE" userId="8ec210b6-951c-4cf3-83a8-4006254209eb" providerId="ADAL" clId="{1B6E21A4-F994-4A55-86CF-3D8252BA4A58}" dt="2019-06-04T08:18:14.895" v="17" actId="478"/>
          <ac:spMkLst>
            <pc:docMk/>
            <pc:sldMk cId="1543588093" sldId="1272"/>
            <ac:spMk id="20" creationId="{926A0C6F-DB3C-4AB6-A754-2E23E81061C8}"/>
          </ac:spMkLst>
        </pc:spChg>
        <pc:spChg chg="del">
          <ac:chgData name="Thomas BULCKE" userId="8ec210b6-951c-4cf3-83a8-4006254209eb" providerId="ADAL" clId="{1B6E21A4-F994-4A55-86CF-3D8252BA4A58}" dt="2019-06-04T08:18:16.824" v="18" actId="478"/>
          <ac:spMkLst>
            <pc:docMk/>
            <pc:sldMk cId="1543588093" sldId="1272"/>
            <ac:spMk id="21" creationId="{F4D6D88D-3682-43D8-BF17-0F6B1B8FC26F}"/>
          </ac:spMkLst>
        </pc:spChg>
        <pc:spChg chg="mod">
          <ac:chgData name="Thomas BULCKE" userId="8ec210b6-951c-4cf3-83a8-4006254209eb" providerId="ADAL" clId="{1B6E21A4-F994-4A55-86CF-3D8252BA4A58}" dt="2019-06-04T08:18:25.123" v="43" actId="5793"/>
          <ac:spMkLst>
            <pc:docMk/>
            <pc:sldMk cId="1543588093" sldId="1272"/>
            <ac:spMk id="23" creationId="{C4C45424-B343-4C5B-A2FB-A34D4F079791}"/>
          </ac:spMkLst>
        </pc:spChg>
        <pc:picChg chg="del">
          <ac:chgData name="Thomas BULCKE" userId="8ec210b6-951c-4cf3-83a8-4006254209eb" providerId="ADAL" clId="{1B6E21A4-F994-4A55-86CF-3D8252BA4A58}" dt="2019-06-04T08:18:18.004" v="20" actId="478"/>
          <ac:picMkLst>
            <pc:docMk/>
            <pc:sldMk cId="1543588093" sldId="1272"/>
            <ac:picMk id="3" creationId="{ED0F1508-69C4-4674-B860-DEFF8B652372}"/>
          </ac:picMkLst>
        </pc:picChg>
        <pc:picChg chg="del">
          <ac:chgData name="Thomas BULCKE" userId="8ec210b6-951c-4cf3-83a8-4006254209eb" providerId="ADAL" clId="{1B6E21A4-F994-4A55-86CF-3D8252BA4A58}" dt="2019-06-04T08:18:03.107" v="4" actId="478"/>
          <ac:picMkLst>
            <pc:docMk/>
            <pc:sldMk cId="1543588093" sldId="1272"/>
            <ac:picMk id="5" creationId="{08311055-070D-4FF5-AA98-E0C413137247}"/>
          </ac:picMkLst>
        </pc:picChg>
        <pc:picChg chg="del">
          <ac:chgData name="Thomas BULCKE" userId="8ec210b6-951c-4cf3-83a8-4006254209eb" providerId="ADAL" clId="{1B6E21A4-F994-4A55-86CF-3D8252BA4A58}" dt="2019-06-04T08:18:07.526" v="9" actId="478"/>
          <ac:picMkLst>
            <pc:docMk/>
            <pc:sldMk cId="1543588093" sldId="1272"/>
            <ac:picMk id="6" creationId="{F7606B22-7124-4F5F-9072-05B90A031E86}"/>
          </ac:picMkLst>
        </pc:picChg>
        <pc:picChg chg="del">
          <ac:chgData name="Thomas BULCKE" userId="8ec210b6-951c-4cf3-83a8-4006254209eb" providerId="ADAL" clId="{1B6E21A4-F994-4A55-86CF-3D8252BA4A58}" dt="2019-06-04T08:18:09.874" v="11" actId="478"/>
          <ac:picMkLst>
            <pc:docMk/>
            <pc:sldMk cId="1543588093" sldId="1272"/>
            <ac:picMk id="7" creationId="{C3060109-B702-4B31-B982-799C962D5850}"/>
          </ac:picMkLst>
        </pc:picChg>
        <pc:picChg chg="del">
          <ac:chgData name="Thomas BULCKE" userId="8ec210b6-951c-4cf3-83a8-4006254209eb" providerId="ADAL" clId="{1B6E21A4-F994-4A55-86CF-3D8252BA4A58}" dt="2019-06-04T08:18:06.904" v="8" actId="478"/>
          <ac:picMkLst>
            <pc:docMk/>
            <pc:sldMk cId="1543588093" sldId="1272"/>
            <ac:picMk id="8" creationId="{21FBA0E6-2964-4F66-AFA6-4D7F0CBAA8B8}"/>
          </ac:picMkLst>
        </pc:picChg>
        <pc:picChg chg="add mod ord modCrop">
          <ac:chgData name="Thomas BULCKE" userId="8ec210b6-951c-4cf3-83a8-4006254209eb" providerId="ADAL" clId="{1B6E21A4-F994-4A55-86CF-3D8252BA4A58}" dt="2019-06-04T08:23:24.875" v="547" actId="1076"/>
          <ac:picMkLst>
            <pc:docMk/>
            <pc:sldMk cId="1543588093" sldId="1272"/>
            <ac:picMk id="10" creationId="{62500FAF-F290-4D68-9CD6-A9D6BB50DB85}"/>
          </ac:picMkLst>
        </pc:picChg>
        <pc:picChg chg="del">
          <ac:chgData name="Thomas BULCKE" userId="8ec210b6-951c-4cf3-83a8-4006254209eb" providerId="ADAL" clId="{1B6E21A4-F994-4A55-86CF-3D8252BA4A58}" dt="2019-06-04T08:18:13.204" v="15" actId="478"/>
          <ac:picMkLst>
            <pc:docMk/>
            <pc:sldMk cId="1543588093" sldId="1272"/>
            <ac:picMk id="11" creationId="{998AB27A-EA9F-4299-9304-C27825F8D978}"/>
          </ac:picMkLst>
        </pc:picChg>
        <pc:picChg chg="del">
          <ac:chgData name="Thomas BULCKE" userId="8ec210b6-951c-4cf3-83a8-4006254209eb" providerId="ADAL" clId="{1B6E21A4-F994-4A55-86CF-3D8252BA4A58}" dt="2019-06-04T08:18:04.928" v="6" actId="478"/>
          <ac:picMkLst>
            <pc:docMk/>
            <pc:sldMk cId="1543588093" sldId="1272"/>
            <ac:picMk id="12" creationId="{E45186D5-51D7-47BC-A52D-9BA6D16254D0}"/>
          </ac:picMkLst>
        </pc:picChg>
        <pc:picChg chg="del">
          <ac:chgData name="Thomas BULCKE" userId="8ec210b6-951c-4cf3-83a8-4006254209eb" providerId="ADAL" clId="{1B6E21A4-F994-4A55-86CF-3D8252BA4A58}" dt="2019-06-04T08:18:17.414" v="19" actId="478"/>
          <ac:picMkLst>
            <pc:docMk/>
            <pc:sldMk cId="1543588093" sldId="1272"/>
            <ac:picMk id="2050" creationId="{9084A502-4870-4616-9338-5C9625888D7B}"/>
          </ac:picMkLst>
        </pc:picChg>
      </pc:sldChg>
      <pc:sldChg chg="delSp modSp add del">
        <pc:chgData name="Thomas BULCKE" userId="8ec210b6-951c-4cf3-83a8-4006254209eb" providerId="ADAL" clId="{1B6E21A4-F994-4A55-86CF-3D8252BA4A58}" dt="2019-06-04T08:32:47.392" v="861" actId="2696"/>
        <pc:sldMkLst>
          <pc:docMk/>
          <pc:sldMk cId="3244330460" sldId="1273"/>
        </pc:sldMkLst>
        <pc:spChg chg="del mod">
          <ac:chgData name="Thomas BULCKE" userId="8ec210b6-951c-4cf3-83a8-4006254209eb" providerId="ADAL" clId="{1B6E21A4-F994-4A55-86CF-3D8252BA4A58}" dt="2019-06-04T08:31:26.106" v="847" actId="478"/>
          <ac:spMkLst>
            <pc:docMk/>
            <pc:sldMk cId="3244330460" sldId="1273"/>
            <ac:spMk id="9" creationId="{7CECB6A2-1735-4EA0-87F0-6B1AA5E12651}"/>
          </ac:spMkLst>
        </pc:spChg>
        <pc:spChg chg="del mod">
          <ac:chgData name="Thomas BULCKE" userId="8ec210b6-951c-4cf3-83a8-4006254209eb" providerId="ADAL" clId="{1B6E21A4-F994-4A55-86CF-3D8252BA4A58}" dt="2019-06-04T08:31:10.955" v="845" actId="478"/>
          <ac:spMkLst>
            <pc:docMk/>
            <pc:sldMk cId="3244330460" sldId="1273"/>
            <ac:spMk id="10" creationId="{046B5379-4B94-4EA6-9F5E-F638FDF65904}"/>
          </ac:spMkLst>
        </pc:spChg>
      </pc:sldChg>
      <pc:sldChg chg="modSp add modNotesTx">
        <pc:chgData name="Thomas BULCKE" userId="8ec210b6-951c-4cf3-83a8-4006254209eb" providerId="ADAL" clId="{1B6E21A4-F994-4A55-86CF-3D8252BA4A58}" dt="2019-06-04T11:06:34.801" v="8138" actId="20577"/>
        <pc:sldMkLst>
          <pc:docMk/>
          <pc:sldMk cId="562760023" sldId="1274"/>
        </pc:sldMkLst>
        <pc:spChg chg="mod">
          <ac:chgData name="Thomas BULCKE" userId="8ec210b6-951c-4cf3-83a8-4006254209eb" providerId="ADAL" clId="{1B6E21A4-F994-4A55-86CF-3D8252BA4A58}" dt="2019-06-04T08:33:33.609" v="869" actId="1076"/>
          <ac:spMkLst>
            <pc:docMk/>
            <pc:sldMk cId="562760023" sldId="1274"/>
            <ac:spMk id="5" creationId="{6A2018A7-3348-422D-B3CC-47483715EE1A}"/>
          </ac:spMkLst>
        </pc:spChg>
        <pc:spChg chg="mod">
          <ac:chgData name="Thomas BULCKE" userId="8ec210b6-951c-4cf3-83a8-4006254209eb" providerId="ADAL" clId="{1B6E21A4-F994-4A55-86CF-3D8252BA4A58}" dt="2019-06-04T08:32:03.734" v="853" actId="20577"/>
          <ac:spMkLst>
            <pc:docMk/>
            <pc:sldMk cId="562760023" sldId="1274"/>
            <ac:spMk id="10" creationId="{046B5379-4B94-4EA6-9F5E-F638FDF65904}"/>
          </ac:spMkLst>
        </pc:spChg>
        <pc:picChg chg="mod">
          <ac:chgData name="Thomas BULCKE" userId="8ec210b6-951c-4cf3-83a8-4006254209eb" providerId="ADAL" clId="{1B6E21A4-F994-4A55-86CF-3D8252BA4A58}" dt="2019-06-04T08:33:16.859" v="866" actId="1076"/>
          <ac:picMkLst>
            <pc:docMk/>
            <pc:sldMk cId="562760023" sldId="1274"/>
            <ac:picMk id="6" creationId="{B5E56F12-5EF4-4390-87C4-DED6EB6A1F4D}"/>
          </ac:picMkLst>
        </pc:picChg>
      </pc:sldChg>
      <pc:sldChg chg="modSp add modNotesTx">
        <pc:chgData name="Thomas BULCKE" userId="8ec210b6-951c-4cf3-83a8-4006254209eb" providerId="ADAL" clId="{1B6E21A4-F994-4A55-86CF-3D8252BA4A58}" dt="2019-06-04T11:59:34.231" v="9044" actId="20577"/>
        <pc:sldMkLst>
          <pc:docMk/>
          <pc:sldMk cId="3628104435" sldId="1275"/>
        </pc:sldMkLst>
        <pc:spChg chg="mod">
          <ac:chgData name="Thomas BULCKE" userId="8ec210b6-951c-4cf3-83a8-4006254209eb" providerId="ADAL" clId="{1B6E21A4-F994-4A55-86CF-3D8252BA4A58}" dt="2019-06-04T11:58:54.676" v="9012" actId="14100"/>
          <ac:spMkLst>
            <pc:docMk/>
            <pc:sldMk cId="3628104435" sldId="1275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Biere</c:v>
                </c:pt>
              </c:strCache>
            </c:strRef>
          </c:tx>
          <c:spPr>
            <a:solidFill>
              <a:srgbClr val="F8B00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250000000000002E-3"/>
                  <c:y val="6.758080173098533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F0-44AB-A847-4A541FDB7C18}"/>
                </c:ext>
              </c:extLst>
            </c:dLbl>
            <c:dLbl>
              <c:idx val="1"/>
              <c:layout>
                <c:manualLayout>
                  <c:x val="-5.729100483608997E-17"/>
                  <c:y val="5.458449370579592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F0-44AB-A847-4A541FDB7C18}"/>
                </c:ext>
              </c:extLst>
            </c:dLbl>
            <c:dLbl>
              <c:idx val="3"/>
              <c:layout>
                <c:manualLayout>
                  <c:x val="-3.1250000000000002E-3"/>
                  <c:y val="-1.55955696302274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03-481D-923D-C9754592D7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PT Serif" panose="020A06030405050202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2012</c:v>
                </c:pt>
                <c:pt idx="2">
                  <c:v>2015</c:v>
                </c:pt>
                <c:pt idx="3">
                  <c:v>2018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36.1</c:v>
                </c:pt>
                <c:pt idx="1">
                  <c:v>37.6</c:v>
                </c:pt>
                <c:pt idx="2">
                  <c:v>40.4</c:v>
                </c:pt>
                <c:pt idx="3">
                  <c:v>45.7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0-44AB-A847-4A541FDB7C1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Vin </c:v>
                </c:pt>
              </c:strCache>
            </c:strRef>
          </c:tx>
          <c:spPr>
            <a:solidFill>
              <a:srgbClr val="9A18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PT Serif" panose="020A06030405050202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2012</c:v>
                </c:pt>
                <c:pt idx="2">
                  <c:v>2015</c:v>
                </c:pt>
                <c:pt idx="3">
                  <c:v>2018</c:v>
                </c:pt>
              </c:numCache>
            </c:numRef>
          </c:cat>
          <c:val>
            <c:numRef>
              <c:f>Feuil1!$C$2:$C$5</c:f>
              <c:numCache>
                <c:formatCode>General</c:formatCode>
                <c:ptCount val="4"/>
                <c:pt idx="0">
                  <c:v>42.2</c:v>
                </c:pt>
                <c:pt idx="1">
                  <c:v>41</c:v>
                </c:pt>
                <c:pt idx="2">
                  <c:v>39</c:v>
                </c:pt>
                <c:pt idx="3">
                  <c:v>35.200000000000003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0-44AB-A847-4A541FDB7C1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Autres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T Serif" panose="020A06030405050202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2012</c:v>
                </c:pt>
                <c:pt idx="2">
                  <c:v>2015</c:v>
                </c:pt>
                <c:pt idx="3">
                  <c:v>2018</c:v>
                </c:pt>
              </c:numCache>
            </c:numRef>
          </c:cat>
          <c:val>
            <c:numRef>
              <c:f>Feuil1!$D$2:$D$5</c:f>
              <c:numCache>
                <c:formatCode>General</c:formatCode>
                <c:ptCount val="4"/>
                <c:pt idx="0">
                  <c:v>21.7</c:v>
                </c:pt>
                <c:pt idx="1">
                  <c:v>21.4</c:v>
                </c:pt>
                <c:pt idx="2">
                  <c:v>20.6</c:v>
                </c:pt>
                <c:pt idx="3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F0-44AB-A847-4A541FDB7C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0195216"/>
        <c:axId val="226088080"/>
      </c:barChart>
      <c:catAx>
        <c:axId val="40195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T Serif" panose="020A0603040505020204" pitchFamily="18" charset="0"/>
                <a:ea typeface="+mn-ea"/>
                <a:cs typeface="+mn-cs"/>
              </a:defRPr>
            </a:pPr>
            <a:endParaRPr lang="fr-FR"/>
          </a:p>
        </c:txPr>
        <c:crossAx val="226088080"/>
        <c:crosses val="autoZero"/>
        <c:auto val="1"/>
        <c:lblAlgn val="ctr"/>
        <c:lblOffset val="100"/>
        <c:noMultiLvlLbl val="0"/>
      </c:catAx>
      <c:valAx>
        <c:axId val="226088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019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C429D2DD-62B5-4AF1-A334-621141C74A61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044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826" y="9377044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0E2335C1-EEF8-4076-807D-263A9C770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86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362A9138-65FE-48AE-BD59-9416BD3BC886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5" tIns="45907" rIns="91815" bIns="4590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88" y="4751269"/>
            <a:ext cx="5439101" cy="3887112"/>
          </a:xfrm>
          <a:prstGeom prst="rect">
            <a:avLst/>
          </a:prstGeom>
        </p:spPr>
        <p:txBody>
          <a:bodyPr vert="horz" lIns="91815" tIns="45907" rIns="91815" bIns="45907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044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826" y="9377044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5EA4339B-DF50-4E7D-A81E-0ECDDEFCDB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44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Thank you Hugo for this nice introduction. Hi Everybody, thank you for attending to this keynote during which I will try to show you the value added of working with a middleman on export markets. I will use French business cases to illustrate my presentation. </a:t>
            </a:r>
          </a:p>
          <a:p>
            <a:r>
              <a:rPr lang="en-GB" noProof="0" dirty="0"/>
              <a:t>I am not used to this kind of exercise so please be kind with me. I also would like to apology in advance for my French accent which is not easy to get rid of.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240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ABBEY &amp; TRAPPIST decreasing </a:t>
            </a:r>
          </a:p>
          <a:p>
            <a:r>
              <a:rPr lang="en-GB" noProof="0" dirty="0"/>
              <a:t>CRAFT BEER RISING</a:t>
            </a:r>
          </a:p>
          <a:p>
            <a:r>
              <a:rPr lang="en-GB" noProof="0" dirty="0"/>
              <a:t>FALVOURFUL AND STRONG still showing </a:t>
            </a:r>
            <a:r>
              <a:rPr lang="en-GB" noProof="0" dirty="0" err="1"/>
              <a:t>nive</a:t>
            </a:r>
            <a:r>
              <a:rPr lang="en-GB" noProof="0" dirty="0"/>
              <a:t> growth while it represents 22% </a:t>
            </a:r>
          </a:p>
          <a:p>
            <a:r>
              <a:rPr lang="en-GB" noProof="0" dirty="0"/>
              <a:t>ORGANIC growing fast even if small in MS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802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On trade industry is going through a strong Americanisation.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&gt;In 2018 the Hamburger has officially overpassed our traditional French Ham and butter sandwich !!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417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noProof="0" dirty="0"/>
              <a:t>Now we can come to a diner with a bottle of beer instead of a bottle of wine. 10 years ago you would have lost all your friends !!  </a:t>
            </a:r>
          </a:p>
          <a:p>
            <a:pPr marL="0" indent="0">
              <a:buFontTx/>
              <a:buNone/>
            </a:pPr>
            <a:r>
              <a:rPr lang="en-GB" noProof="0" dirty="0"/>
              <a:t>NO MORE LOYALTY </a:t>
            </a:r>
            <a:r>
              <a:rPr lang="en-GB" noProof="0" dirty="0">
                <a:sym typeface="Wingdings" panose="05000000000000000000" pitchFamily="2" charset="2"/>
              </a:rPr>
              <a:t> CURIOSITY (</a:t>
            </a:r>
            <a:r>
              <a:rPr lang="en-GB" noProof="0" dirty="0"/>
              <a:t>father beer) </a:t>
            </a:r>
          </a:p>
          <a:p>
            <a:pPr marL="0" indent="0">
              <a:buFontTx/>
              <a:buNone/>
            </a:pPr>
            <a:r>
              <a:rPr lang="en-GB" noProof="0" dirty="0"/>
              <a:t>LIVE STYLE : healthy sustainable less but better quality</a:t>
            </a:r>
          </a:p>
          <a:p>
            <a:pPr marL="0" indent="0">
              <a:buFontTx/>
              <a:buNone/>
            </a:pPr>
            <a:r>
              <a:rPr lang="en-GB" noProof="0" dirty="0"/>
              <a:t>NO MORE COFORMITY : Independence, breaking the rules, live your passion </a:t>
            </a:r>
            <a:br>
              <a:rPr lang="en-GB" noProof="0" dirty="0"/>
            </a:br>
            <a:r>
              <a:rPr lang="en-GB" noProof="0" dirty="0"/>
              <a:t>EX : HELLFEST IPA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4E60C-6398-4E68-9206-CB2733B4483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940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DIVERSITY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314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NEED TO HEAR A STORY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97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TRENDY PRODUCT new consumers are just waiting to be recruited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153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noProof="0" dirty="0"/>
              <a:t>Dynamic market which should keep increasing massively </a:t>
            </a:r>
          </a:p>
          <a:p>
            <a:pPr marL="0" indent="0">
              <a:buFontTx/>
              <a:buNone/>
            </a:pPr>
            <a:r>
              <a:rPr lang="en-GB" noProof="0" dirty="0"/>
              <a:t>There is a room for value which is something all FMCG product envy us </a:t>
            </a:r>
            <a:br>
              <a:rPr lang="en-GB" noProof="0" dirty="0"/>
            </a:br>
            <a:r>
              <a:rPr lang="en-GB" noProof="0" dirty="0"/>
              <a:t>&gt;&gt; WE CAN BRING FUN &amp; PASSION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4E60C-6398-4E68-9206-CB2733B4483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409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sz="1800" noProof="0" dirty="0"/>
              <a:t>We are now going to speak about operations and legislation. These are boring subjects on which a middleman will definitely be helpful.  </a:t>
            </a:r>
            <a:br>
              <a:rPr lang="en-GB" sz="1800" noProof="0" dirty="0"/>
            </a:br>
            <a:r>
              <a:rPr lang="en-GB" sz="1800" noProof="0" dirty="0"/>
              <a:t>&gt; This is how we can secure RENTABILITY </a:t>
            </a:r>
          </a:p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272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Optimising operations is necessary to develop sustainable business.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point of entrance to SIMPLIFY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Export paperwork is just BORING </a:t>
            </a: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we have a dedicated team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BOUNDED WHAREHOUSE to save cash flow and simplify your life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EX : We load/unload approx. 30 TRUCKS per 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449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France is the biggest territory in Europe but has one of the lowest density with only 117 inhabitant per square metre.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STRONGER TOGETHER takes its full meaning : Massify Flows to reach major cities and cover the territory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transport companies best prices.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Thanks to our current partners NETWORK we can deliver full pallet or few cases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one way bottle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 TRADE : importance to treat EDI orders directly integrated in our IT system. EXPENSIVE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670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accent5"/>
                </a:solidFill>
              </a:rPr>
              <a:t>My presentation will be divided in three sections and will last 25 minutes. You will have the opportunity to ask your questions at the end of the presentation. </a:t>
            </a:r>
            <a:endParaRPr lang="en-US" sz="18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828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Handling is also a good way for a middleman to prove its value added.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Labelling French mentions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Repacking 24 bottles into 12 bottle shrink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FLEXIBILITY : we produce our own gift boxes, we fill displays and create multi branded product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 : Carrefour placed an order of 25k Christmas multi branded box but wanted an exclusive range.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35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just paid my French tax yesterday so this is not a subject I would like to cover 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ABV not on PLATO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 duty rate if you match these 4 features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French likes ADM, we have managed to DVP the most complicated ECO TAX system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95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Labelling requirement can be a nightmare, we will take care of everything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PREGNANCY </a:t>
            </a:r>
            <a:r>
              <a:rPr lang="en-GB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picto</a:t>
            </a: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mandatory and specific to the French market.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BREAKING NEWS : FRENCH WOMEN love to get drunk while BEING PREGNANT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 : SIERRA NEVADA </a:t>
            </a:r>
            <a:b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GB" sz="1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38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France likes regulation.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need help for product requirements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 Bisphenol 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907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noProof="0" dirty="0">
                <a:solidFill>
                  <a:schemeClr val="accent5"/>
                </a:solidFill>
                <a:latin typeface="+mn-lt"/>
              </a:rPr>
              <a:t>French government has working hard to ban Alcohol advertising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noProof="0" dirty="0">
                <a:solidFill>
                  <a:schemeClr val="accent5"/>
                </a:solidFill>
                <a:latin typeface="+mn-lt"/>
              </a:rPr>
              <a:t>Alcohol = FUN, SHARING MOMENT, PLEASURE </a:t>
            </a:r>
            <a:r>
              <a:rPr lang="en-GB" sz="1200" noProof="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 We should drink water 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noProof="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Heineken CUP </a:t>
            </a:r>
            <a:endParaRPr lang="en-GB" sz="1200" noProof="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82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800" noProof="0" dirty="0"/>
              <a:t>Rely on your middleman to take care of these boring matters and focus on producing good beers and nice stories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800" noProof="0" dirty="0"/>
              <a:t>STOP THINKING SMALL : SECURE RENTABILTIY </a:t>
            </a:r>
          </a:p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570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Our parents or grand parents saying “you should listen to me” </a:t>
            </a:r>
            <a:r>
              <a:rPr lang="en-GB" noProof="0" dirty="0">
                <a:sym typeface="Wingdings" panose="05000000000000000000" pitchFamily="2" charset="2"/>
              </a:rPr>
              <a:t> EXPERIENCE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A middle man market history to prevent you to fail.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He will fully understand local culture and habits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MARKETING MIX 5P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285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Consumption TRENDS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Adapt your product to a market : FORMAT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EX : STONE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A middleman will be an influencer of tomorrow product trends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EX BREWDOG CAN 50CL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BEER STYLE depending of the season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651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Provide pricing observations : COMPETIRO ANALYS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Target a suitable consumer selling price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PRICE BREAK DOWN to secure every parties rentability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Consumers are ready to pay more for better quality. Secure value to invest.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EX 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MOLSON COORS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4510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OFF TRADE / ON TRADE / SPECIALISTS ??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Thanks to our sales force we are in direct contact with all of them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EX : BALADIN we say no to MONOPRIX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GEOGRAPHY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ON TRADE : first you only need to target some bars in PARIS and few in major cities to then spread over.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SPECIAL BATCHES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BREWERS bars : BREWDOG MIKKELLER DELIRIUM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noProof="0" dirty="0"/>
            </a:br>
            <a:br>
              <a:rPr lang="en-GB" noProof="0" dirty="0"/>
            </a:b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78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 found this image of a </a:t>
            </a:r>
            <a:r>
              <a:rPr lang="en-GB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 group chasing a shark </a:t>
            </a:r>
            <a:r>
              <a:rPr lang="en-GB" noProof="0" dirty="0"/>
              <a:t>very strong and meaningful. STRONGER TOGETHER will be the red wire of my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The biggest value added of working with middleman is to create synergy with fellow brewers to enable to join forces and assets to face tough competition of leading brands.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818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Communication : SHARE you brand DNA and HISTORY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STRONGER TOGETHER : multi branded adverts and promotional operations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OFF TRADE : is driven by promotional activity </a:t>
            </a:r>
            <a:r>
              <a:rPr lang="en-GB" noProof="0" dirty="0">
                <a:sym typeface="Wingdings" panose="05000000000000000000" pitchFamily="2" charset="2"/>
              </a:rPr>
              <a:t> result ANALYSIS </a:t>
            </a:r>
            <a:r>
              <a:rPr lang="en-GB" noProof="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EVENTS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Ex: Mondial de la BIERE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Tastings : the best way to let consumers discover your beers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EX : We have organised a TTO with 25 different BREWDOG taps last week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349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BEER IDUSTRY : complex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NEED to educate our STAFF, our </a:t>
            </a:r>
            <a:r>
              <a:rPr lang="en-GB" noProof="0" dirty="0" err="1"/>
              <a:t>BtoB</a:t>
            </a:r>
            <a:r>
              <a:rPr lang="en-GB" noProof="0" dirty="0"/>
              <a:t> customers, CONSUMERS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NEED to share our passion succeed in our mission of converting as many consumer as possible to beer.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A sales force of 25 people on the field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EX : MONOPRIX ask us to design their new beer shelves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209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noProof="0" dirty="0"/>
              <a:t>Be patient and avoid penetrating a market by jumping on opportunities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noProof="0" dirty="0"/>
              <a:t>Find what is special what is different about your brand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noProof="0" dirty="0"/>
              <a:t>FRANCE : think about us 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536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noProof="0" dirty="0"/>
              <a:t>I hope I will have the chance of adding your logo to this page someday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noProof="0" dirty="0"/>
              <a:t>A lot of requests I cannot guarantee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noProof="0" dirty="0"/>
              <a:t>The best time to contact us is JULY – SEPTEMBER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515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THANK YOU FOR YOUR ATTENTION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291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 middleman will be able to share key information to help you developing the right strategy.</a:t>
            </a:r>
          </a:p>
          <a:p>
            <a:r>
              <a:rPr lang="en-GB" noProof="0" dirty="0"/>
              <a:t>Data is what it is but will give you a quick picture of the French market 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236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France the 6</a:t>
            </a:r>
            <a:r>
              <a:rPr lang="en-GB" sz="1200" baseline="30000" dirty="0"/>
              <a:t>th</a:t>
            </a:r>
            <a:r>
              <a:rPr lang="en-GB" sz="1200" dirty="0"/>
              <a:t> biggest European beer producer in volume. </a:t>
            </a:r>
            <a:br>
              <a:rPr lang="en-GB" sz="1200" dirty="0"/>
            </a:br>
            <a:r>
              <a:rPr lang="en-GB" sz="1200" dirty="0"/>
              <a:t>A lots of local micro breweries in every cities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In the past the dream for a proper French was to run its own wine estate, now it is about opening its own brewery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24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&gt; France consumes more beer</a:t>
            </a:r>
            <a:br>
              <a:rPr lang="en-GB" sz="1200" dirty="0"/>
            </a:br>
            <a:r>
              <a:rPr lang="en-GB" sz="1200" dirty="0"/>
              <a:t>&gt; import is growing much faster than the beer consumption. </a:t>
            </a:r>
            <a:br>
              <a:rPr lang="en-GB" sz="1200" dirty="0"/>
            </a:br>
            <a:r>
              <a:rPr lang="en-GB" sz="1200" dirty="0"/>
              <a:t>&gt; positive signal</a:t>
            </a:r>
            <a:br>
              <a:rPr lang="en-GB" sz="1200" dirty="0"/>
            </a:br>
            <a:r>
              <a:rPr lang="en-GB" sz="1200" dirty="0"/>
              <a:t>&gt; lowest consumption per capita with 33L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81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Here is a breaking News Usually no ones believe me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HM+SM </a:t>
            </a:r>
            <a:r>
              <a:rPr lang="en-US" dirty="0"/>
              <a:t>still provides 75% of sales in turnover in the OFF TRADE 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4E60C-6398-4E68-9206-CB2733B4483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388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dirty="0"/>
              <a:t>The ratio in France is clearly balancing in favour of the OFF TRADE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dirty="0"/>
              <a:t>restrictive driving alcohol policy,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dirty="0"/>
              <a:t>economical environment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1200" dirty="0"/>
              <a:t>Large territory coverage by retailers  </a:t>
            </a:r>
            <a:br>
              <a:rPr lang="en-GB" sz="1200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97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>
                <a:solidFill>
                  <a:prstClr val="black"/>
                </a:solidFill>
              </a:rPr>
              <a:t>Speciliaty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beer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is</a:t>
            </a:r>
            <a:r>
              <a:rPr lang="fr-FR" sz="1200" dirty="0">
                <a:solidFill>
                  <a:prstClr val="black"/>
                </a:solidFill>
              </a:rPr>
              <a:t> the </a:t>
            </a:r>
            <a:r>
              <a:rPr lang="fr-FR" sz="1200" dirty="0" err="1">
                <a:solidFill>
                  <a:prstClr val="black"/>
                </a:solidFill>
              </a:rPr>
              <a:t>Number</a:t>
            </a:r>
            <a:r>
              <a:rPr lang="fr-FR" sz="1200" dirty="0">
                <a:solidFill>
                  <a:prstClr val="black"/>
                </a:solidFill>
              </a:rPr>
              <a:t> 1 segment.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</a:rPr>
              <a:t>Driven by la cave à bière « single </a:t>
            </a:r>
            <a:r>
              <a:rPr lang="fr-FR" sz="1200" dirty="0" err="1">
                <a:solidFill>
                  <a:prstClr val="black"/>
                </a:solidFill>
              </a:rPr>
              <a:t>bottle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shelves</a:t>
            </a:r>
            <a:r>
              <a:rPr lang="fr-FR" sz="1200" dirty="0">
                <a:solidFill>
                  <a:prstClr val="black"/>
                </a:solidFill>
              </a:rPr>
              <a:t>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>
                <a:solidFill>
                  <a:prstClr val="black"/>
                </a:solidFill>
              </a:rPr>
              <a:t>Macrobrewers</a:t>
            </a:r>
            <a:r>
              <a:rPr lang="fr-FR" sz="1200" dirty="0">
                <a:solidFill>
                  <a:prstClr val="black"/>
                </a:solidFill>
              </a:rPr>
              <a:t> have 90% </a:t>
            </a:r>
            <a:r>
              <a:rPr lang="fr-FR" sz="1200" dirty="0" err="1">
                <a:solidFill>
                  <a:prstClr val="black"/>
                </a:solidFill>
              </a:rPr>
              <a:t>market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share</a:t>
            </a:r>
            <a:endParaRPr lang="fr-FR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339B-DF50-4E7D-A81E-0ECDDEFCDBB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11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spc="-50" baseline="0">
                <a:solidFill>
                  <a:schemeClr val="tx1"/>
                </a:solidFill>
                <a:latin typeface="PT Serif" panose="020A0603040505020204" pitchFamily="18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PT Serif" panose="020A0603040505020204" pitchFamily="18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A7F8-3D81-4019-8E5E-D6A4EA83277B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4AD3-E49A-41ED-B9FE-CA8BD1BDFD7E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0837"/>
            <a:ext cx="12192000" cy="6271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02" y="757140"/>
            <a:ext cx="1682578" cy="17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w/o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0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50812"/>
            <a:ext cx="10452169" cy="6318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16101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393700"/>
            <a:ext cx="9222315" cy="339725"/>
          </a:xfrm>
        </p:spPr>
        <p:txBody>
          <a:bodyPr/>
          <a:lstStyle/>
          <a:p>
            <a:r>
              <a:rPr lang="en-GB" dirty="0"/>
              <a:t>[SLIDE TITLE GOES HERE]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0" hasCustomPrompt="1"/>
          </p:nvPr>
        </p:nvSpPr>
        <p:spPr>
          <a:xfrm>
            <a:off x="539753" y="1642488"/>
            <a:ext cx="11110383" cy="4800000"/>
          </a:xfrm>
        </p:spPr>
        <p:txBody>
          <a:bodyPr>
            <a:no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/>
            </a:lvl1pPr>
          </a:lstStyle>
          <a:p>
            <a:pPr lvl="0"/>
            <a:r>
              <a:rPr lang="en-GB" dirty="0"/>
              <a:t>[Type your body text here]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</a:t>
            </a:r>
            <a:r>
              <a:rPr lang="en-GB" dirty="0" err="1"/>
              <a:t>beatae</a:t>
            </a:r>
            <a:r>
              <a:rPr lang="en-GB" dirty="0"/>
              <a:t> vitae </a:t>
            </a:r>
            <a:r>
              <a:rPr lang="en-GB" dirty="0" err="1"/>
              <a:t>dicta.tium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</a:p>
          <a:p>
            <a:pPr lvl="0"/>
            <a:r>
              <a:rPr lang="en-GB" dirty="0" err="1"/>
              <a:t>architecto</a:t>
            </a:r>
            <a:r>
              <a:rPr lang="en-GB" dirty="0"/>
              <a:t> </a:t>
            </a:r>
            <a:r>
              <a:rPr lang="en-GB" dirty="0" err="1"/>
              <a:t>beatae</a:t>
            </a:r>
            <a:r>
              <a:rPr lang="en-GB" dirty="0"/>
              <a:t> vitae dicta</a:t>
            </a:r>
          </a:p>
          <a:p>
            <a:pPr lvl="0"/>
            <a:endParaRPr lang="en-GB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.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.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.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.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.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.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.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.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</a:t>
            </a:r>
            <a:r>
              <a:rPr lang="en-GB" dirty="0" err="1"/>
              <a:t>beatae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Vitae </a:t>
            </a:r>
            <a:r>
              <a:rPr lang="en-GB" dirty="0" err="1"/>
              <a:t>dicta.tium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</a:t>
            </a:r>
            <a:r>
              <a:rPr lang="en-GB" dirty="0" err="1"/>
              <a:t>beatae</a:t>
            </a:r>
            <a:r>
              <a:rPr lang="en-GB" dirty="0"/>
              <a:t> vitae dicta.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quae </a:t>
            </a:r>
            <a:r>
              <a:rPr lang="en-GB" dirty="0" err="1"/>
              <a:t>ab</a:t>
            </a:r>
            <a:r>
              <a:rPr lang="en-GB" dirty="0"/>
              <a:t>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</a:t>
            </a:r>
            <a:r>
              <a:rPr lang="en-GB" dirty="0" err="1"/>
              <a:t>beatae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2" y="1077914"/>
            <a:ext cx="9222315" cy="325437"/>
          </a:xfrm>
        </p:spPr>
        <p:txBody>
          <a:bodyPr>
            <a:noAutofit/>
          </a:bodyPr>
          <a:lstStyle>
            <a:lvl1pPr marL="0">
              <a:buFontTx/>
              <a:buNone/>
              <a:defRPr sz="2667" b="1" i="0" cap="all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2933" cap="all">
                <a:solidFill>
                  <a:schemeClr val="accent5"/>
                </a:solidFill>
              </a:defRPr>
            </a:lvl2pPr>
            <a:lvl3pPr marL="0" indent="0">
              <a:buFontTx/>
              <a:buNone/>
              <a:defRPr sz="2933" cap="all">
                <a:solidFill>
                  <a:schemeClr val="accent5"/>
                </a:solidFill>
              </a:defRPr>
            </a:lvl3pPr>
            <a:lvl4pPr marL="0" indent="0">
              <a:buFontTx/>
              <a:buNone/>
              <a:defRPr sz="2933" cap="all">
                <a:solidFill>
                  <a:schemeClr val="accent5"/>
                </a:solidFill>
              </a:defRPr>
            </a:lvl4pPr>
            <a:lvl5pPr marL="0" indent="0">
              <a:buFontTx/>
              <a:buNone/>
              <a:defRPr sz="2933" cap="all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 dirty="0"/>
              <a:t>[SUB HEADLINE GOES HERE]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2F89A3-0FFE-444B-A25A-32FA7923DF3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8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62" y="1099038"/>
            <a:ext cx="11561884" cy="50779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A7F8-3D81-4019-8E5E-D6A4EA83277B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4AD3-E49A-41ED-B9FE-CA8BD1BDFD7E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4154" y="263023"/>
            <a:ext cx="694592" cy="7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4154" y="263023"/>
            <a:ext cx="694592" cy="7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7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104079" cy="6858000"/>
          </a:xfrm>
          <a:prstGeom prst="rect">
            <a:avLst/>
          </a:prstGeom>
          <a:solidFill>
            <a:srgbClr val="FFD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32"/>
            <a:ext cx="1837038" cy="2055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08" y="167054"/>
            <a:ext cx="7710854" cy="6064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597A7F8-3D81-4019-8E5E-D6A4EA83277B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20308" y="6459785"/>
            <a:ext cx="5228492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754AD3-E49A-41ED-B9FE-CA8BD1BDFD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70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692" y="1120346"/>
            <a:ext cx="5683348" cy="474874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120346"/>
            <a:ext cx="5730826" cy="474874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A7F8-3D81-4019-8E5E-D6A4EA83277B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4AD3-E49A-41ED-B9FE-CA8BD1BDFD7E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4154" y="263023"/>
            <a:ext cx="694592" cy="7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6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62" y="1099038"/>
            <a:ext cx="11561884" cy="50779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341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D36-4366-4BEC-97CB-C73816ED1EB5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AC06-4595-41EF-BB74-E030704DBA7F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55" y="1239715"/>
            <a:ext cx="2516185" cy="2286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330462"/>
            <a:ext cx="12192000" cy="527538"/>
          </a:xfrm>
          <a:prstGeom prst="rect">
            <a:avLst/>
          </a:prstGeom>
          <a:solidFill>
            <a:srgbClr val="FFD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081C93-AAC9-4876-ABFF-AE3B9324F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0837"/>
            <a:ext cx="12192000" cy="6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0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B0CAE5F-081A-4E4C-8E22-8614913E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3B34F-7D7C-48B2-952E-3C716EEE8D84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09C7F70-F5A3-4F58-8E1B-ABB7E6C8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10EBCB-F63B-41B7-8FFE-86284C3B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480D-267D-4BA9-BA03-7B8B2900B8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88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7731" y="1081454"/>
            <a:ext cx="11579469" cy="509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7A7F8-3D81-4019-8E5E-D6A4EA83277B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54AD3-E49A-41ED-B9FE-CA8BD1BDFD7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02/11/2016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Espace réservé du titre 11"/>
          <p:cNvSpPr>
            <a:spLocks noGrp="1"/>
          </p:cNvSpPr>
          <p:nvPr>
            <p:ph type="title"/>
          </p:nvPr>
        </p:nvSpPr>
        <p:spPr>
          <a:xfrm>
            <a:off x="307731" y="290146"/>
            <a:ext cx="11579469" cy="687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0837"/>
            <a:ext cx="12192000" cy="6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5" r:id="rId4"/>
    <p:sldLayoutId id="2147483664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PT Serif" panose="020A060304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4.jpeg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25.png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jpeg"/><Relationship Id="rId21" Type="http://schemas.openxmlformats.org/officeDocument/2006/relationships/image" Target="../media/image99.png"/><Relationship Id="rId7" Type="http://schemas.openxmlformats.org/officeDocument/2006/relationships/image" Target="../media/image85.jpg"/><Relationship Id="rId12" Type="http://schemas.openxmlformats.org/officeDocument/2006/relationships/image" Target="../media/image90.png"/><Relationship Id="rId17" Type="http://schemas.openxmlformats.org/officeDocument/2006/relationships/image" Target="../media/image95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94.jpeg"/><Relationship Id="rId20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gif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jpg"/><Relationship Id="rId10" Type="http://schemas.openxmlformats.org/officeDocument/2006/relationships/image" Target="../media/image88.jp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ibb.f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jpg"/><Relationship Id="rId4" Type="http://schemas.openxmlformats.org/officeDocument/2006/relationships/image" Target="../media/image10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1261872"/>
            <a:ext cx="8637270" cy="3063239"/>
          </a:xfrm>
        </p:spPr>
        <p:txBody>
          <a:bodyPr>
            <a:normAutofit fontScale="90000"/>
          </a:bodyPr>
          <a:lstStyle/>
          <a:p>
            <a:r>
              <a:rPr lang="en-US" dirty="0"/>
              <a:t>How the middleman can fix your deals Best practice France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79" y="4453128"/>
            <a:ext cx="10351381" cy="1143000"/>
          </a:xfrm>
        </p:spPr>
        <p:txBody>
          <a:bodyPr>
            <a:normAutofit/>
          </a:bodyPr>
          <a:lstStyle/>
          <a:p>
            <a:r>
              <a:rPr lang="en-GB" dirty="0" err="1">
                <a:latin typeface="PT Serif" panose="020A0603040505020204" pitchFamily="18" charset="0"/>
              </a:rPr>
              <a:t>BReWers</a:t>
            </a:r>
            <a:r>
              <a:rPr lang="en-GB" dirty="0">
                <a:latin typeface="PT Serif" panose="020A0603040505020204" pitchFamily="18" charset="0"/>
              </a:rPr>
              <a:t> OF EUROPE FORUM – Antwerp 3&amp;4 June 2019 </a:t>
            </a:r>
          </a:p>
          <a:p>
            <a:r>
              <a:rPr lang="en-GB" dirty="0">
                <a:latin typeface="PT Serif" panose="020A0603040505020204" pitchFamily="18" charset="0"/>
              </a:rPr>
              <a:t>Thomas Bulcke - EXPORT MANAGER </a:t>
            </a:r>
          </a:p>
        </p:txBody>
      </p:sp>
    </p:spTree>
    <p:extLst>
      <p:ext uri="{BB962C8B-B14F-4D97-AF65-F5344CB8AC3E}">
        <p14:creationId xmlns:p14="http://schemas.microsoft.com/office/powerpoint/2010/main" val="1060515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60FB802-26F6-4791-99A5-25C3862CA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45" y="4017517"/>
            <a:ext cx="1779324" cy="5931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123E9F-0E73-454D-95D4-0C37E1850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39" y="1239840"/>
            <a:ext cx="979589" cy="13442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1A2BCB-6DCD-4AF7-9786-4146C9140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13" y="3908598"/>
            <a:ext cx="674579" cy="948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0A0DAB-58AB-4F41-BC28-AF990D80FF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0077"/>
          <a:stretch/>
        </p:blipFill>
        <p:spPr>
          <a:xfrm>
            <a:off x="9639092" y="1341638"/>
            <a:ext cx="1313626" cy="132353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155D218-7A3F-4CF5-9860-8D22277F3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32" y="3630733"/>
            <a:ext cx="1569285" cy="154417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EB176DD-DE4F-4120-993C-A60CF3D1AA8C}"/>
              </a:ext>
            </a:extLst>
          </p:cNvPr>
          <p:cNvSpPr txBox="1"/>
          <p:nvPr/>
        </p:nvSpPr>
        <p:spPr>
          <a:xfrm>
            <a:off x="5987862" y="6581871"/>
            <a:ext cx="6201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i="1" dirty="0"/>
              <a:t>IRI – CA – tous circuits - CAM P1 2019 – Conditionnement x1-x2-x3-x4 bouteilles 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898D3DE-D7C9-4EDF-B1A5-ECEFEAFF06E4}"/>
              </a:ext>
            </a:extLst>
          </p:cNvPr>
          <p:cNvSpPr/>
          <p:nvPr/>
        </p:nvSpPr>
        <p:spPr>
          <a:xfrm>
            <a:off x="79740" y="4770821"/>
            <a:ext cx="2506499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CRAFT BEER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9% MS</a:t>
            </a:r>
          </a:p>
          <a:p>
            <a:pPr algn="ctr"/>
            <a:r>
              <a:rPr lang="fr-FR" dirty="0">
                <a:solidFill>
                  <a:schemeClr val="tx1"/>
                </a:solidFill>
                <a:highlight>
                  <a:srgbClr val="FFFF00"/>
                </a:highlight>
                <a:latin typeface="PT Serif" panose="020A0603040505020204" pitchFamily="18" charset="0"/>
              </a:rPr>
              <a:t>+89%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8D510AB-C0B7-4D06-821F-DED2CBD8C706}"/>
              </a:ext>
            </a:extLst>
          </p:cNvPr>
          <p:cNvSpPr/>
          <p:nvPr/>
        </p:nvSpPr>
        <p:spPr>
          <a:xfrm>
            <a:off x="5537533" y="2483085"/>
            <a:ext cx="3554458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ABBEY &amp; TRAPPIST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14% MS</a:t>
            </a:r>
          </a:p>
          <a:p>
            <a:pPr algn="ctr"/>
            <a:r>
              <a:rPr lang="fr-FR" b="1" dirty="0">
                <a:solidFill>
                  <a:srgbClr val="FF0000"/>
                </a:solidFill>
                <a:latin typeface="PT Serif" panose="020A0603040505020204" pitchFamily="18" charset="0"/>
              </a:rPr>
              <a:t>-15%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9E30BE5-5A70-48E4-B229-9E2261E7A44F}"/>
              </a:ext>
            </a:extLst>
          </p:cNvPr>
          <p:cNvSpPr/>
          <p:nvPr/>
        </p:nvSpPr>
        <p:spPr>
          <a:xfrm>
            <a:off x="5346045" y="4809962"/>
            <a:ext cx="3554458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TRAVEL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4% MS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+11%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7680578-26EB-438B-A96A-B525ED75B8B9}"/>
              </a:ext>
            </a:extLst>
          </p:cNvPr>
          <p:cNvSpPr/>
          <p:nvPr/>
        </p:nvSpPr>
        <p:spPr>
          <a:xfrm>
            <a:off x="8557802" y="4792945"/>
            <a:ext cx="3554458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ORGANIC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2% MS</a:t>
            </a:r>
          </a:p>
          <a:p>
            <a:pPr algn="ctr"/>
            <a:r>
              <a:rPr lang="fr-FR" dirty="0">
                <a:solidFill>
                  <a:schemeClr val="tx1"/>
                </a:solidFill>
                <a:highlight>
                  <a:srgbClr val="FFFF00"/>
                </a:highlight>
                <a:latin typeface="PT Serif" panose="020A0603040505020204" pitchFamily="18" charset="0"/>
              </a:rPr>
              <a:t>+65%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1A4BD0E-ECD2-4A05-B84C-AA097D27164F}"/>
              </a:ext>
            </a:extLst>
          </p:cNvPr>
          <p:cNvSpPr/>
          <p:nvPr/>
        </p:nvSpPr>
        <p:spPr>
          <a:xfrm>
            <a:off x="8634912" y="2466068"/>
            <a:ext cx="3554458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LOCAL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12% MS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+20%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C23FAA4-11FA-49A9-86A4-0E74618E03E5}"/>
              </a:ext>
            </a:extLst>
          </p:cNvPr>
          <p:cNvSpPr/>
          <p:nvPr/>
        </p:nvSpPr>
        <p:spPr>
          <a:xfrm>
            <a:off x="2230822" y="4857456"/>
            <a:ext cx="3418662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FRUITS</a:t>
            </a:r>
          </a:p>
          <a:p>
            <a:pPr lvl="1" algn="ctr"/>
            <a:r>
              <a:rPr lang="fr-FR" sz="1200" dirty="0">
                <a:solidFill>
                  <a:schemeClr val="tx1"/>
                </a:solidFill>
                <a:latin typeface="PT Serif" panose="020A0603040505020204" pitchFamily="18" charset="0"/>
              </a:rPr>
              <a:t>(dont blanches fruitées)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7% PDM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+11%</a:t>
            </a:r>
          </a:p>
        </p:txBody>
      </p:sp>
      <p:pic>
        <p:nvPicPr>
          <p:cNvPr id="3074" name="Picture 2" descr="Résultat de recherche d'images pour &quot;cerise&quot;">
            <a:extLst>
              <a:ext uri="{FF2B5EF4-FFF2-40B4-BE49-F238E27FC236}">
                <a16:creationId xmlns:a16="http://schemas.microsoft.com/office/drawing/2014/main" id="{E6885A85-B57B-4F5E-B264-F762F7F98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58" y="3831494"/>
            <a:ext cx="1148772" cy="11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641AD6F-993C-45E5-B341-BB7058321D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7161" r="12000" b="7421"/>
          <a:stretch/>
        </p:blipFill>
        <p:spPr>
          <a:xfrm>
            <a:off x="837343" y="1206911"/>
            <a:ext cx="1035638" cy="1395540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4122754F-67F9-4198-9BAC-5E8496BA43CE}"/>
              </a:ext>
            </a:extLst>
          </p:cNvPr>
          <p:cNvSpPr/>
          <p:nvPr/>
        </p:nvSpPr>
        <p:spPr>
          <a:xfrm>
            <a:off x="-379400" y="2475208"/>
            <a:ext cx="3554458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AROMATISED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30% MS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+2,4%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5FFEB54-D935-4232-A7D5-03E6A60908AF}"/>
              </a:ext>
            </a:extLst>
          </p:cNvPr>
          <p:cNvCxnSpPr/>
          <p:nvPr/>
        </p:nvCxnSpPr>
        <p:spPr>
          <a:xfrm>
            <a:off x="2593910" y="1320638"/>
            <a:ext cx="0" cy="44923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8625D09-472E-496C-87FA-BDDD30D805AA}"/>
              </a:ext>
            </a:extLst>
          </p:cNvPr>
          <p:cNvCxnSpPr/>
          <p:nvPr/>
        </p:nvCxnSpPr>
        <p:spPr>
          <a:xfrm>
            <a:off x="5798664" y="1320607"/>
            <a:ext cx="0" cy="44923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D822BC1-585A-4A28-91FF-056B094E25D4}"/>
              </a:ext>
            </a:extLst>
          </p:cNvPr>
          <p:cNvCxnSpPr/>
          <p:nvPr/>
        </p:nvCxnSpPr>
        <p:spPr>
          <a:xfrm>
            <a:off x="8773504" y="1320607"/>
            <a:ext cx="0" cy="44923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10A4810-7C55-4F67-AB76-35ED4B853F38}"/>
              </a:ext>
            </a:extLst>
          </p:cNvPr>
          <p:cNvCxnSpPr>
            <a:cxnSpLocks/>
          </p:cNvCxnSpPr>
          <p:nvPr/>
        </p:nvCxnSpPr>
        <p:spPr>
          <a:xfrm flipH="1">
            <a:off x="429745" y="3634158"/>
            <a:ext cx="116160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>
            <a:extLst>
              <a:ext uri="{FF2B5EF4-FFF2-40B4-BE49-F238E27FC236}">
                <a16:creationId xmlns:a16="http://schemas.microsoft.com/office/drawing/2014/main" id="{1D36C2DE-2CD3-410C-8947-3FF6F03C48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t="14360" r="33808" b="14444"/>
          <a:stretch/>
        </p:blipFill>
        <p:spPr>
          <a:xfrm>
            <a:off x="3820723" y="1290638"/>
            <a:ext cx="730954" cy="1425538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BAA1D84D-A113-4465-91DE-FFE1F173A4FD}"/>
              </a:ext>
            </a:extLst>
          </p:cNvPr>
          <p:cNvSpPr/>
          <p:nvPr/>
        </p:nvSpPr>
        <p:spPr>
          <a:xfrm>
            <a:off x="1872981" y="2466067"/>
            <a:ext cx="4614794" cy="1298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PT Serif" panose="020A0603040505020204" pitchFamily="18" charset="0"/>
              </a:rPr>
              <a:t>FLAVOURFUL AND STRONG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PT Serif" panose="020A0603040505020204" pitchFamily="18" charset="0"/>
              </a:rPr>
              <a:t>22% MS</a:t>
            </a:r>
          </a:p>
          <a:p>
            <a:pPr algn="ctr"/>
            <a:r>
              <a:rPr lang="fr-FR" dirty="0">
                <a:solidFill>
                  <a:schemeClr val="tx1"/>
                </a:solidFill>
                <a:highlight>
                  <a:srgbClr val="FFFF00"/>
                </a:highlight>
                <a:latin typeface="PT Serif" panose="020A0603040505020204" pitchFamily="18" charset="0"/>
              </a:rPr>
              <a:t>+30%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460DD82-B0F0-4430-BC96-5CB008677FD8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0AB1C0-9485-47D4-9ADD-358CADC8B964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CAVE A BIERES FOCUS</a:t>
            </a:r>
          </a:p>
        </p:txBody>
      </p:sp>
    </p:spTree>
    <p:extLst>
      <p:ext uri="{BB962C8B-B14F-4D97-AF65-F5344CB8AC3E}">
        <p14:creationId xmlns:p14="http://schemas.microsoft.com/office/powerpoint/2010/main" val="330246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ON TRADE MARKET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C5D915-2F69-4EC6-B616-7A5C27958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099038"/>
            <a:ext cx="11561884" cy="75747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accent5"/>
                </a:solidFill>
                <a:latin typeface="+mn-lt"/>
              </a:rPr>
              <a:t>A new generation of premises willing to introduce new breweries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DC9160A0-950C-4844-AE4E-66BC8315CCA6}"/>
              </a:ext>
            </a:extLst>
          </p:cNvPr>
          <p:cNvSpPr txBox="1">
            <a:spLocks/>
          </p:cNvSpPr>
          <p:nvPr/>
        </p:nvSpPr>
        <p:spPr>
          <a:xfrm>
            <a:off x="221674" y="4620893"/>
            <a:ext cx="11251222" cy="1496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n-lt"/>
              </a:rPr>
              <a:t>&gt; 330K points of sales </a:t>
            </a:r>
            <a:r>
              <a:rPr lang="en-GB" dirty="0">
                <a:latin typeface="+mn-lt"/>
                <a:sym typeface="Wingdings" panose="05000000000000000000" pitchFamily="2" charset="2"/>
              </a:rPr>
              <a:t> 90% are independent owners </a:t>
            </a:r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Tap beer is still the best way to enjoy beer with 85% MS</a:t>
            </a:r>
          </a:p>
          <a:p>
            <a:r>
              <a:rPr lang="en-GB" dirty="0">
                <a:latin typeface="+mn-lt"/>
              </a:rPr>
              <a:t>Rotating taps &amp; craft fridges are popping-up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6754A9-1868-4D8B-A2B1-34CB2AD35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6150"/>
            <a:ext cx="4009478" cy="26729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7CF709-A4C0-4EB3-9C0D-A6152DDF8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019" y="1848054"/>
            <a:ext cx="3566081" cy="26745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7A155C-191B-4F03-8249-71F847E55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900" y="1848054"/>
            <a:ext cx="2462262" cy="26883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01EE90-6957-412F-99A1-59999515C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425" y="1851660"/>
            <a:ext cx="26574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90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0F1508-69C4-4674-B860-DEFF8B65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81" t="28205" r="41203" b="30607"/>
          <a:stretch/>
        </p:blipFill>
        <p:spPr>
          <a:xfrm>
            <a:off x="5002012" y="1798789"/>
            <a:ext cx="2503692" cy="25183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311055-070D-4FF5-AA98-E0C413137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55" y="1605673"/>
            <a:ext cx="2815177" cy="10739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606B22-7124-4F5F-9072-05B90A031E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1"/>
          <a:stretch/>
        </p:blipFill>
        <p:spPr>
          <a:xfrm>
            <a:off x="6494697" y="5167507"/>
            <a:ext cx="2022014" cy="10182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060109-B702-4B31-B982-799C962D5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8" r="1976"/>
          <a:stretch/>
        </p:blipFill>
        <p:spPr>
          <a:xfrm>
            <a:off x="9110641" y="4774097"/>
            <a:ext cx="2881745" cy="9799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FBA0E6-2964-4F66-AFA6-4D7F0CBAA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5664" y="4997088"/>
            <a:ext cx="1968869" cy="10063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8AB27A-EA9F-4299-9304-C27825F8D9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7419" y="3007279"/>
            <a:ext cx="1164967" cy="11262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5186D5-51D7-47BC-A52D-9BA6D16254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2" r="4082"/>
          <a:stretch/>
        </p:blipFill>
        <p:spPr>
          <a:xfrm>
            <a:off x="577237" y="3719351"/>
            <a:ext cx="1968868" cy="115991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AD82796-BECF-4603-9849-4DD0F01BE1DA}"/>
              </a:ext>
            </a:extLst>
          </p:cNvPr>
          <p:cNvSpPr txBox="1"/>
          <p:nvPr/>
        </p:nvSpPr>
        <p:spPr>
          <a:xfrm>
            <a:off x="76034" y="1178408"/>
            <a:ext cx="476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Decreasing loyalty to explore possibilities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2096A16-F8CE-41A7-87ED-7CB5E29C3CE3}"/>
              </a:ext>
            </a:extLst>
          </p:cNvPr>
          <p:cNvSpPr txBox="1"/>
          <p:nvPr/>
        </p:nvSpPr>
        <p:spPr>
          <a:xfrm>
            <a:off x="425206" y="3115562"/>
            <a:ext cx="243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Low Abv but with a lot of flavours !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F899D6C-5C60-4F4B-9CC3-13D3FD949367}"/>
              </a:ext>
            </a:extLst>
          </p:cNvPr>
          <p:cNvSpPr txBox="1"/>
          <p:nvPr/>
        </p:nvSpPr>
        <p:spPr>
          <a:xfrm>
            <a:off x="5085276" y="1156861"/>
            <a:ext cx="233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 fully live out their passions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12B1E7-1D11-4797-AC3F-23FC5F7E0095}"/>
              </a:ext>
            </a:extLst>
          </p:cNvPr>
          <p:cNvSpPr txBox="1"/>
          <p:nvPr/>
        </p:nvSpPr>
        <p:spPr>
          <a:xfrm>
            <a:off x="6096000" y="4812422"/>
            <a:ext cx="270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Sustainable development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BFAE5D-F2A2-40D4-9C89-223A2EFB0F72}"/>
              </a:ext>
            </a:extLst>
          </p:cNvPr>
          <p:cNvSpPr txBox="1"/>
          <p:nvPr/>
        </p:nvSpPr>
        <p:spPr>
          <a:xfrm>
            <a:off x="3011516" y="4333961"/>
            <a:ext cx="233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Drink less but of better quality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5547EE-452D-4CF5-ACFB-A60A10D0FAB9}"/>
              </a:ext>
            </a:extLst>
          </p:cNvPr>
          <p:cNvSpPr txBox="1"/>
          <p:nvPr/>
        </p:nvSpPr>
        <p:spPr>
          <a:xfrm>
            <a:off x="9382931" y="4388568"/>
            <a:ext cx="233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Healthy live style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4D6D88D-3682-43D8-BF17-0F6B1B8FC26F}"/>
              </a:ext>
            </a:extLst>
          </p:cNvPr>
          <p:cNvSpPr txBox="1"/>
          <p:nvPr/>
        </p:nvSpPr>
        <p:spPr>
          <a:xfrm>
            <a:off x="9206012" y="1443338"/>
            <a:ext cx="256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 select independent brands breaking the rules</a:t>
            </a:r>
          </a:p>
        </p:txBody>
      </p:sp>
      <p:pic>
        <p:nvPicPr>
          <p:cNvPr id="2050" name="Picture 2" descr="RÃ©sultat de recherche d'images pour &quot;craft beer independent&quot;">
            <a:extLst>
              <a:ext uri="{FF2B5EF4-FFF2-40B4-BE49-F238E27FC236}">
                <a16:creationId xmlns:a16="http://schemas.microsoft.com/office/drawing/2014/main" id="{9084A502-4870-4616-9338-5C9625888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2420" y="1103948"/>
            <a:ext cx="918221" cy="18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26A0C6F-DB3C-4AB6-A754-2E23E81061C8}"/>
              </a:ext>
            </a:extLst>
          </p:cNvPr>
          <p:cNvSpPr txBox="1"/>
          <p:nvPr/>
        </p:nvSpPr>
        <p:spPr>
          <a:xfrm>
            <a:off x="9267176" y="3127543"/>
            <a:ext cx="1533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 sustain local producers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20F6B24-961C-44E2-97E1-1382B675A470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4C45424-B343-4C5B-A2FB-A34D4F079791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T Serif"/>
              </a:rPr>
              <a:t>French consumer trends and interests</a:t>
            </a:r>
          </a:p>
        </p:txBody>
      </p:sp>
    </p:spTree>
    <p:extLst>
      <p:ext uri="{BB962C8B-B14F-4D97-AF65-F5344CB8AC3E}">
        <p14:creationId xmlns:p14="http://schemas.microsoft.com/office/powerpoint/2010/main" val="253315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586D92C-C6F0-4D49-9E8F-11153570F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1" y="1951597"/>
            <a:ext cx="7801337" cy="390066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DB83E2-A490-4FF7-9613-2961787A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31" y="290145"/>
            <a:ext cx="11579469" cy="1351367"/>
          </a:xfrm>
        </p:spPr>
        <p:txBody>
          <a:bodyPr>
            <a:noAutofit/>
          </a:bodyPr>
          <a:lstStyle/>
          <a:p>
            <a:pPr algn="ctr"/>
            <a:r>
              <a:rPr lang="en-GB" sz="6000" dirty="0">
                <a:latin typeface="+mn-lt"/>
                <a:cs typeface="Aharoni" panose="02010803020104030203" pitchFamily="2" charset="-79"/>
              </a:rPr>
              <a:t>78% </a:t>
            </a:r>
            <a:r>
              <a:rPr lang="en-GB" sz="4000" dirty="0">
                <a:latin typeface="+mn-lt"/>
                <a:cs typeface="Aharoni" panose="02010803020104030203" pitchFamily="2" charset="-79"/>
              </a:rPr>
              <a:t>of beer drinkers like to have a large choice of different beer style </a:t>
            </a:r>
            <a:endParaRPr lang="en-GB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403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ciel, mur, extérieur&#10;&#10;Description générée avec un niveau de confiance élevé">
            <a:extLst>
              <a:ext uri="{FF2B5EF4-FFF2-40B4-BE49-F238E27FC236}">
                <a16:creationId xmlns:a16="http://schemas.microsoft.com/office/drawing/2014/main" id="{F14A41BC-91E2-45FC-B81B-F7D24C6DD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8897" b="4438"/>
          <a:stretch/>
        </p:blipFill>
        <p:spPr>
          <a:xfrm>
            <a:off x="0" y="-1"/>
            <a:ext cx="12191980" cy="625758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6646993-8AF5-465F-B9C7-47681A21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1" y="4583573"/>
            <a:ext cx="11563109" cy="1319521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+mn-lt"/>
                <a:ea typeface="+mn-ea"/>
                <a:cs typeface="Aharoni"/>
              </a:rPr>
              <a:t>74% of craft beer drinkers consider that it is important for a Brewery to remain independent</a:t>
            </a:r>
          </a:p>
        </p:txBody>
      </p:sp>
    </p:spTree>
    <p:extLst>
      <p:ext uri="{BB962C8B-B14F-4D97-AF65-F5344CB8AC3E}">
        <p14:creationId xmlns:p14="http://schemas.microsoft.com/office/powerpoint/2010/main" val="224874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sse, alimentation, table, intérieur&#10;&#10;Description générée automatiquement">
            <a:extLst>
              <a:ext uri="{FF2B5EF4-FFF2-40B4-BE49-F238E27FC236}">
                <a16:creationId xmlns:a16="http://schemas.microsoft.com/office/drawing/2014/main" id="{B3B7116A-91BC-498D-A434-B29DFE845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78"/>
            <a:ext cx="9444318" cy="6255328"/>
          </a:xfrm>
          <a:prstGeom prst="rect">
            <a:avLst/>
          </a:prstGeom>
        </p:spPr>
      </p:pic>
      <p:pic>
        <p:nvPicPr>
          <p:cNvPr id="13" name="Image 12" descr="Une image contenant tasse, alimentation, table, intérieur&#10;&#10;Description générée automatiquement">
            <a:extLst>
              <a:ext uri="{FF2B5EF4-FFF2-40B4-BE49-F238E27FC236}">
                <a16:creationId xmlns:a16="http://schemas.microsoft.com/office/drawing/2014/main" id="{F1298E6C-F389-4BC3-95B1-1D751DAD7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2"/>
          <a:stretch/>
        </p:blipFill>
        <p:spPr>
          <a:xfrm>
            <a:off x="5738191" y="-18078"/>
            <a:ext cx="6453809" cy="6255328"/>
          </a:xfrm>
          <a:prstGeom prst="rect">
            <a:avLst/>
          </a:prstGeom>
        </p:spPr>
      </p:pic>
      <p:sp>
        <p:nvSpPr>
          <p:cNvPr id="10" name="AutoShape 2" descr="https://eu-api.asm.skype.com/v1/objects/0-weu-d10-42bb4aaee24be2103a88baff0d525b88/views/imgpsh_mobile_save">
            <a:extLst>
              <a:ext uri="{FF2B5EF4-FFF2-40B4-BE49-F238E27FC236}">
                <a16:creationId xmlns:a16="http://schemas.microsoft.com/office/drawing/2014/main" id="{3205463D-0D6D-4069-B314-A55691742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81413" y="1071563"/>
            <a:ext cx="48291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itre 4">
            <a:extLst>
              <a:ext uri="{FF2B5EF4-FFF2-40B4-BE49-F238E27FC236}">
                <a16:creationId xmlns:a16="http://schemas.microsoft.com/office/drawing/2014/main" id="{C5338EF3-A841-49BC-8A7C-749E6B47A37B}"/>
              </a:ext>
            </a:extLst>
          </p:cNvPr>
          <p:cNvSpPr txBox="1">
            <a:spLocks/>
          </p:cNvSpPr>
          <p:nvPr/>
        </p:nvSpPr>
        <p:spPr>
          <a:xfrm>
            <a:off x="6034890" y="1988739"/>
            <a:ext cx="5595366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00" b="1" dirty="0">
                <a:solidFill>
                  <a:schemeClr val="bg1"/>
                </a:solidFill>
                <a:latin typeface="+mn-lt"/>
                <a:ea typeface="+mn-ea"/>
                <a:cs typeface="Aharoni"/>
              </a:rPr>
              <a:t>30% of NON CRAFT BEER consumers would like to taste new more accessible craft beers</a:t>
            </a:r>
          </a:p>
        </p:txBody>
      </p:sp>
    </p:spTree>
    <p:extLst>
      <p:ext uri="{BB962C8B-B14F-4D97-AF65-F5344CB8AC3E}">
        <p14:creationId xmlns:p14="http://schemas.microsoft.com/office/powerpoint/2010/main" val="3739768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personne, lunettes de soleil, portant, jaune&#10;&#10;Description générée automatiquement">
            <a:extLst>
              <a:ext uri="{FF2B5EF4-FFF2-40B4-BE49-F238E27FC236}">
                <a16:creationId xmlns:a16="http://schemas.microsoft.com/office/drawing/2014/main" id="{62500FAF-F290-4D68-9CD6-A9D6BB50D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11426"/>
          <a:stretch/>
        </p:blipFill>
        <p:spPr>
          <a:xfrm>
            <a:off x="7221702" y="1032049"/>
            <a:ext cx="4817897" cy="5077925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20F6B24-961C-44E2-97E1-1382B675A470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4C45424-B343-4C5B-A2FB-A34D4F079791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T Serif"/>
              </a:rPr>
              <a:t>Future opportunities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C21F53-A555-4FF8-8F51-7B38EFB53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1" y="1451113"/>
            <a:ext cx="6996255" cy="4725850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French beer market is </a:t>
            </a:r>
            <a:r>
              <a:rPr lang="en-GB" b="1" dirty="0">
                <a:latin typeface="+mn-lt"/>
              </a:rPr>
              <a:t>dynamic </a:t>
            </a:r>
          </a:p>
          <a:p>
            <a:r>
              <a:rPr lang="en-GB" dirty="0">
                <a:latin typeface="+mn-lt"/>
              </a:rPr>
              <a:t>French beer </a:t>
            </a:r>
            <a:r>
              <a:rPr lang="en-GB" b="1" dirty="0">
                <a:latin typeface="+mn-lt"/>
              </a:rPr>
              <a:t>consumption per capita </a:t>
            </a:r>
            <a:r>
              <a:rPr lang="en-GB" dirty="0">
                <a:latin typeface="+mn-lt"/>
              </a:rPr>
              <a:t>is still small</a:t>
            </a:r>
          </a:p>
          <a:p>
            <a:r>
              <a:rPr lang="en-GB" dirty="0">
                <a:latin typeface="+mn-lt"/>
              </a:rPr>
              <a:t>French consumers are looking for </a:t>
            </a:r>
            <a:r>
              <a:rPr lang="en-GB" b="1" dirty="0">
                <a:latin typeface="+mn-lt"/>
              </a:rPr>
              <a:t>diversity</a:t>
            </a:r>
            <a:r>
              <a:rPr lang="en-GB" dirty="0">
                <a:latin typeface="+mn-lt"/>
              </a:rPr>
              <a:t> </a:t>
            </a:r>
          </a:p>
          <a:p>
            <a:r>
              <a:rPr lang="en-GB" dirty="0">
                <a:latin typeface="+mn-lt"/>
              </a:rPr>
              <a:t>Large off trade stores are loosing market share against smaller outlets where the </a:t>
            </a:r>
            <a:r>
              <a:rPr lang="en-GB" b="1" dirty="0">
                <a:latin typeface="+mn-lt"/>
              </a:rPr>
              <a:t>shopping experience is of better quality </a:t>
            </a:r>
          </a:p>
          <a:p>
            <a:r>
              <a:rPr lang="en-GB" dirty="0">
                <a:latin typeface="+mn-lt"/>
              </a:rPr>
              <a:t>Premium Beers in the ON TRADE will grow </a:t>
            </a:r>
          </a:p>
          <a:p>
            <a:r>
              <a:rPr lang="en-GB" dirty="0">
                <a:latin typeface="+mn-lt"/>
              </a:rPr>
              <a:t>Non craft beer drinkers are </a:t>
            </a:r>
            <a:r>
              <a:rPr lang="en-GB" b="1" dirty="0">
                <a:latin typeface="+mn-lt"/>
              </a:rPr>
              <a:t>willing to jump in </a:t>
            </a:r>
          </a:p>
        </p:txBody>
      </p:sp>
    </p:spTree>
    <p:extLst>
      <p:ext uri="{BB962C8B-B14F-4D97-AF65-F5344CB8AC3E}">
        <p14:creationId xmlns:p14="http://schemas.microsoft.com/office/powerpoint/2010/main" val="1543588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2018A7-3348-422D-B3CC-47483715E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582058"/>
            <a:ext cx="11561884" cy="4049486"/>
          </a:xfrm>
        </p:spPr>
        <p:txBody>
          <a:bodyPr>
            <a:noAutofit/>
          </a:bodyPr>
          <a:lstStyle/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Providing key market data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solidFill>
                  <a:schemeClr val="accent5"/>
                </a:solidFill>
                <a:latin typeface="+mn-lt"/>
              </a:rPr>
              <a:t>Operations &amp; Legislation 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Developing long term sales strategy and image</a:t>
            </a: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endParaRPr lang="fr-FR" sz="4000" dirty="0">
              <a:latin typeface="+mn-l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F6371B0-9EA0-4C47-B160-57A60EF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7326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Optimised supply chain</a:t>
            </a:r>
          </a:p>
        </p:txBody>
      </p:sp>
      <p:pic>
        <p:nvPicPr>
          <p:cNvPr id="6" name="Espace réservé du contenu 5" descr="Une image contenant terrain, plancher&#10;&#10;Description générée automatiquement">
            <a:extLst>
              <a:ext uri="{FF2B5EF4-FFF2-40B4-BE49-F238E27FC236}">
                <a16:creationId xmlns:a16="http://schemas.microsoft.com/office/drawing/2014/main" id="{61EDEE0F-CC5B-4F69-82C4-4426225C2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/>
          <a:stretch/>
        </p:blipFill>
        <p:spPr>
          <a:xfrm>
            <a:off x="5884301" y="1285875"/>
            <a:ext cx="5772839" cy="4646844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ED5DE90-8034-4B9F-AD39-E9DB0EDD5324}"/>
              </a:ext>
            </a:extLst>
          </p:cNvPr>
          <p:cNvSpPr txBox="1"/>
          <p:nvPr/>
        </p:nvSpPr>
        <p:spPr>
          <a:xfrm>
            <a:off x="289694" y="1531514"/>
            <a:ext cx="53292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Optimising operations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One unique point of entrance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Export paperwork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Bounded warehouse to ease customs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813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14B938E-9592-485A-AED6-5E54FB76B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13179"/>
          <a:stretch/>
        </p:blipFill>
        <p:spPr>
          <a:xfrm>
            <a:off x="4142808" y="1814606"/>
            <a:ext cx="8049192" cy="4409138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Customised routes to market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D5DE90-8034-4B9F-AD39-E9DB0EDD5324}"/>
              </a:ext>
            </a:extLst>
          </p:cNvPr>
          <p:cNvSpPr txBox="1"/>
          <p:nvPr/>
        </p:nvSpPr>
        <p:spPr>
          <a:xfrm>
            <a:off x="301914" y="1200469"/>
            <a:ext cx="663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Massify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Better transport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Use existing NETWORK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Only one way bottle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Treat every kind of orders (Electronic Data Interchange)</a:t>
            </a:r>
          </a:p>
        </p:txBody>
      </p:sp>
    </p:spTree>
    <p:extLst>
      <p:ext uri="{BB962C8B-B14F-4D97-AF65-F5344CB8AC3E}">
        <p14:creationId xmlns:p14="http://schemas.microsoft.com/office/powerpoint/2010/main" val="226200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2018A7-3348-422D-B3CC-47483715E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582058"/>
            <a:ext cx="11561884" cy="4049486"/>
          </a:xfrm>
        </p:spPr>
        <p:txBody>
          <a:bodyPr>
            <a:noAutofit/>
          </a:bodyPr>
          <a:lstStyle/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Providing key market data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Operations &amp; Legislation 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Developing long term sales strategy and image</a:t>
            </a: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endParaRPr lang="fr-FR" sz="4000" dirty="0">
              <a:latin typeface="+mn-l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F6371B0-9EA0-4C47-B160-57A60EF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6614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Handling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790E50-0C25-41A4-841E-D9E069237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2049137"/>
            <a:ext cx="11561884" cy="4127826"/>
          </a:xfrm>
        </p:spPr>
        <p:txBody>
          <a:bodyPr/>
          <a:lstStyle/>
          <a:p>
            <a:r>
              <a:rPr lang="en-GB" sz="4000" dirty="0">
                <a:latin typeface="+mn-lt"/>
              </a:rPr>
              <a:t>Labelling </a:t>
            </a:r>
          </a:p>
          <a:p>
            <a:r>
              <a:rPr lang="en-GB" sz="4000" dirty="0">
                <a:latin typeface="+mn-lt"/>
              </a:rPr>
              <a:t>Repacking </a:t>
            </a:r>
          </a:p>
          <a:p>
            <a:r>
              <a:rPr lang="en-GB" sz="4000" dirty="0">
                <a:latin typeface="+mn-lt"/>
              </a:rPr>
              <a:t>Producing &amp; designing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3200" dirty="0" err="1">
                <a:latin typeface="+mn-lt"/>
              </a:rPr>
              <a:t>Gitf</a:t>
            </a:r>
            <a:r>
              <a:rPr lang="en-GB" sz="3200" dirty="0">
                <a:latin typeface="+mn-lt"/>
              </a:rPr>
              <a:t> box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3200" dirty="0">
                <a:latin typeface="+mn-lt"/>
              </a:rPr>
              <a:t>Display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3200" dirty="0">
                <a:latin typeface="+mn-lt"/>
              </a:rPr>
              <a:t>Multi branded products </a:t>
            </a:r>
          </a:p>
        </p:txBody>
      </p:sp>
      <p:pic>
        <p:nvPicPr>
          <p:cNvPr id="3" name="Image 2" descr="Une image contenant bouteille, rayon&#10;&#10;Description générée automatiquement">
            <a:extLst>
              <a:ext uri="{FF2B5EF4-FFF2-40B4-BE49-F238E27FC236}">
                <a16:creationId xmlns:a16="http://schemas.microsoft.com/office/drawing/2014/main" id="{F20336F4-8AC6-4335-8ADF-82F5FCF1D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11" y="1417927"/>
            <a:ext cx="4432891" cy="1312457"/>
          </a:xfrm>
          <a:prstGeom prst="rect">
            <a:avLst/>
          </a:prstGeom>
        </p:spPr>
      </p:pic>
      <p:pic>
        <p:nvPicPr>
          <p:cNvPr id="10" name="Image 9" descr="Une image contenant bouteille, intérieur&#10;&#10;Description générée automatiquement">
            <a:extLst>
              <a:ext uri="{FF2B5EF4-FFF2-40B4-BE49-F238E27FC236}">
                <a16:creationId xmlns:a16="http://schemas.microsoft.com/office/drawing/2014/main" id="{40B7477A-54BD-496A-9BA2-AD25ABF7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881" y="70824"/>
            <a:ext cx="2055561" cy="2056770"/>
          </a:xfrm>
          <a:prstGeom prst="rect">
            <a:avLst/>
          </a:prstGeom>
        </p:spPr>
      </p:pic>
      <p:pic>
        <p:nvPicPr>
          <p:cNvPr id="12" name="Image 11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E85A4409-F7F9-4916-B55C-1B3BD59FA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08" y="1888235"/>
            <a:ext cx="3439884" cy="51537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3C3464-C60A-4777-B846-65FB8D4594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20593" r="46651" b="17655"/>
          <a:stretch/>
        </p:blipFill>
        <p:spPr>
          <a:xfrm>
            <a:off x="7728792" y="1243795"/>
            <a:ext cx="1544771" cy="2120332"/>
          </a:xfrm>
          <a:prstGeom prst="rect">
            <a:avLst/>
          </a:prstGeom>
        </p:spPr>
      </p:pic>
      <p:pic>
        <p:nvPicPr>
          <p:cNvPr id="5" name="Image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075BA819-CB2F-426A-9FEC-713455C83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52" y="3302792"/>
            <a:ext cx="4640542" cy="34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8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Excise Duty and Eco Tax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0C2A92-B24F-4563-8292-BF866AAB3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099039"/>
            <a:ext cx="11561884" cy="1137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>
                <a:latin typeface="+mn-lt"/>
              </a:rPr>
              <a:t>				Excise Duty rate </a:t>
            </a:r>
          </a:p>
          <a:p>
            <a:pPr marL="0" indent="0">
              <a:buNone/>
            </a:pPr>
            <a:r>
              <a:rPr lang="fr-FR" sz="3600" dirty="0">
                <a:solidFill>
                  <a:schemeClr val="accent5"/>
                </a:solidFill>
                <a:latin typeface="+mn-lt"/>
              </a:rPr>
              <a:t>7.49€/HL/%ABV </a:t>
            </a:r>
            <a:r>
              <a:rPr lang="fr-FR" sz="3600" dirty="0">
                <a:latin typeface="+mn-lt"/>
              </a:rPr>
              <a:t>			Vs. 			</a:t>
            </a:r>
            <a:r>
              <a:rPr lang="fr-FR" sz="3600" dirty="0">
                <a:solidFill>
                  <a:schemeClr val="accent5"/>
                </a:solidFill>
                <a:latin typeface="+mn-lt"/>
              </a:rPr>
              <a:t>3.5€/HL/%ABV 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66085095-1861-4032-B7CB-BAC6CFF4091C}"/>
              </a:ext>
            </a:extLst>
          </p:cNvPr>
          <p:cNvSpPr txBox="1">
            <a:spLocks/>
          </p:cNvSpPr>
          <p:nvPr/>
        </p:nvSpPr>
        <p:spPr>
          <a:xfrm>
            <a:off x="7770551" y="2747414"/>
            <a:ext cx="4285562" cy="97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If the annual production </a:t>
            </a:r>
            <a:br>
              <a:rPr lang="en-US" dirty="0">
                <a:latin typeface="+mn-lt"/>
              </a:rPr>
            </a:br>
            <a:r>
              <a:rPr lang="en-US" b="1" dirty="0">
                <a:latin typeface="+mn-lt"/>
              </a:rPr>
              <a:t>&lt; 200 000 HL</a:t>
            </a:r>
          </a:p>
        </p:txBody>
      </p:sp>
      <p:pic>
        <p:nvPicPr>
          <p:cNvPr id="13" name="Picture 2" descr="Résultat de recherche d'images pour &quot;graphique croissance&quot;">
            <a:extLst>
              <a:ext uri="{FF2B5EF4-FFF2-40B4-BE49-F238E27FC236}">
                <a16:creationId xmlns:a16="http://schemas.microsoft.com/office/drawing/2014/main" id="{D283BF17-4C06-4FF2-B667-9506A9496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46" y="2499156"/>
            <a:ext cx="1450305" cy="12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ésultat de recherche d'images pour &quot;brasserie picto&quot;">
            <a:extLst>
              <a:ext uri="{FF2B5EF4-FFF2-40B4-BE49-F238E27FC236}">
                <a16:creationId xmlns:a16="http://schemas.microsoft.com/office/drawing/2014/main" id="{F0EB7A4F-95C4-4340-87CE-E7C6F442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" y="4229558"/>
            <a:ext cx="1806194" cy="11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7F0A32E-923B-49CB-B062-1D1BA5674816}"/>
              </a:ext>
            </a:extLst>
          </p:cNvPr>
          <p:cNvSpPr txBox="1">
            <a:spLocks/>
          </p:cNvSpPr>
          <p:nvPr/>
        </p:nvSpPr>
        <p:spPr>
          <a:xfrm>
            <a:off x="8067948" y="4821619"/>
            <a:ext cx="4285562" cy="97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If the brewery is independent</a:t>
            </a:r>
          </a:p>
        </p:txBody>
      </p:sp>
      <p:pic>
        <p:nvPicPr>
          <p:cNvPr id="17" name="Picture 6" descr="Résultat de recherche d'images pour &quot;brasserie picto&quot;">
            <a:extLst>
              <a:ext uri="{FF2B5EF4-FFF2-40B4-BE49-F238E27FC236}">
                <a16:creationId xmlns:a16="http://schemas.microsoft.com/office/drawing/2014/main" id="{30AE7425-4C5F-4932-8D32-F3494BD2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61" y="4498621"/>
            <a:ext cx="1225492" cy="12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2A4F93D-9BF5-4864-845F-664535297586}"/>
              </a:ext>
            </a:extLst>
          </p:cNvPr>
          <p:cNvSpPr txBox="1">
            <a:spLocks/>
          </p:cNvSpPr>
          <p:nvPr/>
        </p:nvSpPr>
        <p:spPr>
          <a:xfrm>
            <a:off x="2162794" y="4381959"/>
            <a:ext cx="4285562" cy="176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If the production is located in the </a:t>
            </a:r>
            <a:r>
              <a:rPr lang="en-US" b="1" dirty="0">
                <a:latin typeface="+mn-lt"/>
              </a:rPr>
              <a:t>main brewery</a:t>
            </a:r>
            <a:r>
              <a:rPr lang="en-US" dirty="0">
                <a:latin typeface="+mn-lt"/>
              </a:rPr>
              <a:t> (Gipsy brewing, label beer, </a:t>
            </a:r>
            <a:r>
              <a:rPr lang="en-US" dirty="0" err="1">
                <a:latin typeface="+mn-lt"/>
              </a:rPr>
              <a:t>collab</a:t>
            </a:r>
            <a:r>
              <a:rPr lang="en-US" dirty="0">
                <a:latin typeface="+mn-lt"/>
              </a:rPr>
              <a:t>)</a:t>
            </a:r>
          </a:p>
        </p:txBody>
      </p:sp>
      <p:pic>
        <p:nvPicPr>
          <p:cNvPr id="2050" name="Picture 2" descr="RÃ©sultat de recherche d'images pour &quot;drapeau union europÃ©enne&quot;">
            <a:extLst>
              <a:ext uri="{FF2B5EF4-FFF2-40B4-BE49-F238E27FC236}">
                <a16:creationId xmlns:a16="http://schemas.microsoft.com/office/drawing/2014/main" id="{2D35137C-6F19-48BC-BE69-8C77B20A6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r="16527"/>
          <a:stretch/>
        </p:blipFill>
        <p:spPr bwMode="auto">
          <a:xfrm>
            <a:off x="462707" y="2547352"/>
            <a:ext cx="1266940" cy="125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B9DA752-7C50-4A12-BDD3-6C140A26BB58}"/>
              </a:ext>
            </a:extLst>
          </p:cNvPr>
          <p:cNvSpPr txBox="1">
            <a:spLocks/>
          </p:cNvSpPr>
          <p:nvPr/>
        </p:nvSpPr>
        <p:spPr>
          <a:xfrm>
            <a:off x="1810438" y="2767150"/>
            <a:ext cx="4285562" cy="97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If the brewery is located within the </a:t>
            </a:r>
            <a:r>
              <a:rPr lang="en-US" b="1" dirty="0">
                <a:latin typeface="+mn-lt"/>
              </a:rPr>
              <a:t>UE</a:t>
            </a:r>
          </a:p>
        </p:txBody>
      </p:sp>
    </p:spTree>
    <p:extLst>
      <p:ext uri="{BB962C8B-B14F-4D97-AF65-F5344CB8AC3E}">
        <p14:creationId xmlns:p14="http://schemas.microsoft.com/office/powerpoint/2010/main" val="12526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Label legal requirements 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DCA5BDFF-F7F9-428D-A3EF-E44FF2B0C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  <a:latin typeface="+mn-lt"/>
              </a:rPr>
              <a:t>French translation of the label with the allergens in bold and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pregnancy PICTO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742397-EF62-4945-A591-09099DECA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1" y="1621415"/>
            <a:ext cx="4273501" cy="4481950"/>
          </a:xfrm>
          <a:prstGeom prst="rect">
            <a:avLst/>
          </a:prstGeom>
        </p:spPr>
      </p:pic>
      <p:sp>
        <p:nvSpPr>
          <p:cNvPr id="9" name="Légende : flèche courbée 8">
            <a:extLst>
              <a:ext uri="{FF2B5EF4-FFF2-40B4-BE49-F238E27FC236}">
                <a16:creationId xmlns:a16="http://schemas.microsoft.com/office/drawing/2014/main" id="{D81CF773-E4BE-4A94-8A89-E4957B39DF76}"/>
              </a:ext>
            </a:extLst>
          </p:cNvPr>
          <p:cNvSpPr/>
          <p:nvPr/>
        </p:nvSpPr>
        <p:spPr>
          <a:xfrm>
            <a:off x="6078205" y="4868739"/>
            <a:ext cx="2948032" cy="2873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76"/>
              <a:gd name="adj6" fmla="val -39114"/>
            </a:avLst>
          </a:prstGeom>
          <a:solidFill>
            <a:srgbClr val="FFD75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Brewery contact or importer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Légende : flèche courbée 10">
            <a:extLst>
              <a:ext uri="{FF2B5EF4-FFF2-40B4-BE49-F238E27FC236}">
                <a16:creationId xmlns:a16="http://schemas.microsoft.com/office/drawing/2014/main" id="{87F24354-5092-44C8-BC68-66B8A77EB7E8}"/>
              </a:ext>
            </a:extLst>
          </p:cNvPr>
          <p:cNvSpPr/>
          <p:nvPr/>
        </p:nvSpPr>
        <p:spPr>
          <a:xfrm>
            <a:off x="6078205" y="5511800"/>
            <a:ext cx="1996909" cy="2873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9030"/>
              <a:gd name="adj6" fmla="val -141137"/>
            </a:avLst>
          </a:prstGeom>
          <a:solidFill>
            <a:srgbClr val="FFD75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Unique </a:t>
            </a:r>
            <a:r>
              <a:rPr lang="en-US" dirty="0" err="1">
                <a:solidFill>
                  <a:schemeClr val="tx1"/>
                </a:solidFill>
              </a:rPr>
              <a:t>Gencode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égende : flèche courbée 11">
            <a:extLst>
              <a:ext uri="{FF2B5EF4-FFF2-40B4-BE49-F238E27FC236}">
                <a16:creationId xmlns:a16="http://schemas.microsoft.com/office/drawing/2014/main" id="{DE1A0B11-8080-448A-A98A-B1CB4B99EB4E}"/>
              </a:ext>
            </a:extLst>
          </p:cNvPr>
          <p:cNvSpPr/>
          <p:nvPr/>
        </p:nvSpPr>
        <p:spPr>
          <a:xfrm>
            <a:off x="6050242" y="2580581"/>
            <a:ext cx="1738434" cy="2873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1663"/>
              <a:gd name="adj6" fmla="val -138449"/>
            </a:avLst>
          </a:prstGeom>
          <a:solidFill>
            <a:srgbClr val="FFD75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Best before date</a:t>
            </a:r>
          </a:p>
        </p:txBody>
      </p:sp>
      <p:sp>
        <p:nvSpPr>
          <p:cNvPr id="13" name="Légende : flèche courbée 12">
            <a:extLst>
              <a:ext uri="{FF2B5EF4-FFF2-40B4-BE49-F238E27FC236}">
                <a16:creationId xmlns:a16="http://schemas.microsoft.com/office/drawing/2014/main" id="{67C47ED0-93B4-4BF5-A8F4-C4B572496CF0}"/>
              </a:ext>
            </a:extLst>
          </p:cNvPr>
          <p:cNvSpPr/>
          <p:nvPr/>
        </p:nvSpPr>
        <p:spPr>
          <a:xfrm>
            <a:off x="6078206" y="3289998"/>
            <a:ext cx="2845208" cy="2873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0626"/>
              <a:gd name="adj6" fmla="val -90075"/>
            </a:avLst>
          </a:prstGeom>
          <a:solidFill>
            <a:srgbClr val="FFD75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Allergens in Bold characters</a:t>
            </a:r>
          </a:p>
        </p:txBody>
      </p:sp>
      <p:sp>
        <p:nvSpPr>
          <p:cNvPr id="14" name="Légende : flèche courbée 13">
            <a:extLst>
              <a:ext uri="{FF2B5EF4-FFF2-40B4-BE49-F238E27FC236}">
                <a16:creationId xmlns:a16="http://schemas.microsoft.com/office/drawing/2014/main" id="{2A50EA36-A196-4F84-94B7-1A427D6F9DA9}"/>
              </a:ext>
            </a:extLst>
          </p:cNvPr>
          <p:cNvSpPr/>
          <p:nvPr/>
        </p:nvSpPr>
        <p:spPr>
          <a:xfrm>
            <a:off x="6078205" y="1934866"/>
            <a:ext cx="2173179" cy="2873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162"/>
              <a:gd name="adj6" fmla="val -207495"/>
            </a:avLst>
          </a:prstGeom>
          <a:solidFill>
            <a:srgbClr val="FFD75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Content and Alcohol </a:t>
            </a:r>
          </a:p>
        </p:txBody>
      </p:sp>
      <p:sp>
        <p:nvSpPr>
          <p:cNvPr id="15" name="Légende : flèche courbée 14">
            <a:extLst>
              <a:ext uri="{FF2B5EF4-FFF2-40B4-BE49-F238E27FC236}">
                <a16:creationId xmlns:a16="http://schemas.microsoft.com/office/drawing/2014/main" id="{48AAD31D-CAF0-45B5-9AFA-CAD6A14D0C2A}"/>
              </a:ext>
            </a:extLst>
          </p:cNvPr>
          <p:cNvSpPr/>
          <p:nvPr/>
        </p:nvSpPr>
        <p:spPr>
          <a:xfrm>
            <a:off x="6078205" y="4079368"/>
            <a:ext cx="2948032" cy="2873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27608"/>
              <a:gd name="adj6" fmla="val -105652"/>
            </a:avLst>
          </a:prstGeom>
          <a:solidFill>
            <a:srgbClr val="FFD75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Pictos</a:t>
            </a:r>
            <a:r>
              <a:rPr lang="en-US" dirty="0">
                <a:solidFill>
                  <a:schemeClr val="tx1"/>
                </a:solidFill>
              </a:rPr>
              <a:t> (recycling, pregnancy)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9629652-D855-481F-81E4-B50762A03CC9}"/>
              </a:ext>
            </a:extLst>
          </p:cNvPr>
          <p:cNvCxnSpPr>
            <a:cxnSpLocks/>
          </p:cNvCxnSpPr>
          <p:nvPr/>
        </p:nvCxnSpPr>
        <p:spPr>
          <a:xfrm flipH="1">
            <a:off x="2401427" y="2078522"/>
            <a:ext cx="34592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A6213AC-ACF0-4FAB-BC2B-C0C39539B3A9}"/>
              </a:ext>
            </a:extLst>
          </p:cNvPr>
          <p:cNvCxnSpPr>
            <a:cxnSpLocks/>
          </p:cNvCxnSpPr>
          <p:nvPr/>
        </p:nvCxnSpPr>
        <p:spPr>
          <a:xfrm flipH="1" flipV="1">
            <a:off x="3954806" y="2478795"/>
            <a:ext cx="1905919" cy="245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A547EFE-C068-4841-AD73-0B1CE4AE685F}"/>
              </a:ext>
            </a:extLst>
          </p:cNvPr>
          <p:cNvCxnSpPr>
            <a:cxnSpLocks/>
          </p:cNvCxnSpPr>
          <p:nvPr/>
        </p:nvCxnSpPr>
        <p:spPr>
          <a:xfrm flipH="1" flipV="1">
            <a:off x="4062351" y="3124509"/>
            <a:ext cx="1883594" cy="294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3772E4D-B2CB-4D69-8143-714217E75D97}"/>
              </a:ext>
            </a:extLst>
          </p:cNvPr>
          <p:cNvCxnSpPr>
            <a:cxnSpLocks/>
          </p:cNvCxnSpPr>
          <p:nvPr/>
        </p:nvCxnSpPr>
        <p:spPr>
          <a:xfrm flipH="1">
            <a:off x="2908203" y="5012395"/>
            <a:ext cx="3037742" cy="224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FC12E54-0EAB-4609-8972-BC3CDD817A30}"/>
              </a:ext>
            </a:extLst>
          </p:cNvPr>
          <p:cNvCxnSpPr>
            <a:cxnSpLocks/>
          </p:cNvCxnSpPr>
          <p:nvPr/>
        </p:nvCxnSpPr>
        <p:spPr>
          <a:xfrm flipH="1">
            <a:off x="4427074" y="4254586"/>
            <a:ext cx="1518871" cy="364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C4C03FE-759D-4B2C-85EF-7E8190E54306}"/>
              </a:ext>
            </a:extLst>
          </p:cNvPr>
          <p:cNvCxnSpPr>
            <a:cxnSpLocks/>
          </p:cNvCxnSpPr>
          <p:nvPr/>
        </p:nvCxnSpPr>
        <p:spPr>
          <a:xfrm flipH="1" flipV="1">
            <a:off x="4427074" y="5511800"/>
            <a:ext cx="1518871" cy="195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Image 17" descr="RÃ©sultat de recherche d'images pour &quot;logo femme enceinte&quot;">
            <a:extLst>
              <a:ext uri="{FF2B5EF4-FFF2-40B4-BE49-F238E27FC236}">
                <a16:creationId xmlns:a16="http://schemas.microsoft.com/office/drawing/2014/main" id="{64941F7F-8313-44AB-ADC3-B933BAF0DB6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01" y="2580581"/>
            <a:ext cx="2577465" cy="2545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559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7D23AC2F-27B4-4846-B581-43B87C811E99}"/>
              </a:ext>
            </a:extLst>
          </p:cNvPr>
          <p:cNvGrpSpPr/>
          <p:nvPr/>
        </p:nvGrpSpPr>
        <p:grpSpPr>
          <a:xfrm>
            <a:off x="2242423" y="1600646"/>
            <a:ext cx="1415889" cy="1222990"/>
            <a:chOff x="3825038" y="1813550"/>
            <a:chExt cx="2391908" cy="2019213"/>
          </a:xfrm>
        </p:grpSpPr>
        <p:pic>
          <p:nvPicPr>
            <p:cNvPr id="14" name="Picture 8" descr="Résultat de recherche d'images pour &quot;canette&quot;">
              <a:extLst>
                <a:ext uri="{FF2B5EF4-FFF2-40B4-BE49-F238E27FC236}">
                  <a16:creationId xmlns:a16="http://schemas.microsoft.com/office/drawing/2014/main" id="{9CCD38F6-D909-4DB6-9A73-A877A8F34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38" y="1813550"/>
              <a:ext cx="1505061" cy="201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https://upload.wikimedia.org/wikipedia/commons/6/6c/Tolkki20091027.jpg">
              <a:extLst>
                <a:ext uri="{FF2B5EF4-FFF2-40B4-BE49-F238E27FC236}">
                  <a16:creationId xmlns:a16="http://schemas.microsoft.com/office/drawing/2014/main" id="{FFF622EC-FA55-4E15-A509-75F3AC51F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559" y="1873139"/>
              <a:ext cx="959387" cy="1807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Product requirements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790E50-0C25-41A4-841E-D9E069237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981" y="1825193"/>
            <a:ext cx="7367749" cy="8194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Only </a:t>
            </a:r>
            <a:r>
              <a:rPr lang="en-US" sz="2000" b="1" dirty="0">
                <a:latin typeface="+mn-lt"/>
              </a:rPr>
              <a:t>BPA free Cans </a:t>
            </a:r>
            <a:r>
              <a:rPr lang="en-US" sz="2000" dirty="0">
                <a:latin typeface="+mn-lt"/>
              </a:rPr>
              <a:t>(and caps) are allowed to be sold, prevention against cancer measure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056C4A-2369-4414-B709-B9A0A3E540F3}"/>
              </a:ext>
            </a:extLst>
          </p:cNvPr>
          <p:cNvSpPr/>
          <p:nvPr/>
        </p:nvSpPr>
        <p:spPr>
          <a:xfrm>
            <a:off x="357554" y="1676880"/>
            <a:ext cx="1960722" cy="954107"/>
          </a:xfrm>
          <a:prstGeom prst="rect">
            <a:avLst/>
          </a:prstGeom>
          <a:solidFill>
            <a:srgbClr val="FFD7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BPA free packaging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177A6-8565-4454-996A-6EF52D13BA1D}"/>
              </a:ext>
            </a:extLst>
          </p:cNvPr>
          <p:cNvSpPr/>
          <p:nvPr/>
        </p:nvSpPr>
        <p:spPr>
          <a:xfrm>
            <a:off x="357555" y="3186053"/>
            <a:ext cx="1960723" cy="954107"/>
          </a:xfrm>
          <a:prstGeom prst="rect">
            <a:avLst/>
          </a:prstGeom>
          <a:solidFill>
            <a:srgbClr val="FFD7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Sugar below 35g/l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A802E-0FEE-4087-9EE9-3D4C0DBE7EBE}"/>
              </a:ext>
            </a:extLst>
          </p:cNvPr>
          <p:cNvSpPr/>
          <p:nvPr/>
        </p:nvSpPr>
        <p:spPr>
          <a:xfrm>
            <a:off x="357554" y="4592748"/>
            <a:ext cx="1960723" cy="954107"/>
          </a:xfrm>
          <a:prstGeom prst="rect">
            <a:avLst/>
          </a:prstGeom>
          <a:solidFill>
            <a:srgbClr val="FFD7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Adjuncts restrictions</a:t>
            </a:r>
          </a:p>
        </p:txBody>
      </p:sp>
      <p:pic>
        <p:nvPicPr>
          <p:cNvPr id="12" name="Picture 6" descr="Résultat de recherche d'images pour &quot;capsule bouteille&quot;">
            <a:extLst>
              <a:ext uri="{FF2B5EF4-FFF2-40B4-BE49-F238E27FC236}">
                <a16:creationId xmlns:a16="http://schemas.microsoft.com/office/drawing/2014/main" id="{131D28E5-9171-4F06-A34B-884F4846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08" y="1912952"/>
            <a:ext cx="892013" cy="62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ésultat de recherche d'images pour &quot;tas de sucre&quot;">
            <a:extLst>
              <a:ext uri="{FF2B5EF4-FFF2-40B4-BE49-F238E27FC236}">
                <a16:creationId xmlns:a16="http://schemas.microsoft.com/office/drawing/2014/main" id="{7821F1B5-E846-4C30-B964-CE2D4EFB9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6"/>
          <a:stretch/>
        </p:blipFill>
        <p:spPr bwMode="auto">
          <a:xfrm>
            <a:off x="2600960" y="3148223"/>
            <a:ext cx="1897252" cy="110379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Picture 4" descr="Résultat de recherche d'images pour &quot;versement de jus&quot;">
            <a:extLst>
              <a:ext uri="{FF2B5EF4-FFF2-40B4-BE49-F238E27FC236}">
                <a16:creationId xmlns:a16="http://schemas.microsoft.com/office/drawing/2014/main" id="{B073C8D8-5812-4323-B64B-E3FC76D7D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b="10458"/>
          <a:stretch/>
        </p:blipFill>
        <p:spPr bwMode="auto">
          <a:xfrm>
            <a:off x="2812200" y="4551261"/>
            <a:ext cx="1346005" cy="103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01AB83FD-AB2B-453C-9C7E-969F2FB829F5}"/>
              </a:ext>
            </a:extLst>
          </p:cNvPr>
          <p:cNvSpPr txBox="1">
            <a:spLocks/>
          </p:cNvSpPr>
          <p:nvPr/>
        </p:nvSpPr>
        <p:spPr>
          <a:xfrm>
            <a:off x="4653981" y="3205486"/>
            <a:ext cx="7211182" cy="1103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The amount of sugar must be below &lt; 35 g / liter, otherwise it won’t be considered as a beer, but as a </a:t>
            </a:r>
            <a:r>
              <a:rPr lang="en-US" sz="2000" b="1" dirty="0">
                <a:latin typeface="+mn-lt"/>
              </a:rPr>
              <a:t>“premix</a:t>
            </a:r>
            <a:r>
              <a:rPr lang="en-US" sz="2000" dirty="0">
                <a:latin typeface="+mn-lt"/>
              </a:rPr>
              <a:t>”. The consequence is a massive increase of excise duty. </a:t>
            </a:r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16410CDB-897F-4CE0-9B3F-E49B013A6549}"/>
              </a:ext>
            </a:extLst>
          </p:cNvPr>
          <p:cNvSpPr txBox="1">
            <a:spLocks/>
          </p:cNvSpPr>
          <p:nvPr/>
        </p:nvSpPr>
        <p:spPr>
          <a:xfrm>
            <a:off x="4653982" y="4660053"/>
            <a:ext cx="7538018" cy="819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Adjunct Juice shouldn’t be a standalone consumption product</a:t>
            </a:r>
          </a:p>
          <a:p>
            <a:r>
              <a:rPr lang="en-US" sz="2000" dirty="0">
                <a:latin typeface="+mn-lt"/>
              </a:rPr>
              <a:t>Concentrated Juice shouldn’t exceed 10% of the total volume</a:t>
            </a:r>
          </a:p>
        </p:txBody>
      </p:sp>
    </p:spTree>
    <p:extLst>
      <p:ext uri="{BB962C8B-B14F-4D97-AF65-F5344CB8AC3E}">
        <p14:creationId xmlns:p14="http://schemas.microsoft.com/office/powerpoint/2010/main" val="1773119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Advertising limitations</a:t>
            </a:r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060C0B98-C2C4-4EE9-B592-25598093F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1" y="1099039"/>
            <a:ext cx="11526503" cy="578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accent5"/>
                </a:solidFill>
                <a:latin typeface="+mn-lt"/>
              </a:rPr>
              <a:t>LOI EVIN law limits alcohol advertising</a:t>
            </a:r>
          </a:p>
        </p:txBody>
      </p:sp>
      <p:sp>
        <p:nvSpPr>
          <p:cNvPr id="22" name="Espace réservé du contenu 20">
            <a:extLst>
              <a:ext uri="{FF2B5EF4-FFF2-40B4-BE49-F238E27FC236}">
                <a16:creationId xmlns:a16="http://schemas.microsoft.com/office/drawing/2014/main" id="{078C15B2-7B01-4BF1-85E9-897207F503FB}"/>
              </a:ext>
            </a:extLst>
          </p:cNvPr>
          <p:cNvSpPr txBox="1">
            <a:spLocks/>
          </p:cNvSpPr>
          <p:nvPr/>
        </p:nvSpPr>
        <p:spPr>
          <a:xfrm>
            <a:off x="272561" y="1994053"/>
            <a:ext cx="7494331" cy="3580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Alcohol ads </a:t>
            </a:r>
            <a:r>
              <a:rPr lang="en-US" sz="2000" b="1" dirty="0">
                <a:latin typeface="+mn-lt"/>
              </a:rPr>
              <a:t>prohibited</a:t>
            </a:r>
            <a:r>
              <a:rPr lang="en-US" sz="2000" dirty="0">
                <a:latin typeface="+mn-lt"/>
              </a:rPr>
              <a:t> on TV &amp; cinemas</a:t>
            </a:r>
          </a:p>
          <a:p>
            <a:r>
              <a:rPr lang="en-US" sz="2000" dirty="0">
                <a:latin typeface="+mn-lt"/>
              </a:rPr>
              <a:t>Allowed on </a:t>
            </a:r>
            <a:r>
              <a:rPr lang="en-US" sz="2000" b="1" dirty="0">
                <a:latin typeface="+mn-lt"/>
              </a:rPr>
              <a:t>internet</a:t>
            </a:r>
            <a:r>
              <a:rPr lang="en-US" sz="2000" dirty="0">
                <a:latin typeface="+mn-lt"/>
              </a:rPr>
              <a:t> only if the website is supposed to have at least 70% of its attendance being people over 18</a:t>
            </a:r>
          </a:p>
          <a:p>
            <a:r>
              <a:rPr lang="en-US" sz="2000" dirty="0">
                <a:latin typeface="+mn-lt"/>
              </a:rPr>
              <a:t>Ads must be focused only on the </a:t>
            </a:r>
            <a:r>
              <a:rPr lang="en-US" sz="2000" b="1" dirty="0">
                <a:latin typeface="+mn-lt"/>
              </a:rPr>
              <a:t>product</a:t>
            </a:r>
            <a:r>
              <a:rPr lang="en-US" sz="2000" dirty="0">
                <a:latin typeface="+mn-lt"/>
              </a:rPr>
              <a:t> itself</a:t>
            </a:r>
          </a:p>
          <a:p>
            <a:r>
              <a:rPr lang="en-US" sz="2000" dirty="0">
                <a:latin typeface="+mn-lt"/>
              </a:rPr>
              <a:t>Ads can only indicate </a:t>
            </a:r>
            <a:r>
              <a:rPr lang="en-US" sz="2000" b="1" dirty="0">
                <a:latin typeface="+mn-lt"/>
              </a:rPr>
              <a:t>facts</a:t>
            </a:r>
            <a:r>
              <a:rPr lang="en-US" sz="2000" dirty="0">
                <a:latin typeface="+mn-lt"/>
              </a:rPr>
              <a:t> as ABV, origin, brand, ingredients…. </a:t>
            </a:r>
          </a:p>
          <a:p>
            <a:r>
              <a:rPr lang="en-US" sz="2000" dirty="0">
                <a:latin typeface="+mn-lt"/>
              </a:rPr>
              <a:t>Cannot show any </a:t>
            </a:r>
            <a:r>
              <a:rPr lang="en-US" sz="2000" b="1" dirty="0">
                <a:latin typeface="+mn-lt"/>
              </a:rPr>
              <a:t>person</a:t>
            </a:r>
            <a:r>
              <a:rPr lang="en-US" sz="2000" dirty="0">
                <a:latin typeface="+mn-lt"/>
              </a:rPr>
              <a:t> enjoying an alcoholic beverage</a:t>
            </a:r>
          </a:p>
          <a:p>
            <a:r>
              <a:rPr lang="en-US" sz="2000" dirty="0">
                <a:latin typeface="+mn-lt"/>
              </a:rPr>
              <a:t>Packaging can be shown only if exactly the </a:t>
            </a:r>
            <a:r>
              <a:rPr lang="en-US" sz="2000" b="1" dirty="0">
                <a:latin typeface="+mn-lt"/>
              </a:rPr>
              <a:t>same</a:t>
            </a:r>
            <a:r>
              <a:rPr lang="en-US" sz="2000" dirty="0">
                <a:latin typeface="+mn-lt"/>
              </a:rPr>
              <a:t> as the sold product</a:t>
            </a:r>
          </a:p>
          <a:p>
            <a:r>
              <a:rPr lang="en-US" sz="2000" dirty="0">
                <a:latin typeface="+mn-lt"/>
              </a:rPr>
              <a:t>Need of an </a:t>
            </a:r>
            <a:r>
              <a:rPr lang="en-US" sz="2000" b="1" dirty="0">
                <a:latin typeface="+mn-lt"/>
              </a:rPr>
              <a:t>explicit mention </a:t>
            </a:r>
            <a:r>
              <a:rPr lang="en-US" sz="2000" dirty="0">
                <a:latin typeface="+mn-lt"/>
              </a:rPr>
              <a:t>«</a:t>
            </a:r>
            <a:r>
              <a:rPr lang="en-US" sz="2000" i="1" dirty="0">
                <a:latin typeface="+mn-lt"/>
              </a:rPr>
              <a:t>Excessive drinking is dangerous for the health; alcoholic beverages should be consumed with moderation </a:t>
            </a:r>
            <a:r>
              <a:rPr lang="en-US" sz="2000" dirty="0">
                <a:latin typeface="+mn-lt"/>
              </a:rPr>
              <a:t>»</a:t>
            </a:r>
            <a:endParaRPr lang="fr-FR" sz="20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0ECEF7A-F826-4021-AA38-A67279BBC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931" y="1733491"/>
            <a:ext cx="3373133" cy="4829713"/>
          </a:xfrm>
          <a:prstGeom prst="rect">
            <a:avLst/>
          </a:prstGeom>
        </p:spPr>
      </p:pic>
      <p:sp>
        <p:nvSpPr>
          <p:cNvPr id="24" name="Signe de multiplication 23">
            <a:extLst>
              <a:ext uri="{FF2B5EF4-FFF2-40B4-BE49-F238E27FC236}">
                <a16:creationId xmlns:a16="http://schemas.microsoft.com/office/drawing/2014/main" id="{8A56E5B4-E2D3-4139-84D2-3AA2DEA3B039}"/>
              </a:ext>
            </a:extLst>
          </p:cNvPr>
          <p:cNvSpPr/>
          <p:nvPr/>
        </p:nvSpPr>
        <p:spPr>
          <a:xfrm>
            <a:off x="9388049" y="2602736"/>
            <a:ext cx="2245762" cy="346195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844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2018A7-3348-422D-B3CC-47483715E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404730"/>
            <a:ext cx="9408151" cy="4226813"/>
          </a:xfrm>
        </p:spPr>
        <p:txBody>
          <a:bodyPr>
            <a:noAutofit/>
          </a:bodyPr>
          <a:lstStyle/>
          <a:p>
            <a:r>
              <a:rPr lang="en-GB" sz="4000" dirty="0">
                <a:latin typeface="+mn-lt"/>
              </a:rPr>
              <a:t>One point of entrance to </a:t>
            </a:r>
            <a:r>
              <a:rPr lang="en-GB" sz="4000" b="1" dirty="0">
                <a:latin typeface="+mn-lt"/>
              </a:rPr>
              <a:t>optimise supply chain </a:t>
            </a:r>
            <a:r>
              <a:rPr lang="en-GB" sz="4000" dirty="0">
                <a:latin typeface="+mn-lt"/>
              </a:rPr>
              <a:t>and paper work </a:t>
            </a:r>
          </a:p>
          <a:p>
            <a:r>
              <a:rPr lang="en-GB" sz="4000" dirty="0">
                <a:latin typeface="+mn-lt"/>
              </a:rPr>
              <a:t>Use the current NETWORK of your middleman to have </a:t>
            </a:r>
            <a:r>
              <a:rPr lang="en-GB" sz="4000" b="1" dirty="0">
                <a:latin typeface="+mn-lt"/>
              </a:rPr>
              <a:t>easier access to routes to market </a:t>
            </a:r>
          </a:p>
          <a:p>
            <a:r>
              <a:rPr lang="en-GB" sz="4000" dirty="0">
                <a:latin typeface="+mn-lt"/>
              </a:rPr>
              <a:t>To receive </a:t>
            </a:r>
            <a:r>
              <a:rPr lang="en-GB" sz="4000" b="1" dirty="0">
                <a:latin typeface="+mn-lt"/>
              </a:rPr>
              <a:t>valuable advices </a:t>
            </a:r>
            <a:r>
              <a:rPr lang="en-GB" sz="4000" dirty="0">
                <a:latin typeface="+mn-lt"/>
              </a:rPr>
              <a:t>on domestic legislation and product requirements </a:t>
            </a:r>
          </a:p>
          <a:p>
            <a:endParaRPr lang="en-GB" sz="4000" dirty="0"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endParaRPr lang="fr-FR" sz="4000" dirty="0">
              <a:latin typeface="+mn-lt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CECB6A2-1735-4EA0-87F0-6B1AA5E12651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6B5379-4B94-4EA6-9F5E-F638FDF65904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Operations &amp; Legislation </a:t>
            </a:r>
          </a:p>
        </p:txBody>
      </p:sp>
      <p:pic>
        <p:nvPicPr>
          <p:cNvPr id="6" name="Image 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5E56F12-5EF4-4390-87C4-DED6EB6A1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r="10652"/>
          <a:stretch/>
        </p:blipFill>
        <p:spPr>
          <a:xfrm>
            <a:off x="10224054" y="2615230"/>
            <a:ext cx="1835423" cy="1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41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2018A7-3348-422D-B3CC-47483715E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582058"/>
            <a:ext cx="11561884" cy="4049486"/>
          </a:xfrm>
        </p:spPr>
        <p:txBody>
          <a:bodyPr>
            <a:noAutofit/>
          </a:bodyPr>
          <a:lstStyle/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Providing key market data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Operations &amp; Legislation 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solidFill>
                  <a:schemeClr val="accent5"/>
                </a:solidFill>
                <a:latin typeface="+mn-lt"/>
              </a:rPr>
              <a:t>Developing long term sales strategy and image</a:t>
            </a: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endParaRPr lang="fr-FR" sz="4000" dirty="0">
              <a:latin typeface="+mn-l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F6371B0-9EA0-4C47-B160-57A60EF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49508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131CE4-1BCC-492E-A0A5-0208DA503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4" b="5256"/>
          <a:stretch/>
        </p:blipFill>
        <p:spPr>
          <a:xfrm>
            <a:off x="0" y="0"/>
            <a:ext cx="12192000" cy="622761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Marketing Mix : PRODUCT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10A6BC-D8DF-46B5-927D-E1D4F89CB24A}"/>
              </a:ext>
            </a:extLst>
          </p:cNvPr>
          <p:cNvSpPr txBox="1"/>
          <p:nvPr/>
        </p:nvSpPr>
        <p:spPr>
          <a:xfrm>
            <a:off x="130630" y="1482828"/>
            <a:ext cx="5576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Follow consumption trends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Product adaptation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Local culture and habits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Going opposite is risky</a:t>
            </a:r>
          </a:p>
        </p:txBody>
      </p:sp>
    </p:spTree>
    <p:extLst>
      <p:ext uri="{BB962C8B-B14F-4D97-AF65-F5344CB8AC3E}">
        <p14:creationId xmlns:p14="http://schemas.microsoft.com/office/powerpoint/2010/main" val="2229775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table, terrain&#10;&#10;Description générée automatiquement">
            <a:extLst>
              <a:ext uri="{FF2B5EF4-FFF2-40B4-BE49-F238E27FC236}">
                <a16:creationId xmlns:a16="http://schemas.microsoft.com/office/drawing/2014/main" id="{0C8DAB66-9C5A-47D1-8251-31430AF6C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45" y="-1"/>
            <a:ext cx="6048456" cy="406841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Marketing Mix : PRICE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63CF35-35B0-4F86-A4EE-C406F2EDBD4C}"/>
              </a:ext>
            </a:extLst>
          </p:cNvPr>
          <p:cNvSpPr txBox="1"/>
          <p:nvPr/>
        </p:nvSpPr>
        <p:spPr>
          <a:xfrm>
            <a:off x="451376" y="1256801"/>
            <a:ext cx="55761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Competitor analysis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Consumer selling price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Secure rentability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Value added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3B6107-CCED-4A35-9660-E47D34E53A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0" t="9803" r="3498" b="13133"/>
          <a:stretch/>
        </p:blipFill>
        <p:spPr>
          <a:xfrm>
            <a:off x="886839" y="4234067"/>
            <a:ext cx="10555357" cy="20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44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83B66CB-F602-41C0-AC18-F78768746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988" y="2237473"/>
            <a:ext cx="3963185" cy="20853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30DD3F-8AF0-4C76-A0F6-A5CC7C627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37" y="1526322"/>
            <a:ext cx="5048591" cy="284145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Marketing Mix : PLACE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F7CF4E-2E38-48A7-8534-B655DEA96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933" y="4324959"/>
            <a:ext cx="1241867" cy="952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E713AD-76D1-4664-80D1-45B639922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192" y="5277459"/>
            <a:ext cx="933690" cy="6136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20FBD7-F79A-4D5A-9A10-B5A9442EA4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759" b="31192"/>
          <a:stretch/>
        </p:blipFill>
        <p:spPr>
          <a:xfrm>
            <a:off x="6767926" y="5439866"/>
            <a:ext cx="1301586" cy="4561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8166BE-71A0-43EF-BD98-53A85084D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4115" y="5042591"/>
            <a:ext cx="1115872" cy="2968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AE6587-019B-4762-9401-2A6609EB83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871" b="24530"/>
          <a:stretch/>
        </p:blipFill>
        <p:spPr>
          <a:xfrm>
            <a:off x="7958800" y="4460966"/>
            <a:ext cx="1282919" cy="73529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9C96DA-885F-4F50-B120-C5370A4F0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6144" y="4612941"/>
            <a:ext cx="1247971" cy="40543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887110-31CC-4D2E-AD00-C2F17236B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5932" y="5387911"/>
            <a:ext cx="1347297" cy="4233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EBB6A8C-FDD6-4D56-A78A-6994D197EC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630" y="2431513"/>
            <a:ext cx="3234984" cy="3532033"/>
          </a:xfrm>
          <a:prstGeom prst="rect">
            <a:avLst/>
          </a:prstGeom>
        </p:spPr>
      </p:pic>
      <p:pic>
        <p:nvPicPr>
          <p:cNvPr id="19" name="Picture 4" descr="http://www.vinocacao.com/admin/image/LOGO+GOURMET_image_1224587548000.jpg">
            <a:extLst>
              <a:ext uri="{FF2B5EF4-FFF2-40B4-BE49-F238E27FC236}">
                <a16:creationId xmlns:a16="http://schemas.microsoft.com/office/drawing/2014/main" id="{7A39BAC2-FCC9-4BEC-8302-E62DA048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t="28230" b="26732"/>
          <a:stretch>
            <a:fillRect/>
          </a:stretch>
        </p:blipFill>
        <p:spPr bwMode="auto">
          <a:xfrm>
            <a:off x="3606880" y="4396703"/>
            <a:ext cx="1663199" cy="749066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61632B4-BC16-4A1D-9478-F587BD17D6F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9288" b="20787"/>
          <a:stretch/>
        </p:blipFill>
        <p:spPr>
          <a:xfrm>
            <a:off x="4387022" y="5439866"/>
            <a:ext cx="1898267" cy="629031"/>
          </a:xfrm>
          <a:prstGeom prst="rect">
            <a:avLst/>
          </a:prstGeom>
        </p:spPr>
      </p:pic>
      <p:pic>
        <p:nvPicPr>
          <p:cNvPr id="2050" name="Picture 2" descr="Accueil">
            <a:extLst>
              <a:ext uri="{FF2B5EF4-FFF2-40B4-BE49-F238E27FC236}">
                <a16:creationId xmlns:a16="http://schemas.microsoft.com/office/drawing/2014/main" id="{48F0F1B0-CBD2-48A4-846A-4C6E0227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966" y="188754"/>
            <a:ext cx="1152799" cy="11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 descr="C:\Users\TBulcke\AppData\Local\Microsoft\Windows\INetCache\Content.MSO\548EF64B.tmp">
            <a:extLst>
              <a:ext uri="{FF2B5EF4-FFF2-40B4-BE49-F238E27FC236}">
                <a16:creationId xmlns:a16="http://schemas.microsoft.com/office/drawing/2014/main" id="{68DDB23A-C933-4FB0-BD04-65733D0DA14C}"/>
              </a:ext>
            </a:extLst>
          </p:cNvPr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2" b="27694"/>
          <a:stretch/>
        </p:blipFill>
        <p:spPr bwMode="auto">
          <a:xfrm>
            <a:off x="3411740" y="1278469"/>
            <a:ext cx="3211775" cy="83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 descr="C:\Users\TBulcke\AppData\Local\Microsoft\Windows\INetCache\Content.MSO\D064F191.tmp">
            <a:extLst>
              <a:ext uri="{FF2B5EF4-FFF2-40B4-BE49-F238E27FC236}">
                <a16:creationId xmlns:a16="http://schemas.microsoft.com/office/drawing/2014/main" id="{86AB1ED5-88B3-4A12-AC09-A7C6A170CB4D}"/>
              </a:ext>
            </a:extLst>
          </p:cNvPr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1" b="15573"/>
          <a:stretch/>
        </p:blipFill>
        <p:spPr bwMode="auto">
          <a:xfrm>
            <a:off x="130630" y="1213182"/>
            <a:ext cx="3075940" cy="981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56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9580F4-46C2-4838-91C2-EEE7B9D67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 b="21783"/>
          <a:stretch/>
        </p:blipFill>
        <p:spPr>
          <a:xfrm>
            <a:off x="1070" y="0"/>
            <a:ext cx="12190930" cy="59198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0C2658-A8AD-4427-980F-15CB7A79B329}"/>
              </a:ext>
            </a:extLst>
          </p:cNvPr>
          <p:cNvSpPr txBox="1"/>
          <p:nvPr/>
        </p:nvSpPr>
        <p:spPr>
          <a:xfrm>
            <a:off x="3383116" y="235706"/>
            <a:ext cx="846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dirty="0"/>
              <a:t>STRONGER TOGETHER</a:t>
            </a:r>
          </a:p>
        </p:txBody>
      </p:sp>
    </p:spTree>
    <p:extLst>
      <p:ext uri="{BB962C8B-B14F-4D97-AF65-F5344CB8AC3E}">
        <p14:creationId xmlns:p14="http://schemas.microsoft.com/office/powerpoint/2010/main" val="1573620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DBF2ED7-C94C-4ECE-AE8F-9EB1CE726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1" y="1278102"/>
            <a:ext cx="2215296" cy="2682397"/>
          </a:xfrm>
          <a:prstGeom prst="rect">
            <a:avLst/>
          </a:prstGeom>
        </p:spPr>
      </p:pic>
      <p:pic>
        <p:nvPicPr>
          <p:cNvPr id="5" name="Image 4" descr="Une image contenant personne, intérieur, plafond, homme&#10;&#10;Description générée automatiquement">
            <a:extLst>
              <a:ext uri="{FF2B5EF4-FFF2-40B4-BE49-F238E27FC236}">
                <a16:creationId xmlns:a16="http://schemas.microsoft.com/office/drawing/2014/main" id="{AC22BF0A-7FF1-4D6A-91B8-F0DF3B1D3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97" y="1132999"/>
            <a:ext cx="4398161" cy="293344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Marketing Mix : PROMOTION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5FCB1B-96E7-4D30-AFC2-0EF5173AC86C}"/>
              </a:ext>
            </a:extLst>
          </p:cNvPr>
          <p:cNvSpPr txBox="1"/>
          <p:nvPr/>
        </p:nvSpPr>
        <p:spPr>
          <a:xfrm>
            <a:off x="368556" y="4061979"/>
            <a:ext cx="11454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Share your DNA &amp; story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Multi branded communication and promotional operations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Measure &amp; analyse to improve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Events : beer fairs and festivals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Tastings : in store or via Tap Take Over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BFE9E3A9-C3E7-46F4-95AE-0DF0762DF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505843"/>
              </p:ext>
            </p:extLst>
          </p:nvPr>
        </p:nvGraphicFramePr>
        <p:xfrm>
          <a:off x="6736178" y="1121312"/>
          <a:ext cx="5424583" cy="3364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6" imgW="2833567" imgH="1756943" progId="AcroExch.Document.DC">
                  <p:embed/>
                </p:oleObj>
              </mc:Choice>
              <mc:Fallback>
                <p:oleObj name="Acrobat Document" r:id="rId6" imgW="2833567" imgH="1756943" progId="AcroExch.Document.DC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BFE9E3A9-C3E7-46F4-95AE-0DF0762DF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36178" y="1121312"/>
                        <a:ext cx="5424583" cy="3364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5" descr="https://eu-api.asm.skype.com/v1/objects/0-weu-d7-563957a4199ff0cdae31c79c667bd403/views/imgpsh_mobile_save">
            <a:extLst>
              <a:ext uri="{FF2B5EF4-FFF2-40B4-BE49-F238E27FC236}">
                <a16:creationId xmlns:a16="http://schemas.microsoft.com/office/drawing/2014/main" id="{FC7B40B4-51CF-4E53-B820-574B41E8A0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0663" y="0"/>
            <a:ext cx="11750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Accueil">
            <a:extLst>
              <a:ext uri="{FF2B5EF4-FFF2-40B4-BE49-F238E27FC236}">
                <a16:creationId xmlns:a16="http://schemas.microsoft.com/office/drawing/2014/main" id="{C82D4C9E-5E79-459D-BF2B-44DDA31DF12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36" y="2406866"/>
            <a:ext cx="4572000" cy="687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378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Marketing Mix : PEOPLE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690735-4CF1-4020-BE9E-DCD677EEED1C}"/>
              </a:ext>
            </a:extLst>
          </p:cNvPr>
          <p:cNvSpPr txBox="1"/>
          <p:nvPr/>
        </p:nvSpPr>
        <p:spPr>
          <a:xfrm>
            <a:off x="130630" y="1324238"/>
            <a:ext cx="9200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More complexity </a:t>
            </a:r>
            <a:r>
              <a:rPr lang="en-GB" sz="4000" dirty="0">
                <a:sym typeface="Wingdings" panose="05000000000000000000" pitchFamily="2" charset="2"/>
              </a:rPr>
              <a:t> need to </a:t>
            </a:r>
            <a:r>
              <a:rPr lang="en-GB" sz="4000" dirty="0"/>
              <a:t>Educate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A sales Force on the field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Maintaining business relationships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1E3BB8-B896-45AC-89AD-63985B620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2" r="8403" b="16462"/>
          <a:stretch/>
        </p:blipFill>
        <p:spPr>
          <a:xfrm>
            <a:off x="349135" y="3263230"/>
            <a:ext cx="11272369" cy="2745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731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2018A7-3348-422D-B3CC-47483715E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762539"/>
            <a:ext cx="9481038" cy="4226813"/>
          </a:xfrm>
        </p:spPr>
        <p:txBody>
          <a:bodyPr>
            <a:noAutofit/>
          </a:bodyPr>
          <a:lstStyle/>
          <a:p>
            <a:r>
              <a:rPr lang="en-GB" sz="4000" b="1" dirty="0">
                <a:latin typeface="+mn-lt"/>
              </a:rPr>
              <a:t>Adapt</a:t>
            </a:r>
            <a:r>
              <a:rPr lang="en-GB" sz="4000" dirty="0">
                <a:latin typeface="+mn-lt"/>
              </a:rPr>
              <a:t> your product to the market </a:t>
            </a:r>
          </a:p>
          <a:p>
            <a:r>
              <a:rPr lang="en-GB" sz="4000" dirty="0">
                <a:latin typeface="+mn-lt"/>
              </a:rPr>
              <a:t>Set up the right </a:t>
            </a:r>
            <a:r>
              <a:rPr lang="en-GB" sz="4000" b="1" dirty="0">
                <a:latin typeface="+mn-lt"/>
              </a:rPr>
              <a:t>consumer selling price</a:t>
            </a:r>
          </a:p>
          <a:p>
            <a:r>
              <a:rPr lang="en-GB" sz="4000" b="1" dirty="0">
                <a:latin typeface="+mn-lt"/>
              </a:rPr>
              <a:t>Be patient </a:t>
            </a:r>
            <a:r>
              <a:rPr lang="en-GB" sz="4000" dirty="0">
                <a:latin typeface="+mn-lt"/>
              </a:rPr>
              <a:t>and develop your brand step by step in the </a:t>
            </a:r>
            <a:r>
              <a:rPr lang="en-GB" sz="4000" b="1" dirty="0">
                <a:latin typeface="+mn-lt"/>
              </a:rPr>
              <a:t>appropriate channels </a:t>
            </a:r>
          </a:p>
          <a:p>
            <a:r>
              <a:rPr lang="en-GB" sz="4000" b="1" dirty="0">
                <a:latin typeface="+mn-lt"/>
              </a:rPr>
              <a:t>Educate consumers </a:t>
            </a:r>
            <a:r>
              <a:rPr lang="en-GB" sz="4000" dirty="0">
                <a:latin typeface="+mn-lt"/>
              </a:rPr>
              <a:t>and share your history  </a:t>
            </a:r>
          </a:p>
          <a:p>
            <a:endParaRPr lang="en-GB" sz="4000" dirty="0"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endParaRPr lang="fr-FR" sz="4000" dirty="0">
              <a:latin typeface="+mn-lt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CECB6A2-1735-4EA0-87F0-6B1AA5E12651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6B5379-4B94-4EA6-9F5E-F638FDF65904}"/>
              </a:ext>
            </a:extLst>
          </p:cNvPr>
          <p:cNvSpPr txBox="1"/>
          <p:nvPr/>
        </p:nvSpPr>
        <p:spPr>
          <a:xfrm>
            <a:off x="130630" y="219183"/>
            <a:ext cx="942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T Serif"/>
              </a:rPr>
              <a:t>Developing long term sales strategy and image</a:t>
            </a:r>
            <a:endParaRPr lang="en-GB" sz="3200" b="1" dirty="0">
              <a:solidFill>
                <a:schemeClr val="bg1"/>
              </a:solidFill>
              <a:latin typeface="PT Serif"/>
            </a:endParaRPr>
          </a:p>
        </p:txBody>
      </p:sp>
      <p:pic>
        <p:nvPicPr>
          <p:cNvPr id="6" name="Image 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5E56F12-5EF4-4390-87C4-DED6EB6A1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r="10652"/>
          <a:stretch/>
        </p:blipFill>
        <p:spPr>
          <a:xfrm>
            <a:off x="10190924" y="2621856"/>
            <a:ext cx="1835423" cy="1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0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F6371B0-9EA0-4C47-B160-57A60EF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b="1" dirty="0">
                <a:solidFill>
                  <a:schemeClr val="accent5"/>
                </a:solidFill>
              </a:rPr>
              <a:t>THEY TRUST US</a:t>
            </a:r>
            <a:endParaRPr lang="en-GB" b="1" dirty="0">
              <a:solidFill>
                <a:schemeClr val="accent5"/>
              </a:solidFill>
            </a:endParaRPr>
          </a:p>
        </p:txBody>
      </p:sp>
      <p:pic>
        <p:nvPicPr>
          <p:cNvPr id="7" name="Picture 6" descr="http://thedrinkingpartners.com/images/beer.php/16.logo_rochefort__8_.jpg">
            <a:extLst>
              <a:ext uri="{FF2B5EF4-FFF2-40B4-BE49-F238E27FC236}">
                <a16:creationId xmlns:a16="http://schemas.microsoft.com/office/drawing/2014/main" id="{98E1E96C-895D-4DE6-A068-56DEF7FD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079" y="2411197"/>
            <a:ext cx="1960670" cy="9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3D313EC-669B-4572-85F2-6B8D460B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31" y="175706"/>
            <a:ext cx="1737618" cy="142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C5F74-4B8E-49B7-9A42-7FA15E07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59" y="4613482"/>
            <a:ext cx="1467447" cy="159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CA41FB-96B2-41AE-9764-4CF5DE7BD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002" y="1052813"/>
            <a:ext cx="1455171" cy="1700031"/>
          </a:xfrm>
          <a:prstGeom prst="rect">
            <a:avLst/>
          </a:prstGeom>
        </p:spPr>
      </p:pic>
      <p:pic>
        <p:nvPicPr>
          <p:cNvPr id="12" name="Image 11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7822BA31-1FF9-403D-8BB0-882647A71A1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4" y="3837765"/>
            <a:ext cx="2079033" cy="9849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9B1079-8D6A-4827-832F-7D825F7EB2C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71" y="1011573"/>
            <a:ext cx="1686358" cy="1217340"/>
          </a:xfrm>
          <a:prstGeom prst="rect">
            <a:avLst/>
          </a:prstGeom>
        </p:spPr>
      </p:pic>
      <p:pic>
        <p:nvPicPr>
          <p:cNvPr id="15" name="Picture 2" descr="data:image/jpeg;base64,/9j/4AAQSkZJRgABAQAAAQABAAD/2wCEAAkGBw8QDxUPDxIVFRAQDw8PFRYPFRAVEBUXFRUXFxcXFxUYHSggGBoxHRUWIzEhJykrLi4uFx8zODMsNzQtLisBCgoKDg0OGxAQGy0fHSUtListKy0tLS0tLS0tLS0tLS0tLS0tLS0tLS0tLS0tLS0tLSstLS0tLS0tLSstNy0tLf/AABEIAOAA4AMBIgACEQEDEQH/xAAcAAABBQEBAQAAAAAAAAAAAAABAgMFBgcABAj/xABLEAACAQMBBQUDBQoMBwEBAAABAgMABBESBQYHITETQVFhkSJxgRQydLKzIyQlNUJSU3OhsRUWMzRicoKDwcLR0heEkpOio+FjQ//EABkBAAMBAQEAAAAAAAAAAAAAAAABAgMEBf/EACkRAAICAgEEAQQBBQAAAAAAAAABAhESITEDIjJBMxNRYaGBI0JSYnH/2gAMAwEAAhEDEQA/ALXk12TXYo17B452T412T40a7FA0cCa7Jo11IdHZNdk0cUQKBg513OlYrsUrAHOuyaViuxRYCeddzpeK7FACOddzpeK7FACMmu5+NKxXYosBHOu5+NKxQxTsBPOu50rFDFACeddk0aFAjiTQ50a6mKhOTXZNGhQINGuo0FUCjRogUhgxSsUQKUFpNgIApWKVilAVNlJCNNHTS9NHTRYUIC0cUvTR00WOhvFdindNdppBQ1iuxTumu00BQ1ihindNDTTChorQ006VoEUWFDJFDFPEUkinZNDWKGKcK0nFOxCKFLxQNMQmhilUKYUEUoVwFECkM4ClAUVFLAqbGkJApQFKApQWkXQkLSsUsLSgtJgIC0QtOhaUEqWx0NaaOmnQlHRSsrEZ012mn9NeTal8lvEZHGeYUAdWJ7hUuSStgotukOaa7TS7aVZEWRDlXAYfH/GnCtPKwcTz6a7TT+igUosKPOVoFafKUkrVJioYK0kinytIK07FQziklaeIpBFUS0MkUCKdIpBFNMlobxQpeKSRVCFAUtRQUVC7W3usbUlXkDSD8iLDMPfzwPiahsaRPAUtRVJh4j2xbDQyhfzgUJ/6c/4mrPsrb1pc/wAjMpP5pOl/+k86VlJEkFpYWmLy8hgXXPIsa+LkD08T5CvRZsXjWTQyB8lRINLkdx05yPjzqHItIUFpwLSgKcVaTZVDYWlBadC0oLUtlJDQSobePaMtrokQK0bEqysDnPUYPdyz6VYAtV7ftPvQHwmT9zCsetJ4No16aTlskbHaEMy6omDELqKgguPIju76pu8G0ZriJHeLRCXYockkkDGD+3u8anNkNs2N1njmVG7ERlXbTz5EkhueeQrw73ypKmqO6jZFKkQroznPNgRzPUmubqzcuntm0IKM+A7u7TmjWGJofuMjmNXGc5JJzjw6+HSpvbO2IrdW5hpRjEefayemfAV4t27uKGFRLdxn2QVQlAY8jmM5znnj1qP2+mzwkrpIHnlcOuk5KnPMcui9aanKPT0wcE57RO7AuJZoBLLjLlioUYAUch3nwNSBSmN30+9If1KH1Ga9xSurpvtVnPNbdHnKUgrXqK0grVpkYnmK0grXpK0grVWS0eYrTZFellptlq0yWjzkUginyKbYVSJYyRSSKdYU2apMgz7freh9bWsLlI0ysrr84nvAx+SO/wATWmR2sNqgtrWNEhVVHsquX5fOYke11qM2RsS0tnadYQ9y8jydrN7ZUsSfYXovXr1pne7eL5JD2ze3K50xqx5Egcyf6I/xrFrKW+DVUkeLeDdPZ0itNKBb4GWkiKRp72U+z+41S9t7rW1uFVbp57icL2MC23ZyEsQELs0h0jn+aCe6rBurI8tvdbavfuz2odbZHA7JJAmssE6Z5qB39aqO67TTbTgIkInlukbtXAdtRPNiD849eVS2916HXF+y/bN2RszYMaz3rRvekahyBEflEneeeNZx8O+C2txSuJGPyZEQH8qU9pIfPAIA93OtLsNj21u5kRNc7El7i4xJcOfHUfmjyGB5V6toWqXMZiuFEiMOYkGR7x4HzFRFvmi5L0jGrXiLtJG1MyOO9XRQD7iuCK1jdnbMd9bLcRjGSUdT1Rx1XPfyIOe8EVim92xPkN48AJKYEkZPztDZxnzBBHwrTuD1g8eznlbkLi5LJnvVFCah8QfSrm0lZHTu6Y9tviFYWr9mpaZw2lhBpKrjr7R5E+Qq12M6TRJNGcxyosinxDDIrHuL1qqbRDKAO1tkdsd7BmXPoB6VpnD3nsm0/VOP/Y1RLSTRpBtyaZOhaid6dnPcW/ZoUU9orZkJVeWe/B51OBa8G2tkrdRdk7FRrV8rjPLPj76yntUax07KH/FC4/S2/wD3G/20f4n3H6W3/wC43+2p3+IEH6aT0j/0rv8Ah/B+lk9I/wDSuL6L/wAf2dX1PyQX8T7j9Lb/APcb/bQ/ihcfpbf/ALjf7anv+H8H6WT0j/0rv+H8H6aT0T/Sn9H/AF/YfU/JO7JtjHbxRsQSkaKSpyvIAcj316itCwsxDEkKkkRoqAnGSAMd1PFa7Y6RyyWxgrSGWvQVpBWryFRGbU2hBbRmW4cJGOWW7z4AdSfKq/sDfW1vrk20SuraWZC4ADhRk8s5BxzwfA1Z9qoDbyg8wYZQQeh9k1ivCr8bW3979k9VemzKWpJGzMtNstellpphVJiaPMwpphXpYU0wrRMhoYNNsKeYU2aslilrM+Kc5N1HH3JBq+Lu2fqCtOUVlnFAff6/RYvryUhE/sdcbrS46s92x+BA/cKqXD4Z2tafSAf/ABarfu+Qd2Jxn5pvh7vZDf4j1qp8OVzte0H/AOzH0jc/4VivF/yaPyj/AAbnjmfeaUWCgsxAUAkknAAHUk14trbWt7SMy3EgRMnGr5zeSr1Y+6sg3y38kvswRfc7bvXI7ST+uR3f0R6nuSVouUkiSlsX2/tZ2hytpEqRtL4Rrk8v6TEsQO4HJrYre3SNEiiXTFEioijoFAwBXztsfea+tBptp2RNWop7LRk95KsCM+da1w/35G0CbeZVS5VdY0Z0SKOpUHmCPDJ9/Wp6kZc+g6co8eym8aB9/wAX0RftHrR+HA/BFr+qf7RqzrjX/P4voi/aPWkcNvxRa/q2+u1KfgioebLEFohaz7eTefbJuDa2Fg6YfAllTWHAPUHkir5knr3VB77We34IBeT3nshlDR2bOixajgHljUM4GefWoq3yXnXo13FHFZ5wk3ruLwS2102uSFVkR2+eyE4IY95Bxz/pUriztzaNmifJ2WOCUmMyJkzhsZxz5KCAcEZPLupYvLEM1jkaDiuxWP7rcTporXsJo5Lq77TTDp+cykctbAFiQc9ASR7qjd8ttbfUJJd9pbRSk6EgOhQRzwxVi2rHcTVKDuhPqKrNx00CtUXhHvJPewSxXDF5LZo8O3zmSTVgMe8go3PzFWzeDbUNlbtcTnCLgADmzMeiqO8mpaadFJpqz1kUhlrMn2ht7bMbTWWi2tQxVR2jJJJjriQLk/DSM8qqtpvdtbZtwY53djG2JIbklgfcxyRy6EHHPvq1GyHOvRte1B9wl/Uy/VNYhwp/G9t/e/ZPWzptCO6sDcxfMmtXkGeoyh5HzByPhWD7k7Se2voZ44WmkTWFijzqcsjKACAT356HpTjuLIn5I+gCKaZay/fK/wB4EjE9wDbQMQNNuy6lz0EjKSw/YK9/C3eWa4d7O4dpGWMzRu5y2FIDqx7/AJwI9x+FLiwvdF7YU04p26lWNGdyFRFLMzcgABkk1QztvaO1Gkj2Uoigi+fNKdJOemDg6T5DJ91XdEsuLCm2rJ77aG1tnTaJpX1EagHbtYnHlnIIz7j7q0XdrbAvbYTgYZXMUijmFcAHl5EEEelaJkEstZZxR/n6/RYvry1qi1l+1rCTau2Wt4DyBWIuMEIkfJ39SfiRSbrYVZLWsgtd12LnBu5Z9Oe8ORHy/sqTXk4d7rbR7Zb1FSBAjBJLpWPz1xqSIEF+ROMkD31c7u72RbSoZpo2NqixQJIyssCqAuVjX8o4+cedSNlvTZXL6Y7mNn/NLaW+CtisO6qNaV/8Ost1rNX7aZTdXGOct5hyPJI8aUHkBUzLaxOnZvHGyEY0siFMf1cYooKdWoo0Rj3EzcuO0Au7UYgdwjpzxGx6Ff6J6Y7jj4V7cFmG1bTR1Nyq/wBkgh//ABLVrnE+VF2VMH/LMSKO8sXBGPQn4VVuDm67mT+EplwiqyQA/ls3JpAPzcZA8cnwrTLsdmTh/UVEfxtH4Qi+iL9o9aRw0H4Itf1bfaNWccbvxhF9EX7SStG4asBse2J6CJyc9Bh2qJ/GjSHyMtANZ3xQ3vsfkc1ikokuJQFxF7SphlJ1sOQ6dOZ8qpu1N6Lzbd6llBIYbaaXs0RcjK8yXkPVvZUnT07vOrjvNufZbP2Nc9hEO07JAZXw0p9tc8/yR5DAqVHFq+RueSePBWOBv4wl+ht9pHVp44/i+L6Wn2b1V+Bv4wl+iN9pHVo45fi+L6Wn2b1UvlJj8RHcCYVMdy+kaxJEobA1AFSSAe4VM8alH8F57xdQY8vnD9xNRfAb+Ruv10P1DUvxp/FX/Mwf5qmXylL4it8Bfn3v9Sy/fPXl46bUJuIbUH2YoWnYdxaQlVz7gjf9VergJ8+9/qWX756rXF/LbWmB/RwqPd2Y/wBa0Xymb10kbjsKwW3tIIF6RQRp7zpGSfPOTXmv93bOe4W5ngSSZECKZBkAA5HsnkTk9SOVezY16txbRTocrLDHIMeag4r1GsPZ0aaPBtX+byjuEEoHcB7B7qwrhT+N7b+9+yet32r/ADeX9TL9U1hHCn8b23979k9bQ8WYdTyRru+yBtm3eeeLS4bn4qhI/aAaynhJ+Nk/UXP1K1jfP8W3f0O5+zaso4SfjZP1Nz9Q1S8GKXmi08WtomO0SBTg3MnPxKR4JHqUqU3FiSHY0ByAJDNcOTgDJcgEn3DHwqqcZSe2th3dnPj35TP+FN7kbsrtG2El5cym3t5WhS3jPQgB85JwoOrwzy603VJkp9wrf3bNreIlra6p7gS6kMKlh0wwBHzvhy6VZ9yNgS2FiyXGFnuJll0AglFVcAMRy1dfWpvZ9rBaIY7OFIVOMlBmRsfnSHm1B/Hvqty54FqPHJWN8t6Es4zFGQbmQYUfmA/lEePgO+q7sPc7bEkBQabSCb2pDMzRyy+GoAF2AyfZOke0au+wdhW1rI9zp7S7lleTtJBkRgk4EY7jjlnr+6pjWWOWOT50StgqRmN1wuu1H3KeCT+jmSP0JUj91VPbGw7q15XMLIucBmAMR9zjKn1rf1NPLzBB5g8iDzB9476MmgxTMF2NvXf2mBBO2gDkkntx/BT0+GKuuxeJ17MwhSxWebHSB3X4ldLYHvIq6Nuts1m1NZW5J5/yagH3gYBr0Xj3VuqR7OtLcxnVqXtBbKmMYxpRs55+7HnUSl+C4wf3Ipd2bm/kSfbGgRx+1HZwElAT1M0n5Z8hyx8QbqmAAAAFAAAHIADoAKzDa3E26tJjBcbPVZFwf5zkEHowIi5jkasO5e/cG0SYtBiuFXV2bNqDDvKPgZx3jFZSi+WaRnG6KHxtcfwjEO8WiftkkxWg7gwStsVLeSN4X7KaL7qpUnUW0tg88YapwbHtvlHysxq1xpVA7gFlVc4C5+b1PTxqB4kb1ts62XsQDcTsyR6uYUKAWfH5WMgY8WGaMskooKUW5MxLZlxPs69SRkxNaSjUj8ugIZSfME8/PNX7eriG20bSa2tLOQx9lqmkc57IKQ3RQQBy6kj3V6eFu78N/FPfbQQXEkk/Zgz+3jQoJPPxLD/prULeyhjj7KONFiwV0KqhMEYxpAx0qpzV8bRPThKtPTML4RbVjttpgTMEWeF4FLchrLIyjJ5c9JHvIq8ccfxfF9LT6j1a9h7qWFkSbaBUYk+1zaQAnoGbJA59BXr2lsa2uSnyiMSCJi6rJzQNjGSvQnHTNRKacsi1BqGJQuBVuwtZ5CCFkuFCkjkwVBkg94y2PhUnxoUnZJI7riAny5kZ9SKvCqAMDoO4dBTG0LKK4iaGZQ0ci6WU9CP8KWVyyKUKhiY3wS2tFDdTQSMFa5jh7PUQAzRl/ZH9LEmcd+DUrxj3UllddoQIX0xiOZVGWAUkq4HeOZB9w88XzYO6tjYj71hVX6F2y0pHhrbJx5VM1Tn35IldPsxZhHD7iE1gnyedTJaliylCDJGT1wDyZT4ZGDzq4XPFWGRuxsLaaedvmqQFHvwCWI+A99W6/wB2NnzsXmtIXc5yxjXWf7Q516dnbLtrZdNtDHEp69kirn3kczQ5RbuhKMkqsi7Z7sbNd9oBFuTDcM4iPsAaWKjyOMDqenU1kXCK2d9qwsqkrCkjuQDhQY2UZPdkmtyv7dJo2ikyUkRo2AJBKsMEZHMcj3U3Z2sUEYhgRY416LGAo/Z1NNOk0Eo7T+xH70QNLY3MafOe1uEA8SUYCsU4ebWitNoxTTMFiYSRlmOAvaKQGPlkit8Y1C7N3csbaVp4bdBM7FtRGrQT17MHknwqk+2iJRuVkHxH3fe8tleIZmgZmVe91YDWo8+Ske6s33S3nk2dI4KF4pNKyxk6WDKTgjI5OMkYPXp4VukrknJ5nzqLvtk2s51T28UhHfIilvdq64+NaLiqIa3aKrJxGsio0LM0jcggQBifDOcemfdU3sH5bJFJPexLAHZDBFk9rpwdWsEe7HTv5DvkLG1gts/JoIYSephjRWPvbrRlck5JJPietUsmLQlTTgYAZJwBz59KZWlvErqUdQyMNLBgCCD3EVbRKBszatvcaxBKsnZsFfQc4J6fuPPyqRQ1m3BtcPejuEVt+ySQCtGBrJ8mi4s9KGnVNedTTqtUNFJmRcZf5/Ge/wCSL9o//wBqoW7z2ckNynsvgXETfksAzKfhlWBHgfOrdxjP39H9EX7R6G09mCbdy0ul5tay3CN/UeUqfRgh9au9JGbVtmybH2kl1bx3MfzJo1kA7xkc1PmDkfCsy47fPs/6l5++CvdwV2trt5rNusDiZM/mS51Ae5hn+8rw8c+tl7r399vWcFU6NZO+nZZuDnLZK+dxcH/y/wDlXfNUfg+fwQn0i4+tU7tjeqxs2CXM6I7H5vNmHmwUEqPM1nJXJmkGlFWTma7NZzc8XtniTTHHNIoOC6hFHwDNn1Aq7bI2rDdwpcQNqjkHI9DkciCO4g8iKTi1yNTi3SJDNDNUvb3ErZ1q/ZqzTuG0sLfSypg4OWJAJ8gSa9u09+tm28SSPOG7SNZUSP2pSrAFSVHzeRHUijFhmiz5oZqmbucSLK9nFuFkikckJ2oXDnrgFScHl0Nevb+/Wz7MlXl1yr1jgw7g+fcvxNPFrQZxqyzE0gmqturv3a7RkaJFeOVQWCS6faUdSpBPTI5V7d4957SwUG5kwzAlEUFpHxy5L4ZI5nlzp4uxZJqyZJppjULutvPBtGJpIQymNgro+NS5yVPLqDg4Pka9e1dqwWsfaXEixp0y56nwA6k+Qqktkto9TmmmNRW7u8UO0Ekktw2iKXssyAAtlQwYDuHWobbfEGxt37MFpXDEN2IGlcdfaYgE+Qq0iG9Foc0y5qA2lvtYQxrJ2mtpI1kVIwDJhhkah0T4kdKc3c3khv0dogytEVDq+NQDZ0nkcEHS3pVpENkq1NMaW1NtWiIbADUHtbfOytX7N2LupGoRANoz+cSQAfLOaVvZtBreylkQ4fSEUjqC5C5/bXp3QtY49k28aqMXMbTS5AOsuxBDePLl8KUnTr7hFWVvg8fbvj/+Vuf/AGPVq2rvFHA/YxxvPcldYhtwWkC/nNj5o5j1qp8IMBr7uAit+ncO0ek7h7z20Xyy6nY/KbuaIJGil5nX220oo5/lAfAVk3Vlr0WPdjfaK8l+TvG0Nx7WEc6gSoJYBsA6sA8iB0NW1WqlbL3bnn2om1biP5LEmlxHI2bmVlBAZlHzOozkk8quOqi7ZSTMq4wj78iPjbAejt/rVu3DsluN30t3+bN8ujPlqlcZ/caqHF4/fcP0f/O1XTha34Ii8p7oesmf8aJ8IUPJmd8Ob1rTa0aSez2jPZyA9xc4H/mF/bVn43pytG/NN2uPf2J/y1W+J2zDb7RMqeyLgCdWHc45Njzzhv7VTHFDaYu7LZ90v/8AZZnI/NbTGHX4NmhruTJ4i0W/hGfwQn0i4+tXsi3D2UJzcG3DOzM5V2dotROSezJx1514OEx/BEf0i5+tXh2/xDPbfI9mxdvcM/ZBjzj1eCr+X78gcuprOrbNbSSsHGm0jNnDLpAeOdYlIAGEZGJX3ZVTijwSkJsZ1J5Ld8h4aolzVa3+3fvY7ZbvaF12s7TJGIk/kYgysTg8hn2R0A7+tWHgmfvK4+lr9ktNrsJXmVfjBaqm0gygDtbaN2x1LBnUn0C1cN0twtmvs+GWWIyS3MEczMzuCpdc+wFwFxnr1qq8Zv5/F9EX7R607c8/gyy+g2/1BTldIIpZMwbbezfkt7Lahieyn7MN0OCRgnHfgj41sc/DXZgtzbpERJpIWZmYyhscj4Yz3YxWVb7H8L3H0pf3JX0JO3tn3inO7QoJUz594Zuf4WtCOWZGz8YnyK07ivbK+zHYgaopInU94JcKcfAkVl/DP8bWf6w/ZPWp8TW/Bc3vi+0Wm/MIeDKzwQPtXv6uz/Y0tS/FxQdnA963MRHxDA/vqG4J9b39XafWlqY4rn8G/wDMQ/5qEu8V9iPFwa/mt1+vg+oarnFe3Vb5ZFGDLArN5srMMnzxgfCrDwcP3pdfSIPqGoPi2fvuL6P/AJzTj5MUvFFn3f3ZsW2VETbxma6ttbSyDVIGOQCpPzccumOlSG7G7tvs6JhGzyTzIiySPyXkc4RB05+JJ86e3ZP4LsvoifvNexjRCFoG6YGNNk0SaQxrZGbZD707Pa5s5IU+eQrL5spDAfsqubo75Q29uLO81I1uz6CVYnSxJMZUcwwPTxB9buDTsMhVgwA1DoSqlh7iRkUTj7QosonCq4RZ7yCT2ZJYV0q3Jvucjaxg94DDl768O6u0jsW+kjulISSMxawuWABykieIPeBz5+VabBJoLsgCvMwaRlUB3IGBlupocjyKqQO5lVh6EYrPB7s0yWqI7Zm8yXkyx2aST+0BLIFKxRr3lnbqfKp4HHKmjcMV0Zwg6KoCr6AYpqe5WNGkc4RFLsT0AAyTQosdozbi0w+VxfR/87Vf9xbVoNk2qNyZ1knIPXErlh+w1WNnbA/ha6O0rsFLBQqRK38pcKhJHLuUkk5784HjV+ln1HOABgAAdAB0FRLudIpKtsq/E3ZPymxMijMlsTKPErjEg9AD/ZrI5dou1slseaRSyyoc8x2gUMPdlAfia+gjgjB5gggg9OdYbvfsM2V00QH3JsyRHxQnpnxHQ+4eNWkRL7mk7gsw2ASnzw18Vx1zzxis/wCG+0obXaMMsxCx6Xj1NjSpdCFJPcM8s+fvq+cJ9qRvYG1U/dYJ3dh/RkOVIPvDDHlQ2hw2spZTIkkkKsSSkehl/s6h7P7RUKqZbT00eLivt21mtlt4pkeUXCyERnVgBXByRyB5jlmvTwVlX5Jcpn2luYnI7wGjwD6o3pUhcbhbO+SPbQx6ZGAInk9uYMMEHwAyOYGART+5+6MGzsydrJLPIgV+Zjh8cCME5595J8sVL8aKV5WykcY2Bv4x3i0T9skmP3GtN3TONmWX0G2+oKitp7oW13efK7ss6rFHEkKeyp0lmJdupGWPIY+NWLWAAqgKqKqKq9FUDAApvdJCjq2YXvkCdrzgdTdIB6JW/XTfdD7/APSqlZboWi3T31xmad5jKin2YY8HK8vymHLmfAchVieYk6j1JzQ9sI6TMJ4cSqu1LNmOB2oX4sjKP2sK1LiV+LJ/IxH/ANi1CQcMrb5S0kk7i31a0iiXTJzOcdpnAA7sDPuq6bRt4po2hdSYnQxsGYsxB7yx5578+NVzIlajRmXCjbFvbPdLcSLH2sMJUyEKp7Nm1DJ7/aGBTnEDe23uoTbWwZwskbtJgiMYzgDIyc568vjU1Y8Ntno+qaSaVR0jyiA/1nXmR7sVYdo7KtpbQ2SxJFbtg6YQFwwOQ+e9sjqetH92hV27KpwenX5Pdx59sS28mO/SQy59R+0eIqF4rn76i+j/AOc1eN3t2rGwGuKMyXBUqZZyCQD1CqOQpjaO69td3QuLtmaNI1jSKP2QxBYku/XHMchjpQr26B8JD26V5HJs21CMCY4OycAjKsrEYI7vH3GpIminZxxiGGNIohzCRKAPeT1J86QTV9NNImTV6Axps0SaSTWyRm2JpQNIFKFMQsGlg01mlZqWh2PA03dQJKhjkGpHGGHcR3g+VcDSgaTLTPVLOWI7gBhQOSqPACgGpjVSg1TikOx8NXj2rsq3u1VLmPWqOHAyynI68xzweh8afDUdVJodnogKRxiKFFiiHRIlCr6DqaOuvPqohqlQrgeVj+ujqpjVXaqKCx/VQ1UzqrtVCQZDuugXprVQLU6ByHS1JLU0WoaqdCsWWpJakE0CadCsJNJJoE0ktVE2cWpJNAmgTVUScTSTXGhTECjSaNMlMVRBpGaOaRQ5miDTeaINKgHQaUDTOaUDSodjoNENTOqlBqVFWO6qOqms0c0UFjgajqprNdmlQWO6qGqm812aKCxZau1U3mu1UUOxeqgTSC1JLUybF5oFqQTQJp0JsUTSc0CaGaaQgk0CaFCmAaFdQpktgo0ezbwPoa7s28D6GgKYKNdobwPoaOhvA+hoDYM0c12hvA+ho6G8D6GkM7NHNDQ3gfQ0dDeB9DQB2qjmhobwPoa7Q3gfQ0hhzRzQ0N4H0rtDeB9DQAc0dVJ0N4H0rtDeB9DQArVQzQ0N4H0NdpbwNABzQzXaG8D6GuKN4H0NAHZoZrtDeB9DXaD4H0NAAzXZrtDeB9DXaG8D6GmAKFK0N4H0NDQ3gfQ0CBQzStDeB9DQ0N4H0NMWxJNdSuzbwPoa7s28D6GgKZ//2Q==">
            <a:extLst>
              <a:ext uri="{FF2B5EF4-FFF2-40B4-BE49-F238E27FC236}">
                <a16:creationId xmlns:a16="http://schemas.microsoft.com/office/drawing/2014/main" id="{B6D46CCA-884A-4001-B390-B3C8D9BD3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773" y="1736035"/>
            <a:ext cx="1363676" cy="13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BA81112-18CA-4B96-8817-53E190BA7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20" y="2935674"/>
            <a:ext cx="2218603" cy="1281244"/>
          </a:xfrm>
          <a:prstGeom prst="rect">
            <a:avLst/>
          </a:prstGeom>
        </p:spPr>
      </p:pic>
      <p:pic>
        <p:nvPicPr>
          <p:cNvPr id="17" name="Picture 15" descr="http://upload.wikimedia.org/wikipedia/en/e/ec/Logo-westmalle.png">
            <a:extLst>
              <a:ext uri="{FF2B5EF4-FFF2-40B4-BE49-F238E27FC236}">
                <a16:creationId xmlns:a16="http://schemas.microsoft.com/office/drawing/2014/main" id="{75119695-549E-455D-BE8F-3A2A5F08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28" y="215353"/>
            <a:ext cx="2339541" cy="14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91FD75F-7785-4B07-9CE4-1C2C78AC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80" y="5139120"/>
            <a:ext cx="1737617" cy="105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2C49F23-FB52-4903-88FC-A2315FA077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" y="4966314"/>
            <a:ext cx="2503433" cy="124429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956CF54-2874-4DE8-A6A0-5D39B5864BA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0449" y="474830"/>
            <a:ext cx="1848834" cy="18488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26C2F5-8892-45A9-A7C5-95DB905BAB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437" y="2064338"/>
            <a:ext cx="2121349" cy="1501629"/>
          </a:xfrm>
          <a:prstGeom prst="rect">
            <a:avLst/>
          </a:prstGeom>
        </p:spPr>
      </p:pic>
      <p:pic>
        <p:nvPicPr>
          <p:cNvPr id="22" name="Picture 6" descr="Résultat de recherche d'images pour &quot;logo brewdog&quot;">
            <a:extLst>
              <a:ext uri="{FF2B5EF4-FFF2-40B4-BE49-F238E27FC236}">
                <a16:creationId xmlns:a16="http://schemas.microsoft.com/office/drawing/2014/main" id="{52BCCF46-A782-4059-8FF9-F6F6A680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59" y="2524445"/>
            <a:ext cx="1811171" cy="252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ésultat de recherche d'images pour &quot;mikkeller&quot;">
            <a:extLst>
              <a:ext uri="{FF2B5EF4-FFF2-40B4-BE49-F238E27FC236}">
                <a16:creationId xmlns:a16="http://schemas.microsoft.com/office/drawing/2014/main" id="{4F332172-AFA6-4BBE-8B01-BD2E044BE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30" y="5489129"/>
            <a:ext cx="1638000" cy="103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http://thefullpint.com/wp-content/uploads/2009/04/600px-paulaner_brauerei_logosvg.png">
            <a:extLst>
              <a:ext uri="{FF2B5EF4-FFF2-40B4-BE49-F238E27FC236}">
                <a16:creationId xmlns:a16="http://schemas.microsoft.com/office/drawing/2014/main" id="{67757E46-0AE7-4309-9791-244940ED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811" y="3559973"/>
            <a:ext cx="1540493" cy="15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1CAEE15-1C5D-4532-A8B5-C82AB30F1E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05697" y="3477457"/>
            <a:ext cx="2505075" cy="181927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07D5D24-9A31-47F1-807E-196BF681A69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r="28261"/>
          <a:stretch/>
        </p:blipFill>
        <p:spPr>
          <a:xfrm>
            <a:off x="8540607" y="3091129"/>
            <a:ext cx="1960670" cy="225474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00F9E8C-EC41-4522-96D3-4ADB1DCF0B7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4368" b="29019"/>
          <a:stretch/>
        </p:blipFill>
        <p:spPr>
          <a:xfrm>
            <a:off x="270625" y="1021687"/>
            <a:ext cx="2143125" cy="99898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27118AB-4E62-45B4-9374-92342BEF23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45327" y="1935043"/>
            <a:ext cx="1704957" cy="1433556"/>
          </a:xfrm>
          <a:prstGeom prst="rect">
            <a:avLst/>
          </a:prstGeom>
        </p:spPr>
      </p:pic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C9344C-5268-4866-91AD-2FB6E16BF5C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94" y="5561227"/>
            <a:ext cx="2270137" cy="119182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9F160A5-208F-493C-9F12-05B88607E66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69" y="5268907"/>
            <a:ext cx="1585794" cy="13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STAY IN TOUCH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845753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T Serif" panose="020A0603040505020204" pitchFamily="18" charset="0"/>
                <a:hlinkClick r:id="rId3"/>
              </a:rPr>
              <a:t>WWW.IBB.FR</a:t>
            </a:r>
          </a:p>
          <a:p>
            <a:r>
              <a:rPr lang="en-US" dirty="0">
                <a:latin typeface="PT Serif" panose="020A0603040505020204" pitchFamily="18" charset="0"/>
                <a:hlinkClick r:id="rId3"/>
              </a:rPr>
              <a:t>CONTACT@ibb.fr</a:t>
            </a:r>
            <a:r>
              <a:rPr lang="en-US" dirty="0">
                <a:latin typeface="PT Serif" panose="020A0603040505020204" pitchFamily="18" charset="0"/>
              </a:rPr>
              <a:t> |☏  +33 (0) 321 200 500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63" y="4515612"/>
            <a:ext cx="1545436" cy="2166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2" r="8403" b="16462"/>
          <a:stretch/>
        </p:blipFill>
        <p:spPr>
          <a:xfrm>
            <a:off x="1097280" y="1233477"/>
            <a:ext cx="7458891" cy="181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10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2018A7-3348-422D-B3CC-47483715E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582058"/>
            <a:ext cx="11561884" cy="4049486"/>
          </a:xfrm>
        </p:spPr>
        <p:txBody>
          <a:bodyPr>
            <a:noAutofit/>
          </a:bodyPr>
          <a:lstStyle/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solidFill>
                  <a:schemeClr val="accent5"/>
                </a:solidFill>
                <a:latin typeface="+mn-lt"/>
              </a:rPr>
              <a:t>Providing key market data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Operations &amp; Legislation </a:t>
            </a: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endParaRPr lang="en-GB" sz="4000" dirty="0">
              <a:latin typeface="+mn-lt"/>
            </a:endParaRPr>
          </a:p>
          <a:p>
            <a:pPr marL="571500" indent="-571500">
              <a:lnSpc>
                <a:spcPct val="70000"/>
              </a:lnSpc>
              <a:buFont typeface="+mj-lt"/>
              <a:buAutoNum type="romanUcPeriod"/>
            </a:pPr>
            <a:r>
              <a:rPr lang="en-GB" sz="4000" dirty="0">
                <a:latin typeface="+mn-lt"/>
              </a:rPr>
              <a:t>Developing long term sales strategy and image</a:t>
            </a: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pPr marL="571500" indent="-571500">
              <a:buFont typeface="+mj-lt"/>
              <a:buAutoNum type="romanUcPeriod"/>
            </a:pPr>
            <a:endParaRPr lang="en-GB" sz="4000" dirty="0">
              <a:solidFill>
                <a:schemeClr val="accent5"/>
              </a:solidFill>
              <a:latin typeface="+mn-lt"/>
            </a:endParaRPr>
          </a:p>
          <a:p>
            <a:endParaRPr lang="fr-FR" sz="4000" dirty="0">
              <a:latin typeface="+mn-l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F6371B0-9EA0-4C47-B160-57A60EF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2085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associÃ©e">
            <a:extLst>
              <a:ext uri="{FF2B5EF4-FFF2-40B4-BE49-F238E27FC236}">
                <a16:creationId xmlns:a16="http://schemas.microsoft.com/office/drawing/2014/main" id="{9C278F06-E9B9-423B-977F-53E687434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9"/>
          <a:stretch/>
        </p:blipFill>
        <p:spPr bwMode="auto">
          <a:xfrm>
            <a:off x="6355037" y="838593"/>
            <a:ext cx="5552945" cy="53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8AAED6C-2377-426F-9953-AF2B017D9A8C}"/>
              </a:ext>
            </a:extLst>
          </p:cNvPr>
          <p:cNvSpPr txBox="1"/>
          <p:nvPr/>
        </p:nvSpPr>
        <p:spPr>
          <a:xfrm>
            <a:off x="132996" y="1753916"/>
            <a:ext cx="66613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Beer production in 2017  </a:t>
            </a:r>
            <a:br>
              <a:rPr lang="en-GB" sz="2800" dirty="0"/>
            </a:br>
            <a:r>
              <a:rPr lang="en-GB" sz="2800" dirty="0"/>
              <a:t>21 Mn  HL </a:t>
            </a:r>
            <a:r>
              <a:rPr lang="en-GB" sz="2800" b="1" dirty="0">
                <a:solidFill>
                  <a:schemeClr val="accent5"/>
                </a:solidFill>
              </a:rPr>
              <a:t>+15% vs 2013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Number of active breweries in 2017</a:t>
            </a:r>
            <a:br>
              <a:rPr lang="en-GB" sz="2800" dirty="0"/>
            </a:br>
            <a:r>
              <a:rPr lang="en-GB" sz="2800" dirty="0"/>
              <a:t>1227 </a:t>
            </a:r>
            <a:r>
              <a:rPr lang="en-GB" sz="2800" b="1" dirty="0">
                <a:solidFill>
                  <a:schemeClr val="accent5"/>
                </a:solidFill>
              </a:rPr>
              <a:t>+93% vs 2013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Number of microbreweries in 2017</a:t>
            </a:r>
            <a:br>
              <a:rPr lang="en-GB" sz="2800" dirty="0"/>
            </a:br>
            <a:r>
              <a:rPr lang="en-GB" sz="2800" dirty="0"/>
              <a:t>1000 </a:t>
            </a:r>
            <a:r>
              <a:rPr lang="en-GB" sz="2800" b="1" dirty="0">
                <a:solidFill>
                  <a:schemeClr val="accent5"/>
                </a:solidFill>
              </a:rPr>
              <a:t>+98% vs 2013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3" y="182774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29" y="238577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PT Serif"/>
              </a:rPr>
              <a:t>French </a:t>
            </a:r>
            <a:r>
              <a:rPr lang="fr-FR" sz="4000" b="1" dirty="0" err="1">
                <a:solidFill>
                  <a:schemeClr val="bg1"/>
                </a:solidFill>
                <a:latin typeface="PT Serif"/>
              </a:rPr>
              <a:t>beer</a:t>
            </a:r>
            <a:r>
              <a:rPr lang="fr-FR" sz="4000" b="1" dirty="0">
                <a:solidFill>
                  <a:schemeClr val="bg1"/>
                </a:solidFill>
                <a:latin typeface="PT Serif"/>
              </a:rPr>
              <a:t> production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47AD5A3-DA31-4D83-BBD5-826EE14F6CDC}"/>
              </a:ext>
            </a:extLst>
          </p:cNvPr>
          <p:cNvSpPr txBox="1"/>
          <p:nvPr/>
        </p:nvSpPr>
        <p:spPr>
          <a:xfrm>
            <a:off x="9282448" y="6559810"/>
            <a:ext cx="2870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i="1" dirty="0"/>
              <a:t>Source : Association des brasseurs d’Europe et France</a:t>
            </a:r>
          </a:p>
        </p:txBody>
      </p:sp>
    </p:spTree>
    <p:extLst>
      <p:ext uri="{BB962C8B-B14F-4D97-AF65-F5344CB8AC3E}">
        <p14:creationId xmlns:p14="http://schemas.microsoft.com/office/powerpoint/2010/main" val="2273597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8AAED6C-2377-426F-9953-AF2B017D9A8C}"/>
              </a:ext>
            </a:extLst>
          </p:cNvPr>
          <p:cNvSpPr txBox="1"/>
          <p:nvPr/>
        </p:nvSpPr>
        <p:spPr>
          <a:xfrm>
            <a:off x="132996" y="1753916"/>
            <a:ext cx="66613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Beer consumption in 2017  </a:t>
            </a:r>
            <a:br>
              <a:rPr lang="en-GB" sz="2800" dirty="0"/>
            </a:br>
            <a:r>
              <a:rPr lang="en-GB" sz="2800" dirty="0"/>
              <a:t>&gt; 21,5 Mn  HL </a:t>
            </a:r>
            <a:r>
              <a:rPr lang="en-GB" sz="2800" b="1" dirty="0">
                <a:solidFill>
                  <a:schemeClr val="accent5"/>
                </a:solidFill>
              </a:rPr>
              <a:t>+10% vs 2013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Total imports in 2017</a:t>
            </a:r>
            <a:br>
              <a:rPr lang="en-GB" sz="2800" dirty="0"/>
            </a:br>
            <a:r>
              <a:rPr lang="en-GB" sz="2800" dirty="0"/>
              <a:t>&gt; 7,7 Mn HL </a:t>
            </a:r>
            <a:r>
              <a:rPr lang="en-GB" sz="2800" b="1" dirty="0">
                <a:solidFill>
                  <a:schemeClr val="accent5"/>
                </a:solidFill>
              </a:rPr>
              <a:t>+25% vs 2013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Beer sales in volume </a:t>
            </a:r>
            <a:br>
              <a:rPr lang="en-GB" sz="2800" dirty="0"/>
            </a:br>
            <a:r>
              <a:rPr lang="en-GB" sz="2800" dirty="0"/>
              <a:t>&gt; </a:t>
            </a:r>
            <a:r>
              <a:rPr lang="en-GB" sz="2800" b="1" dirty="0">
                <a:solidFill>
                  <a:schemeClr val="accent5"/>
                </a:solidFill>
              </a:rPr>
              <a:t>+3% in 2017  </a:t>
            </a:r>
            <a:br>
              <a:rPr lang="en-GB" sz="2800" b="1" dirty="0">
                <a:solidFill>
                  <a:schemeClr val="accent5"/>
                </a:solidFill>
              </a:rPr>
            </a:br>
            <a:r>
              <a:rPr lang="en-GB" sz="2800" dirty="0"/>
              <a:t>&gt; </a:t>
            </a:r>
            <a:r>
              <a:rPr lang="en-GB" sz="2800" b="1" dirty="0">
                <a:solidFill>
                  <a:schemeClr val="accent5"/>
                </a:solidFill>
              </a:rPr>
              <a:t>+4% in 2018 </a:t>
            </a:r>
            <a:endParaRPr lang="en-GB" sz="28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3" y="182774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29" y="238577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PT Serif"/>
              </a:rPr>
              <a:t>French </a:t>
            </a:r>
            <a:r>
              <a:rPr lang="fr-FR" sz="4000" b="1" dirty="0" err="1">
                <a:solidFill>
                  <a:schemeClr val="bg1"/>
                </a:solidFill>
                <a:latin typeface="PT Serif"/>
              </a:rPr>
              <a:t>beer</a:t>
            </a:r>
            <a:r>
              <a:rPr lang="fr-FR" sz="4000" b="1" dirty="0">
                <a:solidFill>
                  <a:schemeClr val="bg1"/>
                </a:solidFill>
                <a:latin typeface="PT Serif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PT Serif"/>
              </a:rPr>
              <a:t>market</a:t>
            </a:r>
            <a:endParaRPr lang="fr-FR" sz="4000" b="1" dirty="0">
              <a:solidFill>
                <a:schemeClr val="bg1"/>
              </a:solidFill>
              <a:latin typeface="PT Serif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47AD5A3-DA31-4D83-BBD5-826EE14F6CDC}"/>
              </a:ext>
            </a:extLst>
          </p:cNvPr>
          <p:cNvSpPr txBox="1"/>
          <p:nvPr/>
        </p:nvSpPr>
        <p:spPr>
          <a:xfrm>
            <a:off x="9282448" y="6559810"/>
            <a:ext cx="2870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i="1" dirty="0"/>
              <a:t>Source : Association des brasseurs d’Europe et France</a:t>
            </a:r>
          </a:p>
        </p:txBody>
      </p:sp>
      <p:pic>
        <p:nvPicPr>
          <p:cNvPr id="9" name="Picture 8" descr="RÃ©sultat de recherche d'images pour &quot;consommation de biÃ¨re dans le monde 2018&quot;">
            <a:extLst>
              <a:ext uri="{FF2B5EF4-FFF2-40B4-BE49-F238E27FC236}">
                <a16:creationId xmlns:a16="http://schemas.microsoft.com/office/drawing/2014/main" id="{69552EA8-6153-48B1-BFB6-6DA89824A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8657" r="78476" b="46022"/>
          <a:stretch/>
        </p:blipFill>
        <p:spPr bwMode="auto">
          <a:xfrm>
            <a:off x="5896793" y="2882864"/>
            <a:ext cx="1566577" cy="243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1F98C20-04C2-4CDF-A244-1931A65ACBBE}"/>
              </a:ext>
            </a:extLst>
          </p:cNvPr>
          <p:cNvSpPr txBox="1"/>
          <p:nvPr/>
        </p:nvSpPr>
        <p:spPr>
          <a:xfrm>
            <a:off x="6260937" y="2657783"/>
            <a:ext cx="78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138 l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C2D3F17-DA91-41B1-9A99-9695F304370E}"/>
              </a:ext>
            </a:extLst>
          </p:cNvPr>
          <p:cNvGrpSpPr/>
          <p:nvPr/>
        </p:nvGrpSpPr>
        <p:grpSpPr>
          <a:xfrm>
            <a:off x="7351511" y="2972623"/>
            <a:ext cx="1604577" cy="2341609"/>
            <a:chOff x="1696288" y="4867790"/>
            <a:chExt cx="1150548" cy="169072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9B633A5-3432-414F-AF96-725DD45120C8}"/>
                </a:ext>
              </a:extLst>
            </p:cNvPr>
            <p:cNvGrpSpPr/>
            <p:nvPr/>
          </p:nvGrpSpPr>
          <p:grpSpPr>
            <a:xfrm>
              <a:off x="1696288" y="5136575"/>
              <a:ext cx="1150548" cy="1421944"/>
              <a:chOff x="1696288" y="5136575"/>
              <a:chExt cx="1150548" cy="1421944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A0664614-EF4F-47D9-91E8-AF023824028F}"/>
                  </a:ext>
                </a:extLst>
              </p:cNvPr>
              <p:cNvGrpSpPr/>
              <p:nvPr/>
            </p:nvGrpSpPr>
            <p:grpSpPr>
              <a:xfrm>
                <a:off x="1696288" y="5136575"/>
                <a:ext cx="1150548" cy="1421944"/>
                <a:chOff x="1696288" y="5136575"/>
                <a:chExt cx="1150548" cy="1421944"/>
              </a:xfrm>
            </p:grpSpPr>
            <p:pic>
              <p:nvPicPr>
                <p:cNvPr id="16" name="Picture 12" descr="RÃ©sultat de recherche d'images pour &quot;consommation de biÃ¨re dans le monde 2018&quot;">
                  <a:extLst>
                    <a:ext uri="{FF2B5EF4-FFF2-40B4-BE49-F238E27FC236}">
                      <a16:creationId xmlns:a16="http://schemas.microsoft.com/office/drawing/2014/main" id="{C1ABB7E7-EEE1-4101-9D28-C7DAB01842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695" t="22231" r="40334" b="48897"/>
                <a:stretch/>
              </p:blipFill>
              <p:spPr bwMode="auto">
                <a:xfrm>
                  <a:off x="1811985" y="5136575"/>
                  <a:ext cx="1034851" cy="14219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61384A1-CCA3-48BA-912B-572DE9B3BF58}"/>
                    </a:ext>
                  </a:extLst>
                </p:cNvPr>
                <p:cNvSpPr/>
                <p:nvPr/>
              </p:nvSpPr>
              <p:spPr>
                <a:xfrm>
                  <a:off x="1696288" y="6108830"/>
                  <a:ext cx="304800" cy="2351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252F2DA-47BB-4B71-AAC5-434E4FBF770B}"/>
                  </a:ext>
                </a:extLst>
              </p:cNvPr>
              <p:cNvSpPr txBox="1"/>
              <p:nvPr/>
            </p:nvSpPr>
            <p:spPr>
              <a:xfrm>
                <a:off x="1805286" y="6087704"/>
                <a:ext cx="2987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2</a:t>
                </a: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F3545ED-77AC-48D6-88A6-9AF6808AC371}"/>
                </a:ext>
              </a:extLst>
            </p:cNvPr>
            <p:cNvSpPr txBox="1"/>
            <p:nvPr/>
          </p:nvSpPr>
          <p:spPr>
            <a:xfrm>
              <a:off x="1972849" y="4867790"/>
              <a:ext cx="594705" cy="266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105 l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C709C02-DAD2-4116-AEE8-82E839FE8541}"/>
              </a:ext>
            </a:extLst>
          </p:cNvPr>
          <p:cNvGrpSpPr/>
          <p:nvPr/>
        </p:nvGrpSpPr>
        <p:grpSpPr>
          <a:xfrm>
            <a:off x="8756426" y="2972623"/>
            <a:ext cx="1642221" cy="2348811"/>
            <a:chOff x="2855767" y="4862590"/>
            <a:chExt cx="1177540" cy="1695929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C25E56B2-1882-41AF-87CD-141D93567ED0}"/>
                </a:ext>
              </a:extLst>
            </p:cNvPr>
            <p:cNvGrpSpPr/>
            <p:nvPr/>
          </p:nvGrpSpPr>
          <p:grpSpPr>
            <a:xfrm>
              <a:off x="2855767" y="5136575"/>
              <a:ext cx="1177540" cy="1421944"/>
              <a:chOff x="2855767" y="5136575"/>
              <a:chExt cx="1177540" cy="1421944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B46D6BCD-BA2A-4D73-A31F-DD25886DB40F}"/>
                  </a:ext>
                </a:extLst>
              </p:cNvPr>
              <p:cNvGrpSpPr/>
              <p:nvPr/>
            </p:nvGrpSpPr>
            <p:grpSpPr>
              <a:xfrm>
                <a:off x="2855767" y="5136575"/>
                <a:ext cx="1177540" cy="1421944"/>
                <a:chOff x="2855767" y="5136575"/>
                <a:chExt cx="1177540" cy="1421944"/>
              </a:xfrm>
            </p:grpSpPr>
            <p:pic>
              <p:nvPicPr>
                <p:cNvPr id="23" name="Picture 10" descr="RÃ©sultat de recherche d'images pour &quot;consommation de biÃ¨re dans le monde 2018&quot;">
                  <a:extLst>
                    <a:ext uri="{FF2B5EF4-FFF2-40B4-BE49-F238E27FC236}">
                      <a16:creationId xmlns:a16="http://schemas.microsoft.com/office/drawing/2014/main" id="{CBB30A40-DE24-4307-A8B6-CA0E2E3FC8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800" t="22231" r="59228" b="48897"/>
                <a:stretch/>
              </p:blipFill>
              <p:spPr bwMode="auto">
                <a:xfrm>
                  <a:off x="2998456" y="5136575"/>
                  <a:ext cx="1034851" cy="14219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16D865C-4242-45E7-A64A-B19156A48ECE}"/>
                    </a:ext>
                  </a:extLst>
                </p:cNvPr>
                <p:cNvSpPr/>
                <p:nvPr/>
              </p:nvSpPr>
              <p:spPr>
                <a:xfrm>
                  <a:off x="2855767" y="6108591"/>
                  <a:ext cx="191575" cy="2353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9F54340-D017-4CF1-ABE0-C0925F63FE6A}"/>
                  </a:ext>
                </a:extLst>
              </p:cNvPr>
              <p:cNvSpPr txBox="1"/>
              <p:nvPr/>
            </p:nvSpPr>
            <p:spPr>
              <a:xfrm>
                <a:off x="2924781" y="6090209"/>
                <a:ext cx="2987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/>
                  <a:t>3</a:t>
                </a:r>
              </a:p>
            </p:txBody>
          </p:sp>
        </p:grp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A9A8408-B69C-4E27-9E60-F2F2CCFA219B}"/>
                </a:ext>
              </a:extLst>
            </p:cNvPr>
            <p:cNvSpPr txBox="1"/>
            <p:nvPr/>
          </p:nvSpPr>
          <p:spPr>
            <a:xfrm>
              <a:off x="3116535" y="4862590"/>
              <a:ext cx="594705" cy="266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101 l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68226D5-B50D-4076-BCB7-6ED6CBBD31AB}"/>
              </a:ext>
            </a:extLst>
          </p:cNvPr>
          <p:cNvGrpSpPr/>
          <p:nvPr/>
        </p:nvGrpSpPr>
        <p:grpSpPr>
          <a:xfrm>
            <a:off x="10201826" y="3252958"/>
            <a:ext cx="1299733" cy="2068476"/>
            <a:chOff x="4059642" y="5102681"/>
            <a:chExt cx="931962" cy="1493517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B3910FA-A4BD-4BF0-B1FF-B4AF607CC33B}"/>
                </a:ext>
              </a:extLst>
            </p:cNvPr>
            <p:cNvGrpSpPr/>
            <p:nvPr/>
          </p:nvGrpSpPr>
          <p:grpSpPr>
            <a:xfrm>
              <a:off x="4059642" y="5351887"/>
              <a:ext cx="931962" cy="1244311"/>
              <a:chOff x="4059642" y="5351887"/>
              <a:chExt cx="931962" cy="1244311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7E4EAB1B-ED54-41E4-92B4-DCA9C1FE5A66}"/>
                  </a:ext>
                </a:extLst>
              </p:cNvPr>
              <p:cNvGrpSpPr/>
              <p:nvPr/>
            </p:nvGrpSpPr>
            <p:grpSpPr>
              <a:xfrm>
                <a:off x="4124215" y="5351887"/>
                <a:ext cx="867389" cy="1244311"/>
                <a:chOff x="4124215" y="5351887"/>
                <a:chExt cx="867389" cy="1244311"/>
              </a:xfrm>
            </p:grpSpPr>
            <p:pic>
              <p:nvPicPr>
                <p:cNvPr id="30" name="Picture 18" descr="RÃ©sultat de recherche d'images pour &quot;consommation de biÃ¨re dans le monde 2018&quot;">
                  <a:extLst>
                    <a:ext uri="{FF2B5EF4-FFF2-40B4-BE49-F238E27FC236}">
                      <a16:creationId xmlns:a16="http://schemas.microsoft.com/office/drawing/2014/main" id="{199A78F5-664A-4E8E-B912-F2B638055C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762" t="65405" r="4381" b="12735"/>
                <a:stretch/>
              </p:blipFill>
              <p:spPr bwMode="auto">
                <a:xfrm>
                  <a:off x="4124215" y="5351887"/>
                  <a:ext cx="867389" cy="12443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CC31865-B53C-4216-A11A-528AC47FBDA2}"/>
                    </a:ext>
                  </a:extLst>
                </p:cNvPr>
                <p:cNvSpPr/>
                <p:nvPr/>
              </p:nvSpPr>
              <p:spPr>
                <a:xfrm>
                  <a:off x="4180330" y="6140042"/>
                  <a:ext cx="191575" cy="2353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E562863-33D2-4BAB-B0C7-5795B9120203}"/>
                  </a:ext>
                </a:extLst>
              </p:cNvPr>
              <p:cNvSpPr txBox="1"/>
              <p:nvPr/>
            </p:nvSpPr>
            <p:spPr>
              <a:xfrm>
                <a:off x="4059642" y="6067635"/>
                <a:ext cx="3767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27</a:t>
                </a:r>
              </a:p>
            </p:txBody>
          </p: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6187A94-23D1-488D-B2CC-95ACEBA6119F}"/>
                </a:ext>
              </a:extLst>
            </p:cNvPr>
            <p:cNvSpPr txBox="1"/>
            <p:nvPr/>
          </p:nvSpPr>
          <p:spPr>
            <a:xfrm>
              <a:off x="4276118" y="5102681"/>
              <a:ext cx="594705" cy="266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33 l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31F193C2-D01C-4634-B8E4-C4ADB1230F38}"/>
              </a:ext>
            </a:extLst>
          </p:cNvPr>
          <p:cNvSpPr txBox="1"/>
          <p:nvPr/>
        </p:nvSpPr>
        <p:spPr>
          <a:xfrm>
            <a:off x="7304382" y="1654161"/>
            <a:ext cx="3244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Beer consumption per capita 2017</a:t>
            </a:r>
          </a:p>
        </p:txBody>
      </p:sp>
    </p:spTree>
    <p:extLst>
      <p:ext uri="{BB962C8B-B14F-4D97-AF65-F5344CB8AC3E}">
        <p14:creationId xmlns:p14="http://schemas.microsoft.com/office/powerpoint/2010/main" val="80888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046D44-1BDB-45D5-9F4F-50643CE2AA44}"/>
              </a:ext>
            </a:extLst>
          </p:cNvPr>
          <p:cNvSpPr/>
          <p:nvPr/>
        </p:nvSpPr>
        <p:spPr>
          <a:xfrm>
            <a:off x="3043906" y="1352304"/>
            <a:ext cx="577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u="sng" dirty="0">
                <a:solidFill>
                  <a:schemeClr val="bg2">
                    <a:lumMod val="10000"/>
                  </a:schemeClr>
                </a:solidFill>
                <a:latin typeface="PT Serif" panose="020A0603040505020204" pitchFamily="18" charset="0"/>
              </a:rPr>
              <a:t>Boissons Alcoolisées  - PDM Volume - HM/SM - France 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40FA4074-D1DF-4E08-BAF0-7F8DE1E40B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45969"/>
              </p:ext>
            </p:extLst>
          </p:nvPr>
        </p:nvGraphicFramePr>
        <p:xfrm>
          <a:off x="1880693" y="1275677"/>
          <a:ext cx="8872054" cy="48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E8F1CA8-EFDF-462D-892D-0AE6F21069FC}"/>
              </a:ext>
            </a:extLst>
          </p:cNvPr>
          <p:cNvSpPr/>
          <p:nvPr/>
        </p:nvSpPr>
        <p:spPr>
          <a:xfrm rot="21277901">
            <a:off x="3147355" y="4593854"/>
            <a:ext cx="6562292" cy="36933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4" name="Picture 8" descr="Résultat de recherche d'images pour &quot;verre de vin&quot;">
            <a:extLst>
              <a:ext uri="{FF2B5EF4-FFF2-40B4-BE49-F238E27FC236}">
                <a16:creationId xmlns:a16="http://schemas.microsoft.com/office/drawing/2014/main" id="{22F078E0-15EE-4800-810E-5D94F1AF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253" y="3195333"/>
            <a:ext cx="1046692" cy="104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888E4E-34C9-459A-991F-4B0C390E0420}"/>
              </a:ext>
            </a:extLst>
          </p:cNvPr>
          <p:cNvSpPr txBox="1"/>
          <p:nvPr/>
        </p:nvSpPr>
        <p:spPr>
          <a:xfrm>
            <a:off x="1451113" y="2266122"/>
            <a:ext cx="127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PT Serif" panose="020A0603040505020204" pitchFamily="18" charset="0"/>
              </a:rPr>
              <a:t>Others</a:t>
            </a:r>
            <a:endParaRPr lang="fr-FR" dirty="0">
              <a:latin typeface="PT Serif" panose="020A0603040505020204" pitchFamily="18" charset="0"/>
            </a:endParaRPr>
          </a:p>
        </p:txBody>
      </p:sp>
      <p:pic>
        <p:nvPicPr>
          <p:cNvPr id="4108" name="Picture 12" descr="Résultat de recherche d'images pour &quot;verre de biere degustation&quot;">
            <a:extLst>
              <a:ext uri="{FF2B5EF4-FFF2-40B4-BE49-F238E27FC236}">
                <a16:creationId xmlns:a16="http://schemas.microsoft.com/office/drawing/2014/main" id="{17D8CD28-628C-45CD-9B78-F1D78647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946" y="4435889"/>
            <a:ext cx="1349307" cy="134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F20837-57E7-4DC8-8367-1D9F366F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a typeface="ＭＳ Ｐゴシック" pitchFamily="-65" charset="-128"/>
                <a:cs typeface="Arial" pitchFamily="34" charset="0"/>
              </a:rPr>
              <a:t>BEER has overpassed WINE in volume ! 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3327C7-97C5-43A8-B15F-0D4D222D603A}"/>
              </a:ext>
            </a:extLst>
          </p:cNvPr>
          <p:cNvSpPr txBox="1"/>
          <p:nvPr/>
        </p:nvSpPr>
        <p:spPr>
          <a:xfrm>
            <a:off x="1287946" y="1302523"/>
            <a:ext cx="965582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Alcoholic beverages – market shares – Hypermarkets/supermarkets – France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810F79-F0A7-40A5-96C9-87A4A2FB8737}"/>
              </a:ext>
            </a:extLst>
          </p:cNvPr>
          <p:cNvSpPr txBox="1"/>
          <p:nvPr/>
        </p:nvSpPr>
        <p:spPr>
          <a:xfrm>
            <a:off x="9282448" y="6559810"/>
            <a:ext cx="2870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i="1" dirty="0"/>
              <a:t>Source : IRI</a:t>
            </a:r>
          </a:p>
        </p:txBody>
      </p:sp>
    </p:spTree>
    <p:extLst>
      <p:ext uri="{BB962C8B-B14F-4D97-AF65-F5344CB8AC3E}">
        <p14:creationId xmlns:p14="http://schemas.microsoft.com/office/powerpoint/2010/main" val="398164364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Espace réservé du contenu 4" descr="Une image contenant pomme, fruit, rouge, intérieur&#10;&#10;Description générée automatiquement">
            <a:extLst>
              <a:ext uri="{FF2B5EF4-FFF2-40B4-BE49-F238E27FC236}">
                <a16:creationId xmlns:a16="http://schemas.microsoft.com/office/drawing/2014/main" id="{F541C4F0-7024-4EC3-804D-7E4FEEC7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>
          <a:xfrm>
            <a:off x="3084853" y="761560"/>
            <a:ext cx="6117204" cy="525337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Sales Channels</a:t>
            </a:r>
          </a:p>
        </p:txBody>
      </p:sp>
      <p:sp>
        <p:nvSpPr>
          <p:cNvPr id="10" name="AutoShape 2" descr="https://eu-api.asm.skype.com/v1/objects/0-weu-d10-42bb4aaee24be2103a88baff0d525b88/views/imgpsh_mobile_save">
            <a:extLst>
              <a:ext uri="{FF2B5EF4-FFF2-40B4-BE49-F238E27FC236}">
                <a16:creationId xmlns:a16="http://schemas.microsoft.com/office/drawing/2014/main" id="{3205463D-0D6D-4069-B314-A55691742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81413" y="1071563"/>
            <a:ext cx="48291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47AD5A3-DA31-4D83-BBD5-826EE14F6CDC}"/>
              </a:ext>
            </a:extLst>
          </p:cNvPr>
          <p:cNvSpPr txBox="1"/>
          <p:nvPr/>
        </p:nvSpPr>
        <p:spPr>
          <a:xfrm>
            <a:off x="9432921" y="6601147"/>
            <a:ext cx="5518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/>
              <a:t>Source : Association des brasseurs d’Europe et France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1A84BBF-8AE6-4193-A916-A16098C3A777}"/>
              </a:ext>
            </a:extLst>
          </p:cNvPr>
          <p:cNvSpPr txBox="1"/>
          <p:nvPr/>
        </p:nvSpPr>
        <p:spPr>
          <a:xfrm>
            <a:off x="3949271" y="3356379"/>
            <a:ext cx="2659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OFF TRADE </a:t>
            </a:r>
            <a:br>
              <a:rPr lang="fr-FR" sz="4000" b="1" dirty="0">
                <a:solidFill>
                  <a:schemeClr val="bg1"/>
                </a:solidFill>
              </a:rPr>
            </a:br>
            <a:r>
              <a:rPr lang="fr-FR" sz="4000" b="1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11277EA-02F5-49DF-9338-B6B3B47CCE96}"/>
              </a:ext>
            </a:extLst>
          </p:cNvPr>
          <p:cNvSpPr txBox="1"/>
          <p:nvPr/>
        </p:nvSpPr>
        <p:spPr>
          <a:xfrm>
            <a:off x="6960218" y="4679818"/>
            <a:ext cx="1826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ON TRADE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41724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9BF295-8F8D-42E3-971D-C9178083F612}"/>
              </a:ext>
            </a:extLst>
          </p:cNvPr>
          <p:cNvSpPr/>
          <p:nvPr/>
        </p:nvSpPr>
        <p:spPr>
          <a:xfrm>
            <a:off x="-174172" y="156753"/>
            <a:ext cx="9927772" cy="81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E2FF45-5D9D-48CD-B035-D4CD0BFAC287}"/>
              </a:ext>
            </a:extLst>
          </p:cNvPr>
          <p:cNvSpPr txBox="1"/>
          <p:nvPr/>
        </p:nvSpPr>
        <p:spPr>
          <a:xfrm>
            <a:off x="130630" y="212556"/>
            <a:ext cx="942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erif"/>
              </a:rPr>
              <a:t>OFF TRADE MARKET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C5D915-2F69-4EC6-B616-7A5C27958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1099038"/>
            <a:ext cx="11561884" cy="757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/>
                </a:solidFill>
                <a:latin typeface="+mn-lt"/>
              </a:rPr>
              <a:t>Beer was the </a:t>
            </a:r>
            <a:r>
              <a:rPr lang="en-US" sz="3600" b="1" dirty="0">
                <a:solidFill>
                  <a:schemeClr val="accent5"/>
                </a:solidFill>
                <a:latin typeface="+mn-lt"/>
              </a:rPr>
              <a:t>fastest growth in 2016 for FMCG</a:t>
            </a:r>
            <a:endParaRPr lang="fr-FR" sz="3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DC9160A0-950C-4844-AE4E-66BC8315CCA6}"/>
              </a:ext>
            </a:extLst>
          </p:cNvPr>
          <p:cNvSpPr txBox="1">
            <a:spLocks/>
          </p:cNvSpPr>
          <p:nvPr/>
        </p:nvSpPr>
        <p:spPr>
          <a:xfrm>
            <a:off x="367130" y="1979301"/>
            <a:ext cx="8682537" cy="4532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Specialty segment = 58%</a:t>
            </a:r>
          </a:p>
          <a:p>
            <a:pPr lvl="1"/>
            <a:r>
              <a:rPr lang="en-US" dirty="0">
                <a:latin typeface="+mn-lt"/>
              </a:rPr>
              <a:t>Large packs = 55% T/O + 9,8%</a:t>
            </a:r>
          </a:p>
          <a:p>
            <a:pPr lvl="1"/>
            <a:r>
              <a:rPr lang="en-US" dirty="0">
                <a:latin typeface="+mn-lt"/>
              </a:rPr>
              <a:t>Can 50cl = 20% T/O + 6,8%</a:t>
            </a:r>
          </a:p>
          <a:p>
            <a:pPr lvl="1"/>
            <a:r>
              <a:rPr lang="en-US" b="1" dirty="0">
                <a:latin typeface="+mn-lt"/>
              </a:rPr>
              <a:t>“Cave à </a:t>
            </a:r>
            <a:r>
              <a:rPr lang="en-US" b="1" dirty="0" err="1">
                <a:latin typeface="+mn-lt"/>
              </a:rPr>
              <a:t>bières</a:t>
            </a:r>
            <a:r>
              <a:rPr lang="en-US" b="1" dirty="0">
                <a:latin typeface="+mn-lt"/>
              </a:rPr>
              <a:t>” single bottles shelves = 25% T/O + 15,6%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Average basket pack increased in value </a:t>
            </a:r>
            <a:r>
              <a:rPr lang="en-US" b="1" dirty="0">
                <a:latin typeface="+mn-lt"/>
              </a:rPr>
              <a:t>by </a:t>
            </a:r>
            <a:r>
              <a:rPr lang="en-US" sz="2800" b="1" dirty="0">
                <a:latin typeface="+mn-lt"/>
              </a:rPr>
              <a:t>30% in 3 year</a:t>
            </a:r>
          </a:p>
          <a:p>
            <a:r>
              <a:rPr lang="en-US" dirty="0">
                <a:latin typeface="+mn-lt"/>
              </a:rPr>
              <a:t>The MARKET in going </a:t>
            </a:r>
            <a:r>
              <a:rPr lang="en-US" b="1" dirty="0">
                <a:latin typeface="+mn-lt"/>
              </a:rPr>
              <a:t>premium </a:t>
            </a:r>
          </a:p>
          <a:p>
            <a:r>
              <a:rPr lang="en-US" dirty="0">
                <a:latin typeface="+mn-lt"/>
              </a:rPr>
              <a:t>Consumers are looking for </a:t>
            </a:r>
            <a:r>
              <a:rPr lang="en-US" b="1" dirty="0">
                <a:latin typeface="+mn-lt"/>
              </a:rPr>
              <a:t>diversification </a:t>
            </a:r>
          </a:p>
          <a:p>
            <a:pPr marL="0" indent="0">
              <a:buNone/>
            </a:pPr>
            <a:endParaRPr lang="fr-FR" sz="4000" dirty="0">
              <a:latin typeface="+mn-lt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4E50061-0F37-49E1-90F2-84DC72E19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04" y="0"/>
            <a:ext cx="2358734" cy="41912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47261D-E0EE-4499-8FAF-13F8C4C7F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346" y="4191251"/>
            <a:ext cx="3662654" cy="20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08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BB_presentationENG" id="{0965D235-E1DD-4B38-A190-425C4FAEA689}" vid="{123646FB-9D7A-4D5F-AD6F-CF2BBCD6CB8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4EFA7ED04BA41986267269ECDF211" ma:contentTypeVersion="10" ma:contentTypeDescription="Crée un document." ma:contentTypeScope="" ma:versionID="e95b1b66767cb63c71bedfe8f6e991f2">
  <xsd:schema xmlns:xsd="http://www.w3.org/2001/XMLSchema" xmlns:xs="http://www.w3.org/2001/XMLSchema" xmlns:p="http://schemas.microsoft.com/office/2006/metadata/properties" xmlns:ns2="efe80052-ef4d-4dea-a9c9-27da433f9277" xmlns:ns3="464ad9b3-9834-4f03-8a16-673eadbe051f" targetNamespace="http://schemas.microsoft.com/office/2006/metadata/properties" ma:root="true" ma:fieldsID="7f2c038cedda1cc332f34661bdc9c4df" ns2:_="" ns3:_="">
    <xsd:import namespace="efe80052-ef4d-4dea-a9c9-27da433f9277"/>
    <xsd:import namespace="464ad9b3-9834-4f03-8a16-673eadbe05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80052-ef4d-4dea-a9c9-27da433f92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4ad9b3-9834-4f03-8a16-673eadbe051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014D68-F816-40FA-989D-C5B6B942CE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B64A4D-3AC1-495B-BB4D-A83705B27E12}">
  <ds:schemaRefs>
    <ds:schemaRef ds:uri="efe80052-ef4d-4dea-a9c9-27da433f9277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64ad9b3-9834-4f03-8a16-673eadbe051f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218FE7-4EF7-404B-A494-32F8DD41F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e80052-ef4d-4dea-a9c9-27da433f9277"/>
    <ds:schemaRef ds:uri="464ad9b3-9834-4f03-8a16-673eadbe05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IBB_presentationENG</Template>
  <TotalTime>2726</TotalTime>
  <Words>2242</Words>
  <Application>Microsoft Office PowerPoint</Application>
  <PresentationFormat>Grand écran</PresentationFormat>
  <Paragraphs>356</Paragraphs>
  <Slides>34</Slides>
  <Notes>34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PT Serif</vt:lpstr>
      <vt:lpstr>Wingdings</vt:lpstr>
      <vt:lpstr>Thème Office</vt:lpstr>
      <vt:lpstr>think-cell Slide</vt:lpstr>
      <vt:lpstr>Acrobat Document</vt:lpstr>
      <vt:lpstr>How the middleman can fix your deals Best practice France </vt:lpstr>
      <vt:lpstr>AGENDA</vt:lpstr>
      <vt:lpstr>Présentation PowerPoint</vt:lpstr>
      <vt:lpstr>AGENDA</vt:lpstr>
      <vt:lpstr>Présentation PowerPoint</vt:lpstr>
      <vt:lpstr>Présentation PowerPoint</vt:lpstr>
      <vt:lpstr>BEER has overpassed WINE in volume !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78% of beer drinkers like to have a large choice of different beer style </vt:lpstr>
      <vt:lpstr>74% of craft beer drinkers consider that it is important for a Brewery to remain independent</vt:lpstr>
      <vt:lpstr>Présentation PowerPoint</vt:lpstr>
      <vt:lpstr>Présentation PowerPoint</vt:lpstr>
      <vt:lpstr>AGENDA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AGENDA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THEY TRUST US</vt:lpstr>
      <vt:lpstr>STAY IN TOUCH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I.B.B</dc:title>
  <dc:creator>IBB Export</dc:creator>
  <cp:lastModifiedBy>Thomas BULCKE</cp:lastModifiedBy>
  <cp:revision>164</cp:revision>
  <cp:lastPrinted>2017-04-28T13:41:18Z</cp:lastPrinted>
  <dcterms:created xsi:type="dcterms:W3CDTF">2017-06-13T15:08:48Z</dcterms:created>
  <dcterms:modified xsi:type="dcterms:W3CDTF">2019-06-04T12:02:24Z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0x010100A2C4EFA7ED04BA41986267269ECDF211</vt:lpwstr>
  </property>
</Properties>
</file>