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7" r:id="rId2"/>
    <p:sldId id="446" r:id="rId3"/>
    <p:sldId id="448" r:id="rId4"/>
    <p:sldId id="447" r:id="rId5"/>
    <p:sldId id="443" r:id="rId6"/>
    <p:sldId id="444" r:id="rId7"/>
    <p:sldId id="449" r:id="rId8"/>
    <p:sldId id="450" r:id="rId9"/>
    <p:sldId id="258" r:id="rId10"/>
    <p:sldId id="445" r:id="rId11"/>
    <p:sldId id="4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C08F4E"/>
    <a:srgbClr val="000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6" autoAdjust="0"/>
  </p:normalViewPr>
  <p:slideViewPr>
    <p:cSldViewPr snapToGrid="0">
      <p:cViewPr varScale="1">
        <p:scale>
          <a:sx n="77" d="100"/>
          <a:sy n="77" d="100"/>
        </p:scale>
        <p:origin x="9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8FE6-DDB7-4F52-AE36-8419564825DE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CDDC-F019-42D5-809A-992A5A30958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846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429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255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41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Producers</a:t>
            </a:r>
            <a:r>
              <a:rPr lang="fr-FR" dirty="0"/>
              <a:t> (</a:t>
            </a:r>
            <a:r>
              <a:rPr lang="fr-FR" dirty="0" err="1"/>
              <a:t>farmers</a:t>
            </a:r>
            <a:r>
              <a:rPr lang="fr-FR" dirty="0"/>
              <a:t> and </a:t>
            </a:r>
            <a:r>
              <a:rPr lang="fr-FR" dirty="0" err="1"/>
              <a:t>maltsters</a:t>
            </a:r>
            <a:r>
              <a:rPr lang="fr-FR" dirty="0"/>
              <a:t>) face more challenges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lang="fr-FR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90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3000 ha in the year 2000.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834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LOCAL vs TERROIR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097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Short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142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i="1" dirty="0">
                <a:ea typeface="Calibri" panose="020F0502020204030204" pitchFamily="34" charset="0"/>
              </a:rPr>
              <a:t>Redeveloping (or “resurrecting”) ancient/old varieties has a high COST (for farmers and maltsters)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i="1" dirty="0">
                <a:ea typeface="Calibri" panose="020F0502020204030204" pitchFamily="34" charset="0"/>
              </a:rPr>
              <a:t>Meaning that the BENEFITS should </a:t>
            </a:r>
            <a:r>
              <a:rPr lang="fr-BE" altLang="fr-FR" sz="1200" i="1" dirty="0">
                <a:ea typeface="Calibri" panose="020F0502020204030204" pitchFamily="34" charset="0"/>
              </a:rPr>
              <a:t>go </a:t>
            </a:r>
            <a:r>
              <a:rPr lang="fr-BE" altLang="fr-FR" sz="1200" i="1" dirty="0" err="1">
                <a:ea typeface="Calibri" panose="020F0502020204030204" pitchFamily="34" charset="0"/>
              </a:rPr>
              <a:t>beyond</a:t>
            </a:r>
            <a:r>
              <a:rPr lang="fr-BE" altLang="fr-FR" sz="1200" i="1" dirty="0">
                <a:ea typeface="Calibri" panose="020F0502020204030204" pitchFamily="34" charset="0"/>
              </a:rPr>
              <a:t> </a:t>
            </a:r>
            <a:r>
              <a:rPr lang="fr-BE" altLang="fr-FR" sz="1200" i="1" dirty="0" err="1">
                <a:ea typeface="Calibri" panose="020F0502020204030204" pitchFamily="34" charset="0"/>
              </a:rPr>
              <a:t>story-telling</a:t>
            </a:r>
            <a:r>
              <a:rPr lang="fr-BE" altLang="fr-FR" sz="1200" i="1" dirty="0">
                <a:ea typeface="Calibri" panose="020F0502020204030204" pitchFamily="34" charset="0"/>
              </a:rPr>
              <a:t>: </a:t>
            </a:r>
            <a:r>
              <a:rPr lang="fr-BE" altLang="fr-FR" sz="1200" i="1" dirty="0" err="1">
                <a:ea typeface="Calibri" panose="020F0502020204030204" pitchFamily="34" charset="0"/>
              </a:rPr>
              <a:t>flavors</a:t>
            </a:r>
            <a:r>
              <a:rPr lang="fr-BE" altLang="fr-FR" sz="1200" i="1" dirty="0">
                <a:ea typeface="Calibri" panose="020F0502020204030204" pitchFamily="34" charset="0"/>
              </a:rPr>
              <a:t>, </a:t>
            </a:r>
            <a:r>
              <a:rPr lang="fr-BE" altLang="fr-FR" sz="1200" i="1" dirty="0" err="1">
                <a:ea typeface="Calibri" panose="020F0502020204030204" pitchFamily="34" charset="0"/>
              </a:rPr>
              <a:t>diseases</a:t>
            </a:r>
            <a:r>
              <a:rPr lang="fr-BE" altLang="fr-FR" sz="1200" i="1" dirty="0">
                <a:ea typeface="Calibri" panose="020F0502020204030204" pitchFamily="34" charset="0"/>
              </a:rPr>
              <a:t> </a:t>
            </a:r>
            <a:r>
              <a:rPr lang="fr-BE" altLang="fr-FR" sz="1200" i="1" dirty="0" err="1">
                <a:ea typeface="Calibri" panose="020F0502020204030204" pitchFamily="34" charset="0"/>
              </a:rPr>
              <a:t>resistance</a:t>
            </a:r>
            <a:r>
              <a:rPr lang="fr-BE" altLang="fr-FR" sz="1200" i="1" dirty="0">
                <a:ea typeface="Calibri" panose="020F0502020204030204" pitchFamily="34" charset="0"/>
              </a:rPr>
              <a:t>, etc.</a:t>
            </a:r>
            <a:endParaRPr lang="en-US" altLang="fr-FR" sz="1200" i="1" dirty="0"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DDC-F019-42D5-809A-992A5A309583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79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8D3A-0BA4-4C49-80C2-F7E4DBEF9927}" type="datetimeFigureOut">
              <a:rPr lang="fr-BE" smtClean="0"/>
              <a:pPr/>
              <a:t>03-06-19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7CFD-5C11-4F29-8F54-0357F05146E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5C9CEE-B198-4C96-8065-3B3C51400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 descr="Barley-60071.jpg"/>
          <p:cNvPicPr>
            <a:picLocks noChangeAspect="1"/>
          </p:cNvPicPr>
          <p:nvPr/>
        </p:nvPicPr>
        <p:blipFill>
          <a:blip r:embed="rId3" cstate="print"/>
          <a:srcRect l="4896" r="62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9E6ED2-5B7B-413C-87FA-E8FD254EE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41" y="4983339"/>
            <a:ext cx="1711387" cy="15536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998922"/>
            <a:ext cx="9144001" cy="1604075"/>
          </a:xfrm>
          <a:prstGeom prst="rect">
            <a:avLst/>
          </a:prstGeom>
          <a:blipFill dpi="0" rotWithShape="1">
            <a:blip r:embed="rId5" cstate="print">
              <a:alphaModFix amt="52000"/>
            </a:blip>
            <a:srcRect/>
            <a:stretch>
              <a:fillRect/>
            </a:stretch>
          </a:blipFill>
          <a:ln w="3492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3FD334A2-5839-46ED-8F79-8203DC225149}"/>
              </a:ext>
            </a:extLst>
          </p:cNvPr>
          <p:cNvSpPr txBox="1">
            <a:spLocks/>
          </p:cNvSpPr>
          <p:nvPr/>
        </p:nvSpPr>
        <p:spPr>
          <a:xfrm>
            <a:off x="1" y="3135531"/>
            <a:ext cx="9144000" cy="127380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14400" eaLnBrk="0" hangingPunct="0">
              <a:spcBef>
                <a:spcPts val="600"/>
              </a:spcBef>
            </a:pPr>
            <a:endParaRPr lang="en-US" altLang="fr-FR" sz="800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defTabSz="914400" eaLnBrk="0" hangingPunct="0">
              <a:spcBef>
                <a:spcPts val="600"/>
              </a:spcBef>
            </a:pPr>
            <a:r>
              <a:rPr lang="en-US" altLang="fr-FR" sz="14400" b="1" dirty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Terroir and heirloom barley varieties: </a:t>
            </a:r>
          </a:p>
          <a:p>
            <a:pPr lvl="0" defTabSz="914400" eaLnBrk="0" hangingPunct="0">
              <a:spcBef>
                <a:spcPts val="600"/>
              </a:spcBef>
            </a:pPr>
            <a:r>
              <a:rPr lang="en-US" altLang="fr-FR" sz="9600" b="1" dirty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upcoming challenges in general and in a Belgian context</a:t>
            </a:r>
            <a:r>
              <a:rPr lang="fr-BE" altLang="fr-FR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7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Gil Leclercq</a:t>
            </a:r>
            <a:endParaRPr lang="fr-FR" sz="3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89C4EAF-DD39-4FB6-A4AC-ACACD9919D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10" y="225978"/>
            <a:ext cx="1924218" cy="17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5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Conclusions &amp; future prospects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842588-0012-4B79-A7E3-2CCFBBF3295C}"/>
              </a:ext>
            </a:extLst>
          </p:cNvPr>
          <p:cNvSpPr/>
          <p:nvPr/>
        </p:nvSpPr>
        <p:spPr>
          <a:xfrm>
            <a:off x="478598" y="1353653"/>
            <a:ext cx="8186799" cy="1015663"/>
          </a:xfrm>
          <a:prstGeom prst="rect">
            <a:avLst/>
          </a:prstGeom>
          <a:solidFill>
            <a:srgbClr val="C55A11">
              <a:alpha val="69804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The “unknown”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NO clear definition: everything else that is not a current “modern” variety?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What are consumers and brewers expecting? 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surveys needed!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8BBF6-D879-41DC-8FF1-93B34F683FB6}"/>
              </a:ext>
            </a:extLst>
          </p:cNvPr>
          <p:cNvSpPr/>
          <p:nvPr/>
        </p:nvSpPr>
        <p:spPr>
          <a:xfrm>
            <a:off x="478600" y="2613515"/>
            <a:ext cx="818679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Going “back” is challenging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Ancient/old varieties: BENEFITS should overcome the high 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Beyond marketing: flavors and disease resistance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9C514-90B1-4B4C-AA38-F092F8B2C593}"/>
              </a:ext>
            </a:extLst>
          </p:cNvPr>
          <p:cNvSpPr/>
          <p:nvPr/>
        </p:nvSpPr>
        <p:spPr>
          <a:xfrm>
            <a:off x="478600" y="3875894"/>
            <a:ext cx="818679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Belgian context</a:t>
            </a:r>
            <a:endParaRPr lang="en-US" altLang="fr-FR" sz="2000" i="1" dirty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Current challenge: redeveloping the local malting barley industry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Future challenge: heirloom? Maybe.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7A6994-41A3-4DF4-9339-74F574649D22}"/>
              </a:ext>
            </a:extLst>
          </p:cNvPr>
          <p:cNvSpPr/>
          <p:nvPr/>
        </p:nvSpPr>
        <p:spPr>
          <a:xfrm>
            <a:off x="478599" y="5138273"/>
            <a:ext cx="81867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Next challenge for breeders</a:t>
            </a:r>
            <a:r>
              <a:rPr lang="en-US" altLang="fr-FR" sz="2000" i="1" dirty="0">
                <a:ea typeface="Calibri" panose="020F0502020204030204" pitchFamily="34" charset="0"/>
              </a:rPr>
              <a:t>: ancient x modern varieties?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11EF8-F3B7-4367-9374-040CEBAE5821}"/>
              </a:ext>
            </a:extLst>
          </p:cNvPr>
          <p:cNvSpPr/>
          <p:nvPr/>
        </p:nvSpPr>
        <p:spPr>
          <a:xfrm>
            <a:off x="478600" y="5875464"/>
            <a:ext cx="818679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fr-FR" sz="2000" b="1" i="1" dirty="0">
                <a:ea typeface="Calibri" panose="020F0502020204030204" pitchFamily="34" charset="0"/>
              </a:rPr>
              <a:t>Are Terroir and Heirloom Barley varieties the NEW LEAP?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-58992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/>
          <a:stretch>
            <a:fillRect/>
          </a:stretch>
        </p:blipFill>
        <p:spPr bwMode="auto">
          <a:xfrm>
            <a:off x="0" y="-993"/>
            <a:ext cx="9144000" cy="70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658"/>
            <a:ext cx="9144000" cy="18856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262626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6448" y="577265"/>
            <a:ext cx="7236298" cy="1066937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3999" b="1" dirty="0" err="1">
                <a:solidFill>
                  <a:srgbClr val="320000"/>
                </a:solidFill>
                <a:cs typeface="Arial" charset="0"/>
              </a:rPr>
              <a:t>Thank</a:t>
            </a:r>
            <a:r>
              <a:rPr lang="fr-FR" sz="3999" b="1" dirty="0">
                <a:solidFill>
                  <a:srgbClr val="320000"/>
                </a:solidFill>
                <a:cs typeface="Arial" charset="0"/>
              </a:rPr>
              <a:t> </a:t>
            </a:r>
            <a:r>
              <a:rPr lang="fr-FR" sz="3999" b="1" dirty="0" err="1">
                <a:solidFill>
                  <a:srgbClr val="320000"/>
                </a:solidFill>
                <a:cs typeface="Arial" charset="0"/>
              </a:rPr>
              <a:t>you</a:t>
            </a:r>
            <a:r>
              <a:rPr lang="fr-FR" sz="3999" b="1" dirty="0">
                <a:solidFill>
                  <a:srgbClr val="320000"/>
                </a:solidFill>
                <a:cs typeface="Arial" charset="0"/>
              </a:rPr>
              <a:t> !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9" y="46823"/>
            <a:ext cx="2008529" cy="17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A0771E-96F4-4E39-97C6-F00A98EDDB80}"/>
              </a:ext>
            </a:extLst>
          </p:cNvPr>
          <p:cNvSpPr/>
          <p:nvPr/>
        </p:nvSpPr>
        <p:spPr>
          <a:xfrm>
            <a:off x="610906" y="1374894"/>
            <a:ext cx="638033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solidFill>
                  <a:schemeClr val="bg1"/>
                </a:solidFill>
                <a:ea typeface="Calibri" panose="020F0502020204030204" pitchFamily="34" charset="0"/>
              </a:rPr>
              <a:t>Barley varieties characterized as</a:t>
            </a:r>
            <a:r>
              <a:rPr lang="en-US" altLang="fr-FR" sz="2000" b="1" i="1" dirty="0">
                <a:solidFill>
                  <a:schemeClr val="bg1"/>
                </a:solidFill>
                <a:ea typeface="Calibri" panose="020F0502020204030204" pitchFamily="34" charset="0"/>
              </a:rPr>
              <a:t>: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 err="1">
                <a:solidFill>
                  <a:schemeClr val="bg1"/>
                </a:solidFill>
                <a:ea typeface="Calibri" panose="020F0502020204030204" pitchFamily="34" charset="0"/>
              </a:rPr>
              <a:t>Terroir</a:t>
            </a:r>
            <a:r>
              <a:rPr lang="en-US" altLang="fr-FR" sz="2000" i="1" dirty="0">
                <a:solidFill>
                  <a:schemeClr val="bg1"/>
                </a:solidFill>
                <a:ea typeface="Calibri" panose="020F0502020204030204" pitchFamily="34" charset="0"/>
              </a:rPr>
              <a:t> ? </a:t>
            </a:r>
            <a:r>
              <a:rPr lang="en-US" altLang="fr-FR" sz="2000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“natural environment” (soil, climate)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location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ea typeface="Calibri" panose="020F0502020204030204" pitchFamily="34" charset="0"/>
              </a:rPr>
              <a:t>              </a:t>
            </a:r>
            <a:r>
              <a:rPr lang="en-US" altLang="fr-FR" sz="2000" i="1" dirty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“locally grown” (region, country)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location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solidFill>
                  <a:schemeClr val="bg1"/>
                </a:solidFill>
                <a:ea typeface="Calibri" panose="020F0502020204030204" pitchFamily="34" charset="0"/>
              </a:rPr>
              <a:t>Heirloom ?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“heritage/tradition” (from… to…)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i="1" dirty="0">
                <a:ea typeface="Calibri" panose="020F0502020204030204" pitchFamily="34" charset="0"/>
              </a:rPr>
              <a:t> time</a:t>
            </a:r>
          </a:p>
          <a:p>
            <a:endParaRPr lang="en-US" sz="2000" i="1" dirty="0"/>
          </a:p>
          <a:p>
            <a:r>
              <a:rPr lang="en-US" sz="2000" i="1" dirty="0">
                <a:solidFill>
                  <a:schemeClr val="bg1"/>
                </a:solidFill>
              </a:rPr>
              <a:t>       Ancient ?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i="1" dirty="0"/>
              <a:t> “</a:t>
            </a:r>
            <a:r>
              <a:rPr lang="en-US" altLang="fr-FR" sz="2000" i="1" dirty="0">
                <a:ea typeface="Calibri" panose="020F0502020204030204" pitchFamily="34" charset="0"/>
              </a:rPr>
              <a:t>from the past</a:t>
            </a:r>
            <a:r>
              <a:rPr lang="en-US" sz="2000" i="1" dirty="0"/>
              <a:t>” (date)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i="1" dirty="0"/>
              <a:t> time</a:t>
            </a:r>
          </a:p>
          <a:p>
            <a:endParaRPr lang="en-US" sz="2000" i="1" dirty="0"/>
          </a:p>
          <a:p>
            <a:r>
              <a:rPr lang="en-US" sz="2000" i="1" dirty="0">
                <a:solidFill>
                  <a:schemeClr val="bg1"/>
                </a:solidFill>
              </a:rPr>
              <a:t>Craft ?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i="1" dirty="0"/>
              <a:t> “individual or small company” </a:t>
            </a:r>
            <a:r>
              <a:rPr lang="en-US" altLang="fr-FR" sz="2000" i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i="1" dirty="0"/>
              <a:t> scale/who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14400"/>
            <a:r>
              <a:rPr lang="en-US" b="1" dirty="0"/>
              <a:t>What are we talking about?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F5FDA-8730-4365-94D7-39B4D1538403}"/>
              </a:ext>
            </a:extLst>
          </p:cNvPr>
          <p:cNvSpPr/>
          <p:nvPr/>
        </p:nvSpPr>
        <p:spPr>
          <a:xfrm>
            <a:off x="610906" y="1374894"/>
            <a:ext cx="70607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Barley varieties characterized as</a:t>
            </a:r>
            <a:r>
              <a:rPr lang="en-US" altLang="fr-FR" sz="2000" b="1" i="1" dirty="0">
                <a:ea typeface="Calibri" panose="020F0502020204030204" pitchFamily="34" charset="0"/>
              </a:rPr>
              <a:t>: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ea typeface="Calibri" panose="020F0502020204030204" pitchFamily="34" charset="0"/>
              </a:rPr>
              <a:t>Terroir ?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ea typeface="Calibri" panose="020F0502020204030204" pitchFamily="34" charset="0"/>
              </a:rPr>
              <a:t>Local ?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ea typeface="Calibri" panose="020F0502020204030204" pitchFamily="34" charset="0"/>
              </a:rPr>
              <a:t>Heirloom ? </a:t>
            </a:r>
          </a:p>
          <a:p>
            <a:endParaRPr lang="en-US" sz="2000" i="1" dirty="0"/>
          </a:p>
          <a:p>
            <a:r>
              <a:rPr lang="en-US" sz="2000" i="1" dirty="0"/>
              <a:t>Ancient/old ?</a:t>
            </a:r>
          </a:p>
          <a:p>
            <a:endParaRPr lang="en-US" sz="2000" i="1" dirty="0"/>
          </a:p>
          <a:p>
            <a:r>
              <a:rPr lang="en-US" sz="2000" i="1" dirty="0"/>
              <a:t>Craft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52D208-E4E9-48E0-8BAC-663A8CAB0710}"/>
              </a:ext>
            </a:extLst>
          </p:cNvPr>
          <p:cNvSpPr/>
          <p:nvPr/>
        </p:nvSpPr>
        <p:spPr>
          <a:xfrm>
            <a:off x="610906" y="5140964"/>
            <a:ext cx="730995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i="1" dirty="0"/>
              <a:t>DEFINITION: NOT clear and NOT widely accepted for these varieties…</a:t>
            </a:r>
          </a:p>
          <a:p>
            <a:endParaRPr lang="en-US" sz="2000" i="1" dirty="0"/>
          </a:p>
          <a:p>
            <a:r>
              <a:rPr lang="en-US" sz="2000" i="1" dirty="0"/>
              <a:t>BREWERS want UNIQUE RAW material to create UNIQUE beers ! </a:t>
            </a:r>
            <a:endParaRPr lang="fr-BE" sz="20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94BCED8-CF58-4C1B-8149-692B00BCD3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14400"/>
            <a:r>
              <a:rPr lang="en-US" b="1" dirty="0"/>
              <a:t>What are we talking about?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F5FDA-8730-4365-94D7-39B4D1538403}"/>
              </a:ext>
            </a:extLst>
          </p:cNvPr>
          <p:cNvSpPr/>
          <p:nvPr/>
        </p:nvSpPr>
        <p:spPr>
          <a:xfrm>
            <a:off x="610906" y="1374894"/>
            <a:ext cx="57852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For example, what does “ancient/old” mean exactly</a:t>
            </a:r>
            <a:r>
              <a:rPr lang="en-US" altLang="fr-FR" sz="2000" b="1" i="1" dirty="0">
                <a:ea typeface="Calibri" panose="020F0502020204030204" pitchFamily="34" charset="0"/>
              </a:rPr>
              <a:t>?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r>
              <a:rPr lang="en-US" altLang="fr-FR" sz="2000" i="1" dirty="0">
                <a:ea typeface="Calibri" panose="020F0502020204030204" pitchFamily="34" charset="0"/>
              </a:rPr>
              <a:t>Before 1948? Based on historical facts? Arbitrary. </a:t>
            </a:r>
          </a:p>
          <a:p>
            <a:endParaRPr lang="en-US" sz="2000" i="1" dirty="0"/>
          </a:p>
          <a:p>
            <a:r>
              <a:rPr lang="en-US" sz="2000" i="1" dirty="0"/>
              <a:t>Based on the genetic makeup? Example for wheat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CAB9E-8623-4E23-BFF4-9F031646178D}"/>
              </a:ext>
            </a:extLst>
          </p:cNvPr>
          <p:cNvSpPr/>
          <p:nvPr/>
        </p:nvSpPr>
        <p:spPr>
          <a:xfrm>
            <a:off x="610906" y="5476001"/>
            <a:ext cx="543757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i="1" dirty="0"/>
              <a:t>Definition depends on the objective and the story…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578CC84-B299-4396-BC5D-7EFD8FEE8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89670"/>
              </p:ext>
            </p:extLst>
          </p:nvPr>
        </p:nvGraphicFramePr>
        <p:xfrm>
          <a:off x="774383" y="3087727"/>
          <a:ext cx="63765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304">
                  <a:extLst>
                    <a:ext uri="{9D8B030D-6E8A-4147-A177-3AD203B41FA5}">
                      <a16:colId xmlns:a16="http://schemas.microsoft.com/office/drawing/2014/main" val="1767863079"/>
                    </a:ext>
                  </a:extLst>
                </a:gridCol>
                <a:gridCol w="2288796">
                  <a:extLst>
                    <a:ext uri="{9D8B030D-6E8A-4147-A177-3AD203B41FA5}">
                      <a16:colId xmlns:a16="http://schemas.microsoft.com/office/drawing/2014/main" val="3598196336"/>
                    </a:ext>
                  </a:extLst>
                </a:gridCol>
                <a:gridCol w="2397422">
                  <a:extLst>
                    <a:ext uri="{9D8B030D-6E8A-4147-A177-3AD203B41FA5}">
                      <a16:colId xmlns:a16="http://schemas.microsoft.com/office/drawing/2014/main" val="2080405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WILD wheat 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GOAT grass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BREAD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wheat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09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(T.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turgidum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(Aegilops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tauschii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>
                          <a:solidFill>
                            <a:schemeClr val="tx1"/>
                          </a:solidFill>
                        </a:rPr>
                        <a:t>(T. </a:t>
                      </a:r>
                      <a:r>
                        <a:rPr lang="fr-FR" i="1" dirty="0" err="1">
                          <a:solidFill>
                            <a:schemeClr val="tx1"/>
                          </a:solidFill>
                        </a:rPr>
                        <a:t>aestivum</a:t>
                      </a:r>
                      <a:r>
                        <a:rPr lang="fr-FR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i="1" dirty="0" err="1">
                          <a:solidFill>
                            <a:schemeClr val="tx1"/>
                          </a:solidFill>
                        </a:rPr>
                        <a:t>aestivum</a:t>
                      </a:r>
                      <a:r>
                        <a:rPr lang="fr-FR" i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BE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35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AA</a:t>
                      </a: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BB</a:t>
                      </a:r>
                      <a:endParaRPr lang="fr-B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DD</a:t>
                      </a:r>
                      <a:endParaRPr lang="fr-B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AA</a:t>
                      </a: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BB</a:t>
                      </a:r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DD</a:t>
                      </a:r>
                      <a:endParaRPr lang="fr-B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58212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65D151B-2980-4905-8EEE-1C5DCC85DB2B}"/>
              </a:ext>
            </a:extLst>
          </p:cNvPr>
          <p:cNvSpPr/>
          <p:nvPr/>
        </p:nvSpPr>
        <p:spPr>
          <a:xfrm>
            <a:off x="2165815" y="307661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dirty="0">
                <a:ea typeface="Calibri" panose="020F0502020204030204" pitchFamily="34" charset="0"/>
              </a:rPr>
              <a:t>+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BC878B-68CE-4F51-991A-E335A3A5EBD4}"/>
              </a:ext>
            </a:extLst>
          </p:cNvPr>
          <p:cNvSpPr/>
          <p:nvPr/>
        </p:nvSpPr>
        <p:spPr>
          <a:xfrm>
            <a:off x="4326007" y="3076615"/>
            <a:ext cx="41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B7598-E6AD-4289-BD84-B5DBABCC4541}"/>
              </a:ext>
            </a:extLst>
          </p:cNvPr>
          <p:cNvSpPr/>
          <p:nvPr/>
        </p:nvSpPr>
        <p:spPr>
          <a:xfrm>
            <a:off x="610906" y="4681974"/>
            <a:ext cx="802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For barley, H. vulgare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/>
              <a:t>H. vulgare : need to look deeper into genome.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B0BC16-C234-425D-823C-E69052FAC76B}"/>
              </a:ext>
            </a:extLst>
          </p:cNvPr>
          <p:cNvSpPr/>
          <p:nvPr/>
        </p:nvSpPr>
        <p:spPr>
          <a:xfrm>
            <a:off x="610906" y="4281864"/>
            <a:ext cx="7703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missing = </a:t>
            </a:r>
            <a:r>
              <a:rPr lang="en-US" sz="2000" i="1" dirty="0"/>
              <a:t>“ancient” ? (einkorn </a:t>
            </a:r>
            <a:r>
              <a:rPr lang="en-US" sz="2000" i="1" dirty="0">
                <a:solidFill>
                  <a:srgbClr val="FF0000"/>
                </a:solidFill>
              </a:rPr>
              <a:t>AA</a:t>
            </a:r>
            <a:r>
              <a:rPr lang="en-US" sz="2000" i="1" dirty="0"/>
              <a:t>, emmer </a:t>
            </a:r>
            <a:r>
              <a:rPr lang="en-US" sz="2000" i="1" dirty="0">
                <a:solidFill>
                  <a:srgbClr val="FF0000"/>
                </a:solidFill>
              </a:rPr>
              <a:t>AA</a:t>
            </a:r>
            <a:r>
              <a:rPr lang="en-US" sz="2000" i="1" dirty="0">
                <a:solidFill>
                  <a:srgbClr val="00B050"/>
                </a:solidFill>
              </a:rPr>
              <a:t>BB</a:t>
            </a:r>
            <a:r>
              <a:rPr lang="en-US" sz="2000" i="1" dirty="0"/>
              <a:t>; not spelt </a:t>
            </a:r>
            <a:r>
              <a:rPr lang="fr-FR" sz="2000" dirty="0">
                <a:solidFill>
                  <a:srgbClr val="FF0000"/>
                </a:solidFill>
              </a:rPr>
              <a:t>AA</a:t>
            </a:r>
            <a:r>
              <a:rPr lang="fr-FR" sz="2000" dirty="0">
                <a:solidFill>
                  <a:srgbClr val="00B050"/>
                </a:solidFill>
              </a:rPr>
              <a:t>BB</a:t>
            </a:r>
            <a:r>
              <a:rPr lang="fr-FR" sz="2000" dirty="0">
                <a:solidFill>
                  <a:srgbClr val="7030A0"/>
                </a:solidFill>
              </a:rPr>
              <a:t>DD</a:t>
            </a:r>
            <a:r>
              <a:rPr lang="en-US" sz="2000" i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5B08C-23BE-421A-A755-D25A69635FCD}"/>
              </a:ext>
            </a:extLst>
          </p:cNvPr>
          <p:cNvSpPr/>
          <p:nvPr/>
        </p:nvSpPr>
        <p:spPr>
          <a:xfrm>
            <a:off x="610906" y="5957728"/>
            <a:ext cx="653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: no D genome also means less gluten = better digestibility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33FC7-0FA2-4D03-B9C4-CB6AFCD57E04}"/>
              </a:ext>
            </a:extLst>
          </p:cNvPr>
          <p:cNvSpPr/>
          <p:nvPr/>
        </p:nvSpPr>
        <p:spPr>
          <a:xfrm>
            <a:off x="610906" y="3006110"/>
            <a:ext cx="7758711" cy="2165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8F32A0F-E617-4FA9-8A8D-C4ED69AC1B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14400"/>
            <a:r>
              <a:rPr lang="en-US" b="1" dirty="0"/>
              <a:t>What do brewers and consumers expect?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8E80DFA-D033-4904-A931-1DF5E2B8A8A4}"/>
              </a:ext>
            </a:extLst>
          </p:cNvPr>
          <p:cNvGrpSpPr/>
          <p:nvPr/>
        </p:nvGrpSpPr>
        <p:grpSpPr>
          <a:xfrm>
            <a:off x="6051868" y="1627992"/>
            <a:ext cx="2209800" cy="2066925"/>
            <a:chOff x="6427788" y="1623119"/>
            <a:chExt cx="2209800" cy="20669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CB42FFC-833B-4488-9C81-AD0EA757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88" y="1623119"/>
              <a:ext cx="2209800" cy="20669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B6ACE8-01A0-4F12-8EF5-CFF8ECF4749B}"/>
                </a:ext>
              </a:extLst>
            </p:cNvPr>
            <p:cNvSpPr/>
            <p:nvPr/>
          </p:nvSpPr>
          <p:spPr>
            <a:xfrm>
              <a:off x="6668349" y="3028890"/>
              <a:ext cx="17976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2000" i="1" dirty="0">
                  <a:latin typeface="+mj-lt"/>
                  <a:ea typeface="Calibri" panose="020F0502020204030204" pitchFamily="34" charset="0"/>
                </a:rPr>
                <a:t>Medieval look…</a:t>
              </a:r>
              <a:endParaRPr lang="fr-BE" sz="2000" dirty="0">
                <a:latin typeface="+mj-l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9EF5FDA-8730-4365-94D7-39B4D1538403}"/>
              </a:ext>
            </a:extLst>
          </p:cNvPr>
          <p:cNvSpPr/>
          <p:nvPr/>
        </p:nvSpPr>
        <p:spPr>
          <a:xfrm>
            <a:off x="610906" y="1384183"/>
            <a:ext cx="560621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1</a:t>
            </a:r>
            <a:r>
              <a:rPr lang="en-US" altLang="fr-FR" sz="2000" b="1" i="1" baseline="30000" dirty="0">
                <a:ea typeface="Calibri" panose="020F0502020204030204" pitchFamily="34" charset="0"/>
              </a:rPr>
              <a:t>st</a:t>
            </a:r>
            <a:r>
              <a:rPr lang="en-US" altLang="fr-FR" sz="2000" b="1" i="1" dirty="0">
                <a:ea typeface="Calibri" panose="020F0502020204030204" pitchFamily="34" charset="0"/>
              </a:rPr>
              <a:t> CHALLENGE ! </a:t>
            </a:r>
            <a:r>
              <a:rPr lang="en-US" altLang="fr-FR" sz="2000" b="1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fr-FR" sz="2000" b="1" i="1" dirty="0">
                <a:ea typeface="Calibri" panose="020F0502020204030204" pitchFamily="34" charset="0"/>
              </a:rPr>
              <a:t>Understanding what they want.</a:t>
            </a:r>
          </a:p>
          <a:p>
            <a:endParaRPr lang="en-US" altLang="fr-FR" sz="2000" i="1" u="sng" dirty="0">
              <a:ea typeface="Calibri" panose="020F0502020204030204" pitchFamily="34" charset="0"/>
            </a:endParaRPr>
          </a:p>
          <a:p>
            <a:r>
              <a:rPr lang="en-US" altLang="fr-FR" sz="2000" i="1" u="sng" dirty="0">
                <a:ea typeface="Calibri" panose="020F0502020204030204" pitchFamily="34" charset="0"/>
              </a:rPr>
              <a:t>BREWERS</a:t>
            </a:r>
            <a:r>
              <a:rPr lang="en-US" altLang="fr-FR" sz="2000" i="1" dirty="0">
                <a:ea typeface="Calibri" panose="020F0502020204030204" pitchFamily="34" charset="0"/>
              </a:rPr>
              <a:t> :</a:t>
            </a:r>
          </a:p>
          <a:p>
            <a:endParaRPr lang="en-US" altLang="fr-FR" sz="2000" i="1" dirty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fr-FR" sz="2000" i="1" dirty="0">
                <a:ea typeface="Calibri" panose="020F0502020204030204" pitchFamily="34" charset="0"/>
              </a:rPr>
              <a:t>Unique flavors and sensory attributes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fr-FR" sz="2000" i="1" dirty="0">
                <a:ea typeface="Calibri" panose="020F0502020204030204" pitchFamily="34" charset="0"/>
              </a:rPr>
              <a:t>Marketing : story-telling</a:t>
            </a:r>
          </a:p>
          <a:p>
            <a:endParaRPr lang="en-US" sz="2000" i="1" dirty="0"/>
          </a:p>
          <a:p>
            <a:r>
              <a:rPr lang="en-US" sz="2000" i="1" u="sng" dirty="0"/>
              <a:t>CONSUMERS</a:t>
            </a:r>
            <a:r>
              <a:rPr lang="en-US" sz="2000" i="1" dirty="0"/>
              <a:t> :</a:t>
            </a:r>
          </a:p>
          <a:p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New drinking experience ? Curiosity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Locally grown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Conservation of Biodiversity ?</a:t>
            </a:r>
          </a:p>
          <a:p>
            <a:endParaRPr lang="fr-BE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0C562-61AA-49A3-B6DB-08ED2FCFCFB8}"/>
              </a:ext>
            </a:extLst>
          </p:cNvPr>
          <p:cNvSpPr/>
          <p:nvPr/>
        </p:nvSpPr>
        <p:spPr>
          <a:xfrm>
            <a:off x="610906" y="5476001"/>
            <a:ext cx="67263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i="1" dirty="0"/>
              <a:t>Brewers’ challenge is to understand what consumers want/like.</a:t>
            </a:r>
          </a:p>
          <a:p>
            <a:r>
              <a:rPr lang="en-US" sz="2000" i="1" dirty="0"/>
              <a:t>It will depend on region/market → surveys needed !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D415CE7-BBB5-4D97-8CDF-243A58BBAA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Challenges for farmers and maltsters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230CE4-045C-45F1-A11F-16554DAE1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9" y="1909301"/>
            <a:ext cx="3576320" cy="1609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66E121-4EAE-4C09-80D3-AABF6D66B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73" y="1909301"/>
            <a:ext cx="3576320" cy="16093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AD9356-1334-45C6-BE38-E230C9E47110}"/>
              </a:ext>
            </a:extLst>
          </p:cNvPr>
          <p:cNvSpPr/>
          <p:nvPr/>
        </p:nvSpPr>
        <p:spPr>
          <a:xfrm>
            <a:off x="610906" y="1384183"/>
            <a:ext cx="2941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dirty="0">
                <a:ea typeface="Calibri" panose="020F0502020204030204" pitchFamily="34" charset="0"/>
              </a:rPr>
              <a:t>Going “BACK” has a price!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94BAF-4857-4F11-ABB1-BF4A1D8DF382}"/>
              </a:ext>
            </a:extLst>
          </p:cNvPr>
          <p:cNvSpPr/>
          <p:nvPr/>
        </p:nvSpPr>
        <p:spPr>
          <a:xfrm>
            <a:off x="778709" y="3922832"/>
            <a:ext cx="3570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Lower yield (3 vs 9 t/ha)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Higher harvest lost in the field (10 vs 1-2%)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F2D57-9EA6-4956-ADDF-EA3CE425A6DD}"/>
              </a:ext>
            </a:extLst>
          </p:cNvPr>
          <p:cNvSpPr/>
          <p:nvPr/>
        </p:nvSpPr>
        <p:spPr>
          <a:xfrm>
            <a:off x="610906" y="5839577"/>
            <a:ext cx="582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Meaning</a:t>
            </a:r>
            <a:r>
              <a:rPr lang="en-US" altLang="fr-FR" sz="2000" b="1" i="1" dirty="0">
                <a:ea typeface="Calibri" panose="020F0502020204030204" pitchFamily="34" charset="0"/>
              </a:rPr>
              <a:t> : there must be benefits </a:t>
            </a: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fr-FR" sz="2000" b="1" i="1" dirty="0">
                <a:ea typeface="Calibri" panose="020F0502020204030204" pitchFamily="34" charset="0"/>
              </a:rPr>
              <a:t> unique flavors !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188C87C-3E99-4803-9A3B-B01FCD8CBB1E}"/>
              </a:ext>
            </a:extLst>
          </p:cNvPr>
          <p:cNvCxnSpPr>
            <a:cxnSpLocks/>
          </p:cNvCxnSpPr>
          <p:nvPr/>
        </p:nvCxnSpPr>
        <p:spPr>
          <a:xfrm>
            <a:off x="4572000" y="1909301"/>
            <a:ext cx="0" cy="3762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FBFF5-D618-4520-9A71-F1EDF9ECDC55}"/>
              </a:ext>
            </a:extLst>
          </p:cNvPr>
          <p:cNvSpPr/>
          <p:nvPr/>
        </p:nvSpPr>
        <p:spPr>
          <a:xfrm>
            <a:off x="4794759" y="3922832"/>
            <a:ext cx="3568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Longer process (germination)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fr-FR" sz="2000" i="1" dirty="0">
                <a:ea typeface="Calibri" panose="020F0502020204030204" pitchFamily="34" charset="0"/>
              </a:rPr>
              <a:t>Small batches (?)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346895-527B-44F3-BB59-9AD7BC1F22F2}"/>
              </a:ext>
            </a:extLst>
          </p:cNvPr>
          <p:cNvSpPr/>
          <p:nvPr/>
        </p:nvSpPr>
        <p:spPr>
          <a:xfrm>
            <a:off x="3537358" y="4973052"/>
            <a:ext cx="20692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fr-FR" sz="2000" i="1" dirty="0">
                <a:ea typeface="Calibri" panose="020F0502020204030204" pitchFamily="34" charset="0"/>
              </a:rPr>
              <a:t>Less eco-friendly ?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Belgian context: 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now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47565-CF0F-40C0-933E-D562A8CF2975}"/>
              </a:ext>
            </a:extLst>
          </p:cNvPr>
          <p:cNvSpPr/>
          <p:nvPr/>
        </p:nvSpPr>
        <p:spPr>
          <a:xfrm>
            <a:off x="610906" y="1384183"/>
            <a:ext cx="6207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Belgium</a:t>
            </a:r>
            <a:r>
              <a:rPr lang="en-US" altLang="fr-FR" sz="2000" b="1" i="1" dirty="0">
                <a:ea typeface="Calibri" panose="020F0502020204030204" pitchFamily="34" charset="0"/>
              </a:rPr>
              <a:t> : famous for its beers! Not for its malting barley.</a:t>
            </a:r>
          </a:p>
          <a:p>
            <a:r>
              <a:rPr lang="en-US" altLang="fr-FR" sz="2000" b="1" i="1" dirty="0">
                <a:ea typeface="Calibri" panose="020F0502020204030204" pitchFamily="34" charset="0"/>
              </a:rPr>
              <a:t>		  Why?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BC96B1-B47D-4506-830D-80338D3CA1C5}"/>
              </a:ext>
            </a:extLst>
          </p:cNvPr>
          <p:cNvSpPr/>
          <p:nvPr/>
        </p:nvSpPr>
        <p:spPr>
          <a:xfrm>
            <a:off x="853253" y="2310500"/>
            <a:ext cx="5914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fr-FR" sz="2000" i="1" dirty="0">
                <a:ea typeface="Calibri" panose="020F0502020204030204" pitchFamily="34" charset="0"/>
              </a:rPr>
              <a:t>Almost NO malting barley is grown in Belgium (</a:t>
            </a:r>
            <a:r>
              <a:rPr lang="en-US" altLang="fr-FR" sz="2000" b="1" i="1" dirty="0">
                <a:ea typeface="Calibri" panose="020F0502020204030204" pitchFamily="34" charset="0"/>
              </a:rPr>
              <a:t>&lt;1%</a:t>
            </a:r>
            <a:r>
              <a:rPr lang="en-US" altLang="fr-FR" sz="2000" i="1" dirty="0">
                <a:ea typeface="Calibri" panose="020F0502020204030204" pitchFamily="34" charset="0"/>
              </a:rPr>
              <a:t>).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2588E77-0EA9-42AB-8294-895EF32B1CA6}"/>
              </a:ext>
            </a:extLst>
          </p:cNvPr>
          <p:cNvGrpSpPr/>
          <p:nvPr/>
        </p:nvGrpSpPr>
        <p:grpSpPr>
          <a:xfrm>
            <a:off x="356994" y="3025505"/>
            <a:ext cx="8519371" cy="3465809"/>
            <a:chOff x="356994" y="3025505"/>
            <a:chExt cx="8519371" cy="34658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EBFA27-7FB8-4FA2-9480-89D6F9FE77D7}"/>
                </a:ext>
              </a:extLst>
            </p:cNvPr>
            <p:cNvSpPr/>
            <p:nvPr/>
          </p:nvSpPr>
          <p:spPr>
            <a:xfrm>
              <a:off x="2998747" y="6091204"/>
              <a:ext cx="40223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2000" i="1" dirty="0">
                  <a:ea typeface="Calibri" panose="020F0502020204030204" pitchFamily="34" charset="0"/>
                </a:rPr>
                <a:t>Don’t care too much about the origin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98D1026-1C85-44CF-A9B0-A3C5581B10E4}"/>
                </a:ext>
              </a:extLst>
            </p:cNvPr>
            <p:cNvGrpSpPr/>
            <p:nvPr/>
          </p:nvGrpSpPr>
          <p:grpSpPr>
            <a:xfrm>
              <a:off x="2672351" y="3025505"/>
              <a:ext cx="3799297" cy="3276498"/>
              <a:chOff x="4718349" y="3164728"/>
              <a:chExt cx="3799297" cy="3276498"/>
            </a:xfrm>
          </p:grpSpPr>
          <p:sp>
            <p:nvSpPr>
              <p:cNvPr id="14" name="Cercle : creux 13">
                <a:extLst>
                  <a:ext uri="{FF2B5EF4-FFF2-40B4-BE49-F238E27FC236}">
                    <a16:creationId xmlns:a16="http://schemas.microsoft.com/office/drawing/2014/main" id="{64A4529D-A785-43C4-B386-F90F666BDAF4}"/>
                  </a:ext>
                </a:extLst>
              </p:cNvPr>
              <p:cNvSpPr/>
              <p:nvPr/>
            </p:nvSpPr>
            <p:spPr>
              <a:xfrm>
                <a:off x="5232399" y="3164728"/>
                <a:ext cx="2854960" cy="2783840"/>
              </a:xfrm>
              <a:prstGeom prst="donut">
                <a:avLst>
                  <a:gd name="adj" fmla="val 71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4" descr="D:\Documents\DOCTORAT\Images-Logos\Z-Divers-illustré\Male-bonhomme-toilettes-R.png">
                <a:extLst>
                  <a:ext uri="{FF2B5EF4-FFF2-40B4-BE49-F238E27FC236}">
                    <a16:creationId xmlns:a16="http://schemas.microsoft.com/office/drawing/2014/main" id="{92E6644C-A092-4DA4-9728-DD1C22B96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9212" y="5322729"/>
                <a:ext cx="341334" cy="68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15A670BA-F5D5-49D9-B743-8CC4C0FFD774}"/>
                  </a:ext>
                </a:extLst>
              </p:cNvPr>
              <p:cNvGrpSpPr/>
              <p:nvPr/>
            </p:nvGrpSpPr>
            <p:grpSpPr>
              <a:xfrm>
                <a:off x="4718349" y="3164728"/>
                <a:ext cx="1295598" cy="1125937"/>
                <a:chOff x="4659213" y="3300606"/>
                <a:chExt cx="1295598" cy="1125937"/>
              </a:xfrm>
            </p:grpSpPr>
            <p:pic>
              <p:nvPicPr>
                <p:cNvPr id="24" name="Picture 4" descr="D:\Documents\DOCTORAT\Images-Logos\Z-Divers-illustré\Male-bonhomme-toilettes-R.png">
                  <a:extLst>
                    <a:ext uri="{FF2B5EF4-FFF2-40B4-BE49-F238E27FC236}">
                      <a16:creationId xmlns:a16="http://schemas.microsoft.com/office/drawing/2014/main" id="{004F4CA8-3113-4DCC-A6E8-CB94AF91C5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345" y="3300606"/>
                  <a:ext cx="341334" cy="6826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Zone de texte 2">
                  <a:extLst>
                    <a:ext uri="{FF2B5EF4-FFF2-40B4-BE49-F238E27FC236}">
                      <a16:creationId xmlns:a16="http://schemas.microsoft.com/office/drawing/2014/main" id="{A508A0F5-EB17-44F6-8FF2-5FCBA5DC2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59213" y="3980080"/>
                  <a:ext cx="1295598" cy="4464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400"/>
                    </a:spcAft>
                  </a:pPr>
                  <a:r>
                    <a:rPr lang="fr-BE" b="1" dirty="0">
                      <a:ea typeface="Calibri"/>
                      <a:cs typeface="Times New Roman"/>
                    </a:rPr>
                    <a:t>Farmers</a:t>
                  </a:r>
                  <a:endParaRPr lang="fr-BE" dirty="0"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5886AA04-CF80-4940-84C8-52BBC89AF28F}"/>
                  </a:ext>
                </a:extLst>
              </p:cNvPr>
              <p:cNvGrpSpPr/>
              <p:nvPr/>
            </p:nvGrpSpPr>
            <p:grpSpPr>
              <a:xfrm>
                <a:off x="7389573" y="3164728"/>
                <a:ext cx="1128073" cy="1125937"/>
                <a:chOff x="7413829" y="3300605"/>
                <a:chExt cx="1128073" cy="1125937"/>
              </a:xfrm>
            </p:grpSpPr>
            <p:pic>
              <p:nvPicPr>
                <p:cNvPr id="22" name="Picture 4" descr="D:\Documents\DOCTORAT\Images-Logos\Z-Divers-illustré\Male-bonhomme-toilettes-R.png">
                  <a:extLst>
                    <a:ext uri="{FF2B5EF4-FFF2-40B4-BE49-F238E27FC236}">
                      <a16:creationId xmlns:a16="http://schemas.microsoft.com/office/drawing/2014/main" id="{7A9B15C7-4CCC-4716-89BD-C729B625C6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7199" y="3300605"/>
                  <a:ext cx="341334" cy="6826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Zone de texte 2">
                  <a:extLst>
                    <a:ext uri="{FF2B5EF4-FFF2-40B4-BE49-F238E27FC236}">
                      <a16:creationId xmlns:a16="http://schemas.microsoft.com/office/drawing/2014/main" id="{00BA7E5B-CBF0-41B3-854B-92158B4A9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3829" y="3980079"/>
                  <a:ext cx="1128073" cy="4464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400"/>
                    </a:spcAft>
                  </a:pPr>
                  <a:r>
                    <a:rPr lang="en-US" b="1">
                      <a:ea typeface="Calibri"/>
                      <a:cs typeface="Times New Roman"/>
                    </a:rPr>
                    <a:t>Maltsters</a:t>
                  </a:r>
                  <a:endParaRPr lang="en-US"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0" name="Zone de texte 2">
                <a:extLst>
                  <a:ext uri="{FF2B5EF4-FFF2-40B4-BE49-F238E27FC236}">
                    <a16:creationId xmlns:a16="http://schemas.microsoft.com/office/drawing/2014/main" id="{5067A424-09AB-4E17-AFEF-5E8D82E4A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7129" y="5994763"/>
                <a:ext cx="1025501" cy="446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400"/>
                  </a:spcAft>
                </a:pPr>
                <a:r>
                  <a:rPr lang="fr-BE" b="1" dirty="0">
                    <a:ea typeface="Calibri"/>
                    <a:cs typeface="Times New Roman"/>
                  </a:rPr>
                  <a:t>Brewers</a:t>
                </a:r>
                <a:endParaRPr lang="fr-BE" dirty="0">
                  <a:ea typeface="Calibri"/>
                  <a:cs typeface="Times New Roman"/>
                </a:endParaRPr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3F898A83-68D8-4887-9163-0EEB4741C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7938" y="4166792"/>
                <a:ext cx="951226" cy="951226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80BFD9-9AA7-4F3D-86A1-5541238E9AB7}"/>
                </a:ext>
              </a:extLst>
            </p:cNvPr>
            <p:cNvSpPr/>
            <p:nvPr/>
          </p:nvSpPr>
          <p:spPr>
            <a:xfrm>
              <a:off x="356994" y="3928210"/>
              <a:ext cx="28698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fr-FR" sz="2000" i="1" dirty="0">
                  <a:ea typeface="Calibri" panose="020F0502020204030204" pitchFamily="34" charset="0"/>
                </a:rPr>
                <a:t>Higher income for feed</a:t>
              </a:r>
            </a:p>
            <a:p>
              <a:pPr algn="r"/>
              <a:r>
                <a:rPr lang="en-US" altLang="fr-FR" sz="2000" i="1" dirty="0">
                  <a:ea typeface="Calibri" panose="020F0502020204030204" pitchFamily="34" charset="0"/>
                </a:rPr>
                <a:t>barley (VS malting barley)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DC813C-CF5B-4CA8-B6B1-15FA105EF7B8}"/>
                </a:ext>
              </a:extLst>
            </p:cNvPr>
            <p:cNvSpPr/>
            <p:nvPr/>
          </p:nvSpPr>
          <p:spPr>
            <a:xfrm>
              <a:off x="6036292" y="3928210"/>
              <a:ext cx="28400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2000" i="1" dirty="0">
                  <a:ea typeface="Calibri" panose="020F0502020204030204" pitchFamily="34" charset="0"/>
                </a:rPr>
                <a:t>Lower prices for imported</a:t>
              </a:r>
            </a:p>
            <a:p>
              <a:r>
                <a:rPr lang="en-US" altLang="fr-FR" sz="2000" i="1" dirty="0">
                  <a:ea typeface="Calibri" panose="020F0502020204030204" pitchFamily="34" charset="0"/>
                </a:rPr>
                <a:t>malting barley (VS local)</a:t>
              </a:r>
            </a:p>
          </p:txBody>
        </p:sp>
      </p:grpSp>
      <p:pic>
        <p:nvPicPr>
          <p:cNvPr id="29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Belgian context: 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going for LOCAL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F8936-BC21-48E0-8541-035A94AAA0FE}"/>
              </a:ext>
            </a:extLst>
          </p:cNvPr>
          <p:cNvSpPr/>
          <p:nvPr/>
        </p:nvSpPr>
        <p:spPr>
          <a:xfrm>
            <a:off x="610906" y="1384183"/>
            <a:ext cx="5814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Breaking the LOOP</a:t>
            </a:r>
            <a:r>
              <a:rPr lang="en-US" altLang="fr-FR" sz="2000" b="1" i="1" dirty="0">
                <a:ea typeface="Calibri" panose="020F0502020204030204" pitchFamily="34" charset="0"/>
              </a:rPr>
              <a:t> : need to involve ALL stakeholders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46CF7-3077-4198-A083-11F76E50BCA5}"/>
              </a:ext>
            </a:extLst>
          </p:cNvPr>
          <p:cNvSpPr/>
          <p:nvPr/>
        </p:nvSpPr>
        <p:spPr>
          <a:xfrm>
            <a:off x="973386" y="5693562"/>
            <a:ext cx="7197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initiative only makes sense IF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environmental conditions are ideal for growing malting barley.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21F3AC7-2178-4EAF-90F1-3CFC9C778956}"/>
              </a:ext>
            </a:extLst>
          </p:cNvPr>
          <p:cNvGrpSpPr/>
          <p:nvPr/>
        </p:nvGrpSpPr>
        <p:grpSpPr>
          <a:xfrm>
            <a:off x="419516" y="2522120"/>
            <a:ext cx="4572396" cy="2965832"/>
            <a:chOff x="4139633" y="2732622"/>
            <a:chExt cx="4572396" cy="296583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159C1CB-705F-4BCB-9DAF-7893565F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633" y="2955016"/>
              <a:ext cx="4572396" cy="2743438"/>
            </a:xfrm>
            <a:prstGeom prst="rect">
              <a:avLst/>
            </a:prstGeom>
          </p:spPr>
        </p:pic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0F696CF-C961-4C6B-AC40-D92E55193646}"/>
                </a:ext>
              </a:extLst>
            </p:cNvPr>
            <p:cNvCxnSpPr/>
            <p:nvPr/>
          </p:nvCxnSpPr>
          <p:spPr>
            <a:xfrm flipV="1">
              <a:off x="6891019" y="3420534"/>
              <a:ext cx="833120" cy="1567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881437-9A4D-4D9C-BA25-32AA1702A434}"/>
                </a:ext>
              </a:extLst>
            </p:cNvPr>
            <p:cNvSpPr/>
            <p:nvPr/>
          </p:nvSpPr>
          <p:spPr>
            <a:xfrm>
              <a:off x="6891019" y="3103874"/>
              <a:ext cx="1262381" cy="2026926"/>
            </a:xfrm>
            <a:prstGeom prst="rect">
              <a:avLst/>
            </a:prstGeom>
            <a:solidFill>
              <a:srgbClr val="70AD47">
                <a:alpha val="2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51E5AE-72DD-4EEF-ACC4-8FB6ED5FCE72}"/>
                </a:ext>
              </a:extLst>
            </p:cNvPr>
            <p:cNvSpPr/>
            <p:nvPr/>
          </p:nvSpPr>
          <p:spPr>
            <a:xfrm>
              <a:off x="6422845" y="2732622"/>
              <a:ext cx="21984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Period of incentives</a:t>
              </a:r>
            </a:p>
            <a:p>
              <a:pPr algn="ctr"/>
              <a:r>
                <a:rPr lang="en-US" altLang="fr-F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2017-2027</a:t>
              </a:r>
              <a:endParaRPr lang="en-US" altLang="fr-FR" sz="2000" i="1" dirty="0">
                <a:ea typeface="Calibri" panose="020F0502020204030204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AAC8F06-F54C-4B89-AC40-1326CE99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50" y="3521906"/>
              <a:ext cx="960264" cy="400110"/>
            </a:xfrm>
            <a:prstGeom prst="roundRect">
              <a:avLst>
                <a:gd name="adj" fmla="val 8594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10493E6-ACFD-43B7-9BF8-17FC890E4A05}"/>
              </a:ext>
            </a:extLst>
          </p:cNvPr>
          <p:cNvGrpSpPr/>
          <p:nvPr/>
        </p:nvGrpSpPr>
        <p:grpSpPr>
          <a:xfrm>
            <a:off x="5417281" y="2878713"/>
            <a:ext cx="3155309" cy="2041585"/>
            <a:chOff x="8498534" y="2369792"/>
            <a:chExt cx="3155309" cy="20415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794EB-EEDF-4D75-82F1-CC5B2C47ABDD}"/>
                </a:ext>
              </a:extLst>
            </p:cNvPr>
            <p:cNvSpPr/>
            <p:nvPr/>
          </p:nvSpPr>
          <p:spPr>
            <a:xfrm>
              <a:off x="8887508" y="2369792"/>
              <a:ext cx="2766335" cy="20415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4000"/>
                </a:spcAft>
              </a:pPr>
              <a:r>
                <a:rPr lang="en-US" altLang="fr-F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Farmers (+ Storekeepers)</a:t>
              </a:r>
            </a:p>
            <a:p>
              <a:pPr>
                <a:spcAft>
                  <a:spcPts val="4000"/>
                </a:spcAft>
              </a:pPr>
              <a:r>
                <a:rPr lang="en-US" altLang="fr-F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Maltsters</a:t>
              </a:r>
            </a:p>
            <a:p>
              <a:pPr>
                <a:spcAft>
                  <a:spcPts val="4000"/>
                </a:spcAft>
              </a:pPr>
              <a:r>
                <a:rPr lang="en-US" altLang="fr-F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Brewers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73B9096-469D-4A44-84F3-EF98FECD3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4753" y="2708713"/>
              <a:ext cx="1" cy="34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4F766656-B8AE-409C-8A94-75F2E0149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8297" y="3734477"/>
              <a:ext cx="0" cy="34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xplosion : 14 points 24">
              <a:extLst>
                <a:ext uri="{FF2B5EF4-FFF2-40B4-BE49-F238E27FC236}">
                  <a16:creationId xmlns:a16="http://schemas.microsoft.com/office/drawing/2014/main" id="{BBC9FF6E-16D5-4999-A09D-4D439C78EF68}"/>
                </a:ext>
              </a:extLst>
            </p:cNvPr>
            <p:cNvSpPr/>
            <p:nvPr/>
          </p:nvSpPr>
          <p:spPr>
            <a:xfrm>
              <a:off x="8498534" y="3021520"/>
              <a:ext cx="1969157" cy="754911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34780E1-59D2-41AD-84DB-E264E5756212}"/>
              </a:ext>
            </a:extLst>
          </p:cNvPr>
          <p:cNvCxnSpPr>
            <a:cxnSpLocks/>
          </p:cNvCxnSpPr>
          <p:nvPr/>
        </p:nvCxnSpPr>
        <p:spPr>
          <a:xfrm>
            <a:off x="5220589" y="1909301"/>
            <a:ext cx="0" cy="3762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4FDD4-5403-46BF-996A-9D43A7317E7B}"/>
              </a:ext>
            </a:extLst>
          </p:cNvPr>
          <p:cNvSpPr/>
          <p:nvPr/>
        </p:nvSpPr>
        <p:spPr>
          <a:xfrm>
            <a:off x="973386" y="2041544"/>
            <a:ext cx="1617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sector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361AFB-84FC-4784-B77D-CF21F19DCBB9}"/>
              </a:ext>
            </a:extLst>
          </p:cNvPr>
          <p:cNvSpPr/>
          <p:nvPr/>
        </p:nvSpPr>
        <p:spPr>
          <a:xfrm>
            <a:off x="5461163" y="2036261"/>
            <a:ext cx="1723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sector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357900" y="251616"/>
            <a:ext cx="7068014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Belgian context: 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going for LOCAL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39617F-9505-45BA-9856-A1D745212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9" y="2080484"/>
            <a:ext cx="3113526" cy="12045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7F8936-BC21-48E0-8541-035A94AAA0FE}"/>
              </a:ext>
            </a:extLst>
          </p:cNvPr>
          <p:cNvSpPr/>
          <p:nvPr/>
        </p:nvSpPr>
        <p:spPr>
          <a:xfrm>
            <a:off x="610906" y="1384183"/>
            <a:ext cx="5098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u="sng" dirty="0">
                <a:ea typeface="Calibri" panose="020F0502020204030204" pitchFamily="34" charset="0"/>
              </a:rPr>
              <a:t>Castle Malting as a driver for a LOCAL industry</a:t>
            </a:r>
            <a:endParaRPr lang="en-US" altLang="fr-FR" sz="2000" b="1" i="1" dirty="0"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CC0ED-216C-4D53-9CF3-0AF0667FF79A}"/>
              </a:ext>
            </a:extLst>
          </p:cNvPr>
          <p:cNvSpPr/>
          <p:nvPr/>
        </p:nvSpPr>
        <p:spPr>
          <a:xfrm>
            <a:off x="2786504" y="2484608"/>
            <a:ext cx="1097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: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F42FC6-72D9-4241-90FB-27300C3D437D}"/>
              </a:ext>
            </a:extLst>
          </p:cNvPr>
          <p:cNvSpPr/>
          <p:nvPr/>
        </p:nvSpPr>
        <p:spPr>
          <a:xfrm>
            <a:off x="637933" y="3526946"/>
            <a:ext cx="7896649" cy="2292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fr-FR" sz="20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label for a LOCAL industry, with multiple </a:t>
            </a:r>
            <a:r>
              <a:rPr lang="en-US" altLang="fr-FR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GUARANTEES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300"/>
              </a:spcAft>
            </a:pPr>
            <a:endParaRPr lang="en-US" altLang="fr-FR" sz="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 price 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malting barley – no speculation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stability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barley and malt for a period of 3 years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Traceability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field to breweries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financial penalty 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quality downgrade (due to climatic conditions)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fr-F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labeling system </a:t>
            </a:r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brewers using these malts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0471A3-0B88-41D8-9EEB-C17257043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45" y="2080484"/>
            <a:ext cx="1056360" cy="12045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B9CAD3-B0CE-420A-9067-B7077647B759}"/>
              </a:ext>
            </a:extLst>
          </p:cNvPr>
          <p:cNvSpPr/>
          <p:nvPr/>
        </p:nvSpPr>
        <p:spPr>
          <a:xfrm>
            <a:off x="324876" y="6061789"/>
            <a:ext cx="849424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fr-F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Consumers pay a few more cent€ / bottle (33cl) to support the local industry !</a:t>
            </a:r>
            <a:endParaRPr lang="en-US" altLang="fr-FR" sz="2000" i="1" dirty="0">
              <a:ea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8312FF-EFA8-4B94-8664-B89750879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7" y="1744636"/>
            <a:ext cx="1622955" cy="1452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C3CDA3-261E-4A6C-8203-24F90F5E3803}"/>
              </a:ext>
            </a:extLst>
          </p:cNvPr>
          <p:cNvSpPr/>
          <p:nvPr/>
        </p:nvSpPr>
        <p:spPr>
          <a:xfrm>
            <a:off x="1286523" y="3049590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</a:rPr>
              <a:t>+ POB</a:t>
            </a:r>
          </a:p>
        </p:txBody>
      </p:sp>
    </p:spTree>
    <p:extLst>
      <p:ext uri="{BB962C8B-B14F-4D97-AF65-F5344CB8AC3E}">
        <p14:creationId xmlns:p14="http://schemas.microsoft.com/office/powerpoint/2010/main" val="33010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1EE773D-4F9B-4C9D-BA2C-BFCDEA106405}"/>
              </a:ext>
            </a:extLst>
          </p:cNvPr>
          <p:cNvSpPr/>
          <p:nvPr/>
        </p:nvSpPr>
        <p:spPr>
          <a:xfrm>
            <a:off x="0" y="0"/>
            <a:ext cx="7457440" cy="8858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BCCB72E3-2D6F-4E7D-AA25-48480ACFD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124A7052-335E-4386-B31A-F1D129820F91}"/>
              </a:ext>
            </a:extLst>
          </p:cNvPr>
          <p:cNvSpPr txBox="1">
            <a:spLocks/>
          </p:cNvSpPr>
          <p:nvPr/>
        </p:nvSpPr>
        <p:spPr bwMode="auto">
          <a:xfrm>
            <a:off x="0" y="274864"/>
            <a:ext cx="7509438" cy="4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Belgian context: 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from LOCAL to Terroir/Heirloom?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9CDC410-43B2-496B-810B-CE2070F6B358}"/>
              </a:ext>
            </a:extLst>
          </p:cNvPr>
          <p:cNvGrpSpPr/>
          <p:nvPr/>
        </p:nvGrpSpPr>
        <p:grpSpPr>
          <a:xfrm>
            <a:off x="1384012" y="2695247"/>
            <a:ext cx="6388592" cy="3833156"/>
            <a:chOff x="1384012" y="2131709"/>
            <a:chExt cx="6388592" cy="383315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A68D4911-DC77-4822-8A30-E80348CC28E2}"/>
                </a:ext>
              </a:extLst>
            </p:cNvPr>
            <p:cNvGrpSpPr/>
            <p:nvPr/>
          </p:nvGrpSpPr>
          <p:grpSpPr>
            <a:xfrm>
              <a:off x="1384012" y="2131709"/>
              <a:ext cx="6388592" cy="3833156"/>
              <a:chOff x="1235150" y="2131709"/>
              <a:chExt cx="6388592" cy="3833156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D7555072-4A26-4135-B0B9-DCF6A653F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35150" y="2131709"/>
                <a:ext cx="6388592" cy="383315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1538A8-9DF4-4CB5-8C2F-24C7A2711E3E}"/>
                  </a:ext>
                </a:extLst>
              </p:cNvPr>
              <p:cNvSpPr/>
              <p:nvPr/>
            </p:nvSpPr>
            <p:spPr>
              <a:xfrm>
                <a:off x="2551845" y="3933917"/>
                <a:ext cx="10397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NOW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imported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barley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A13DE5-23FE-4BDA-B80D-7CFB16D9AE4B}"/>
                  </a:ext>
                </a:extLst>
              </p:cNvPr>
              <p:cNvSpPr/>
              <p:nvPr/>
            </p:nvSpPr>
            <p:spPr>
              <a:xfrm>
                <a:off x="4245003" y="3296024"/>
                <a:ext cx="110549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LOCAL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country’s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barley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+ </a:t>
                </a:r>
                <a:r>
                  <a:rPr lang="en-US" altLang="fr-FR" i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terroir</a:t>
                </a:r>
                <a:r>
                  <a:rPr lang="en-US" altLang="fr-FR" i="1" dirty="0">
                    <a:ea typeface="Calibri" panose="020F0502020204030204" pitchFamily="34" charset="0"/>
                  </a:rPr>
                  <a:t> ?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E2F2B0-E620-4C68-82EE-4A056C891C35}"/>
                  </a:ext>
                </a:extLst>
              </p:cNvPr>
              <p:cNvSpPr/>
              <p:nvPr/>
            </p:nvSpPr>
            <p:spPr>
              <a:xfrm>
                <a:off x="6030460" y="2317790"/>
                <a:ext cx="104387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fr-FR" i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Heirloom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ancient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barley</a:t>
                </a:r>
              </a:p>
              <a:p>
                <a:pPr algn="ctr"/>
                <a:r>
                  <a:rPr lang="en-US" altLang="fr-FR" i="1" dirty="0">
                    <a:ea typeface="Calibri" panose="020F0502020204030204" pitchFamily="34" charset="0"/>
                  </a:rPr>
                  <a:t>+ </a:t>
                </a:r>
                <a:r>
                  <a:rPr lang="en-US" altLang="fr-FR" i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terroir</a:t>
                </a:r>
              </a:p>
            </p:txBody>
          </p: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1935D9BB-855F-418F-B176-3E6515F30D35}"/>
                  </a:ext>
                </a:extLst>
              </p:cNvPr>
              <p:cNvGrpSpPr/>
              <p:nvPr/>
            </p:nvGrpSpPr>
            <p:grpSpPr>
              <a:xfrm>
                <a:off x="3401713" y="5029200"/>
                <a:ext cx="1087157" cy="386075"/>
                <a:chOff x="3401713" y="5029200"/>
                <a:chExt cx="1087157" cy="38607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7837B9A-C553-4496-8856-88D86C2E8061}"/>
                    </a:ext>
                  </a:extLst>
                </p:cNvPr>
                <p:cNvSpPr/>
                <p:nvPr/>
              </p:nvSpPr>
              <p:spPr>
                <a:xfrm>
                  <a:off x="3401713" y="5045943"/>
                  <a:ext cx="1087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fr-FR" i="1" dirty="0">
                      <a:ea typeface="Calibri" panose="020F0502020204030204" pitchFamily="34" charset="0"/>
                    </a:rPr>
                    <a:t>transition</a:t>
                  </a:r>
                </a:p>
              </p:txBody>
            </p:sp>
            <p:cxnSp>
              <p:nvCxnSpPr>
                <p:cNvPr id="4" name="Connecteur droit avec flèche 3">
                  <a:extLst>
                    <a:ext uri="{FF2B5EF4-FFF2-40B4-BE49-F238E27FC236}">
                      <a16:creationId xmlns:a16="http://schemas.microsoft.com/office/drawing/2014/main" id="{2636F155-0FE7-4853-82B2-BEDC6E2E95D6}"/>
                    </a:ext>
                  </a:extLst>
                </p:cNvPr>
                <p:cNvCxnSpPr/>
                <p:nvPr/>
              </p:nvCxnSpPr>
              <p:spPr>
                <a:xfrm>
                  <a:off x="3498112" y="5029200"/>
                  <a:ext cx="8506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D029CDBB-6904-4142-9948-443CF8A31EA3}"/>
                  </a:ext>
                </a:extLst>
              </p:cNvPr>
              <p:cNvGrpSpPr/>
              <p:nvPr/>
            </p:nvGrpSpPr>
            <p:grpSpPr>
              <a:xfrm>
                <a:off x="5148997" y="5008548"/>
                <a:ext cx="1087157" cy="386075"/>
                <a:chOff x="3391080" y="5029200"/>
                <a:chExt cx="1087157" cy="38607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FA43D49-483E-4807-8839-29771A25EA15}"/>
                    </a:ext>
                  </a:extLst>
                </p:cNvPr>
                <p:cNvSpPr/>
                <p:nvPr/>
              </p:nvSpPr>
              <p:spPr>
                <a:xfrm>
                  <a:off x="3391080" y="5045943"/>
                  <a:ext cx="1087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fr-FR" i="1" dirty="0">
                      <a:ea typeface="Calibri" panose="020F0502020204030204" pitchFamily="34" charset="0"/>
                    </a:rPr>
                    <a:t>transition</a:t>
                  </a:r>
                </a:p>
              </p:txBody>
            </p:sp>
            <p:cxnSp>
              <p:nvCxnSpPr>
                <p:cNvPr id="19" name="Connecteur droit avec flèche 18">
                  <a:extLst>
                    <a:ext uri="{FF2B5EF4-FFF2-40B4-BE49-F238E27FC236}">
                      <a16:creationId xmlns:a16="http://schemas.microsoft.com/office/drawing/2014/main" id="{C2868CDD-1734-4651-9953-AB7A990B994B}"/>
                    </a:ext>
                  </a:extLst>
                </p:cNvPr>
                <p:cNvCxnSpPr/>
                <p:nvPr/>
              </p:nvCxnSpPr>
              <p:spPr>
                <a:xfrm>
                  <a:off x="3498112" y="5029200"/>
                  <a:ext cx="8506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FFCFAF-514D-4E92-A624-79B8863C7F54}"/>
                </a:ext>
              </a:extLst>
            </p:cNvPr>
            <p:cNvSpPr/>
            <p:nvPr/>
          </p:nvSpPr>
          <p:spPr>
            <a:xfrm>
              <a:off x="5499360" y="4662313"/>
              <a:ext cx="609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i="1" dirty="0">
                  <a:ea typeface="Calibri" panose="020F0502020204030204" pitchFamily="34" charset="0"/>
                </a:rPr>
                <a:t>R&amp;D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4F91D7D-BCDC-4EAF-B517-E55916AAFFCB}"/>
              </a:ext>
            </a:extLst>
          </p:cNvPr>
          <p:cNvSpPr/>
          <p:nvPr/>
        </p:nvSpPr>
        <p:spPr>
          <a:xfrm>
            <a:off x="610906" y="1384183"/>
            <a:ext cx="77254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fr-FR" sz="2000" b="1" i="1" u="sng" dirty="0">
                <a:ea typeface="Calibri" panose="020F0502020204030204" pitchFamily="34" charset="0"/>
              </a:rPr>
              <a:t>Each transition requires time and efforts</a:t>
            </a:r>
          </a:p>
          <a:p>
            <a:pPr>
              <a:spcAft>
                <a:spcPts val="600"/>
              </a:spcAft>
            </a:pPr>
            <a:r>
              <a:rPr lang="en-US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t</a:t>
            </a:r>
            <a:r>
              <a:rPr lang="en-US" altLang="fr-FR" sz="2000" dirty="0">
                <a:ea typeface="Calibri" panose="020F0502020204030204" pitchFamily="34" charset="0"/>
              </a:rPr>
              <a:t>hat has to be compensated by benefits (price, flavors, ecology, </a:t>
            </a:r>
            <a:r>
              <a:rPr lang="en-US" altLang="fr-FR" sz="2000" i="1" dirty="0">
                <a:ea typeface="Calibri" panose="020F0502020204030204" pitchFamily="34" charset="0"/>
              </a:rPr>
              <a:t>etc</a:t>
            </a:r>
            <a:r>
              <a:rPr lang="en-US" altLang="fr-FR" sz="2000" dirty="0">
                <a:ea typeface="Calibri" panose="020F0502020204030204" pitchFamily="34" charset="0"/>
              </a:rPr>
              <a:t>.)</a:t>
            </a:r>
          </a:p>
          <a:p>
            <a:pPr>
              <a:spcAft>
                <a:spcPts val="600"/>
              </a:spcAft>
            </a:pPr>
            <a:r>
              <a:rPr lang="en-US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fr-FR" sz="2000" dirty="0">
                <a:ea typeface="Calibri" panose="020F0502020204030204" pitchFamily="34" charset="0"/>
              </a:rPr>
              <a:t>to ensure the sustainability of the stakeholders and the product.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4BECC39A-F4EF-4501-B3A1-5128D61FF7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15" y="958647"/>
            <a:ext cx="1108458" cy="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813</Words>
  <Application>Microsoft Office PowerPoint</Application>
  <PresentationFormat>Affichage à l'écran (4:3)</PresentationFormat>
  <Paragraphs>156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 Leclercq</dc:creator>
  <cp:lastModifiedBy>Angelica Ibarra Lopez</cp:lastModifiedBy>
  <cp:revision>96</cp:revision>
  <dcterms:created xsi:type="dcterms:W3CDTF">2019-05-22T05:56:26Z</dcterms:created>
  <dcterms:modified xsi:type="dcterms:W3CDTF">2019-06-03T16:34:36Z</dcterms:modified>
</cp:coreProperties>
</file>