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18" r:id="rId3"/>
    <p:sldId id="342" r:id="rId5"/>
    <p:sldId id="435" r:id="rId6"/>
    <p:sldId id="436" r:id="rId7"/>
    <p:sldId id="438" r:id="rId8"/>
    <p:sldId id="485" r:id="rId9"/>
    <p:sldId id="486" r:id="rId10"/>
    <p:sldId id="450" r:id="rId11"/>
    <p:sldId id="440" r:id="rId12"/>
    <p:sldId id="444" r:id="rId13"/>
    <p:sldId id="447" r:id="rId14"/>
    <p:sldId id="446" r:id="rId15"/>
    <p:sldId id="448" r:id="rId16"/>
    <p:sldId id="451" r:id="rId17"/>
    <p:sldId id="441" r:id="rId18"/>
    <p:sldId id="445" r:id="rId19"/>
    <p:sldId id="487" r:id="rId20"/>
    <p:sldId id="489" r:id="rId21"/>
    <p:sldId id="492" r:id="rId22"/>
    <p:sldId id="493" r:id="rId23"/>
    <p:sldId id="452" r:id="rId24"/>
    <p:sldId id="490" r:id="rId25"/>
    <p:sldId id="496" r:id="rId26"/>
  </p:sldIdLst>
  <p:sldSz cx="12195175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FB2"/>
    <a:srgbClr val="FBDCDE"/>
    <a:srgbClr val="FAD2D2"/>
    <a:srgbClr val="FA837D"/>
    <a:srgbClr val="FFFFFF"/>
    <a:srgbClr val="E779A3"/>
    <a:srgbClr val="FAC5AF"/>
    <a:srgbClr val="2EC0CC"/>
    <a:srgbClr val="07B0C6"/>
    <a:srgbClr val="80A5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77" autoAdjust="0"/>
    <p:restoredTop sz="94660"/>
  </p:normalViewPr>
  <p:slideViewPr>
    <p:cSldViewPr showGuides="1">
      <p:cViewPr>
        <p:scale>
          <a:sx n="66" d="100"/>
          <a:sy n="66" d="100"/>
        </p:scale>
        <p:origin x="1531" y="451"/>
      </p:cViewPr>
      <p:guideLst>
        <p:guide orient="horz" pos="2109"/>
        <p:guide pos="70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3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31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6" Type="http://schemas.microsoft.com/office/2011/relationships/chartColorStyle" Target="colors1.xml"/><Relationship Id="rId5" Type="http://schemas.microsoft.com/office/2011/relationships/chartStyle" Target="style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6" Type="http://schemas.microsoft.com/office/2011/relationships/chartColorStyle" Target="colors2.xml"/><Relationship Id="rId5" Type="http://schemas.microsoft.com/office/2011/relationships/chartStyle" Target="style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themeOverride" Target="../theme/themeOverrid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8" Type="http://schemas.microsoft.com/office/2011/relationships/chartColorStyle" Target="colors5.xml"/><Relationship Id="rId7" Type="http://schemas.microsoft.com/office/2011/relationships/chartStyle" Target="style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themeOverride" Target="../theme/themeOverride5.xml"/><Relationship Id="rId1" Type="http://schemas.openxmlformats.org/officeDocument/2006/relationships/package" Target="../embeddings/Workbook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 forceAA="0"/>
          <a:lstStyle/>
          <a:p>
            <a:pPr>
              <a:defRPr lang="zh-CN"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sz="2000">
                <a:latin typeface="Times New Roman" panose="02020603050405020304" charset="0"/>
                <a:cs typeface="Times New Roman" panose="02020603050405020304" charset="0"/>
              </a:rPr>
              <a:t>China Beer Production</a:t>
            </a:r>
            <a:endParaRPr sz="20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defRPr lang="zh-CN"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b="0">
                <a:latin typeface="Times New Roman" panose="02020603050405020304" charset="0"/>
                <a:cs typeface="Times New Roman" panose="02020603050405020304" charset="0"/>
              </a:rPr>
              <a:t> ( Unit: 10,000 Thousand Liters )</a:t>
            </a:r>
            <a:endParaRPr b="0">
              <a:latin typeface="Times New Roman" panose="02020603050405020304" charset="0"/>
              <a:cs typeface="Times New Roman" panose="02020603050405020304" charset="0"/>
            </a:endParaRPr>
          </a:p>
        </c:rich>
      </c:tx>
      <c:layout>
        <c:manualLayout>
          <c:xMode val="edge"/>
          <c:yMode val="edge"/>
          <c:x val="0.348188405797101"/>
          <c:y val="0.086364189271378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923055555555556"/>
          <c:y val="0.262731481481481"/>
          <c:w val="0.875055555555555"/>
          <c:h val="0.6320370370370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Production</c:v>
                </c:pt>
              </c:strCache>
            </c:strRef>
          </c:tx>
          <c:spPr>
            <a:solidFill>
              <a:srgbClr val="FFAFB2"/>
            </a:solidFill>
            <a:ln>
              <a:noFill/>
            </a:ln>
            <a:effectLst>
              <a:outerShdw blurRad="76200" dir="18900000" sy="23000" kx="-1200000" algn="bl" rotWithShape="0">
                <a:schemeClr val="bg1">
                  <a:lumMod val="50000"/>
                  <a:alpha val="20000"/>
                </a:scheme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5061.5</c:v>
                </c:pt>
                <c:pt idx="1">
                  <c:v>4921.85</c:v>
                </c:pt>
                <c:pt idx="2">
                  <c:v>4715.7</c:v>
                </c:pt>
                <c:pt idx="3">
                  <c:v>4506.4</c:v>
                </c:pt>
                <c:pt idx="4">
                  <c:v>3793.1</c:v>
                </c:pt>
                <c:pt idx="5">
                  <c:v>3812.2</c:v>
                </c:pt>
              </c:numCache>
            </c:numRef>
          </c:val>
        </c:ser>
        <c:ser>
          <c:idx val="1"/>
          <c:order val="1"/>
          <c:tx>
            <c:strRef>
              <c:f>Sheet1!#REF!</c:f>
              <c:strCache>
                <c:ptCount val="1"/>
                <c:pt idx="0">
                  <c:v/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>
              <a:outerShdw blurRad="76200" dir="18900000" sy="23000" kx="-1200000" algn="bl" rotWithShape="0">
                <a:schemeClr val="bg1">
                  <a:lumMod val="50000"/>
                  <a:alpha val="20000"/>
                </a:schemeClr>
              </a:outerShdw>
            </a:effectLst>
          </c:spPr>
          <c:invertIfNegative val="0"/>
          <c:dLbls>
            <c:delete val="1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Sheet1!#REF!</c:f>
              <c:strCache>
                <c:ptCount val="1"/>
                <c:pt idx="0">
                  <c:v/>
                </c:pt>
              </c:strCache>
            </c:strRef>
          </c:tx>
          <c:spPr>
            <a:blipFill rotWithShape="1"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>
              <a:outerShdw blurRad="76200" dir="18900000" sy="23000" kx="-1200000" algn="bl" rotWithShape="0">
                <a:schemeClr val="bg1">
                  <a:lumMod val="50000"/>
                  <a:alpha val="20000"/>
                </a:schemeClr>
              </a:outerShdw>
            </a:effectLst>
          </c:spPr>
          <c:invertIfNegative val="0"/>
          <c:dLbls>
            <c:delete val="1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7"/>
        <c:overlap val="-27"/>
        <c:axId val="832973821"/>
        <c:axId val="726187074"/>
      </c:barChart>
      <c:catAx>
        <c:axId val="832973821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726187074"/>
        <c:crosses val="autoZero"/>
        <c:auto val="1"/>
        <c:lblAlgn val="ctr"/>
        <c:lblOffset val="100"/>
        <c:noMultiLvlLbl val="0"/>
      </c:catAx>
      <c:valAx>
        <c:axId val="726187074"/>
        <c:scaling>
          <c:orientation val="minMax"/>
        </c:scaling>
        <c:delete val="0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832973821"/>
        <c:crosses val="autoZero"/>
        <c:crossBetween val="between"/>
      </c:valAx>
      <c:spPr>
        <a:noFill/>
        <a:ln w="3175">
          <a:solidFill>
            <a:schemeClr val="bg1">
              <a:lumMod val="95000"/>
            </a:schemeClr>
          </a:solidFill>
        </a:ln>
        <a:effectLst/>
      </c:spPr>
    </c:plotArea>
    <c:legend>
      <c:legendPos val="t"/>
      <c:legendEntry>
        <c:idx val="0"/>
        <c:txPr>
          <a:bodyPr rot="0" spcFirstLastPara="0" vertOverflow="ellipsis" vert="horz" wrap="square" anchor="ctr" anchorCtr="1" forceAA="0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</a:p>
        </c:txPr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436576837466588"/>
          <c:y val="0.188466860997685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 forceAA="0"/>
          <a:lstStyle/>
          <a:p>
            <a:pPr defTabSz="914400">
              <a:defRPr lang="zh-CN"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Importing Volume </a:t>
            </a:r>
            <a:endParaRPr lang="en-US" altLang="zh-CN" sz="1800">
              <a:latin typeface="Times New Roman" panose="02020603050405020304" charset="0"/>
              <a:cs typeface="Times New Roman" panose="02020603050405020304" charset="0"/>
            </a:endParaRPr>
          </a:p>
          <a:p>
            <a:pPr defTabSz="914400">
              <a:defRPr lang="zh-CN"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en-US" altLang="zh-CN" sz="1400" b="0">
                <a:latin typeface="Times New Roman" panose="02020603050405020304" charset="0"/>
                <a:cs typeface="Times New Roman" panose="02020603050405020304" charset="0"/>
              </a:rPr>
              <a:t>( Unit: Thousand Liters )</a:t>
            </a:r>
            <a:endParaRPr lang="en-US" altLang="zh-CN" sz="1400" b="0">
              <a:latin typeface="Times New Roman" panose="02020603050405020304" charset="0"/>
              <a:cs typeface="Times New Roman" panose="02020603050405020304" charset="0"/>
            </a:endParaRPr>
          </a:p>
        </c:rich>
      </c:tx>
      <c:layout>
        <c:manualLayout>
          <c:xMode val="edge"/>
          <c:yMode val="edge"/>
          <c:x val="0.396967800264274"/>
          <c:y val="0.121043576350607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923055555555556"/>
          <c:y val="0.262731481481481"/>
          <c:w val="0.875055555555555"/>
          <c:h val="0.6320370370370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Volume</c:v>
                </c:pt>
              </c:strCache>
            </c:strRef>
          </c:tx>
          <c:spPr>
            <a:solidFill>
              <a:srgbClr val="FFAFB2"/>
            </a:solidFill>
            <a:ln>
              <a:noFill/>
            </a:ln>
            <a:effectLst>
              <a:outerShdw blurRad="76200" dir="18900000" sy="23000" kx="-1200000" algn="bl" rotWithShape="0">
                <a:schemeClr val="bg1">
                  <a:lumMod val="50000"/>
                  <a:alpha val="20000"/>
                </a:scheme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182297</c:v>
                </c:pt>
                <c:pt idx="1">
                  <c:v>338066</c:v>
                </c:pt>
                <c:pt idx="2">
                  <c:v>538349</c:v>
                </c:pt>
                <c:pt idx="3">
                  <c:v>646384</c:v>
                </c:pt>
                <c:pt idx="4">
                  <c:v>716196</c:v>
                </c:pt>
                <c:pt idx="5">
                  <c:v>821141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/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>
              <a:outerShdw blurRad="76200" dir="18900000" sy="23000" kx="-1200000" algn="bl" rotWithShape="0">
                <a:schemeClr val="bg1">
                  <a:lumMod val="50000"/>
                  <a:alpha val="20000"/>
                </a:schemeClr>
              </a:outerShdw>
            </a:effectLst>
          </c:spPr>
          <c:invertIfNegative val="0"/>
          <c:dLbls>
            <c:delete val="1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/>
                </c:pt>
              </c:strCache>
            </c:strRef>
          </c:tx>
          <c:spPr>
            <a:blipFill rotWithShape="1"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>
              <a:outerShdw blurRad="76200" dir="18900000" sy="23000" kx="-1200000" algn="bl" rotWithShape="0">
                <a:schemeClr val="bg1">
                  <a:lumMod val="50000"/>
                  <a:alpha val="20000"/>
                </a:schemeClr>
              </a:outerShdw>
            </a:effectLst>
          </c:spPr>
          <c:invertIfNegative val="0"/>
          <c:dLbls>
            <c:delete val="1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7"/>
        <c:overlap val="-27"/>
        <c:axId val="108661964"/>
        <c:axId val="415276855"/>
      </c:barChart>
      <c:catAx>
        <c:axId val="108661964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415276855"/>
        <c:crosses val="autoZero"/>
        <c:auto val="1"/>
        <c:lblAlgn val="ctr"/>
        <c:lblOffset val="100"/>
        <c:noMultiLvlLbl val="0"/>
      </c:catAx>
      <c:valAx>
        <c:axId val="415276855"/>
        <c:scaling>
          <c:orientation val="minMax"/>
        </c:scaling>
        <c:delete val="0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08661964"/>
        <c:crosses val="autoZero"/>
        <c:crossBetween val="between"/>
      </c:valAx>
      <c:spPr>
        <a:noFill/>
        <a:ln w="3175">
          <a:solidFill>
            <a:schemeClr val="bg1">
              <a:lumMod val="95000"/>
            </a:schemeClr>
          </a:solidFill>
        </a:ln>
        <a:effectLst/>
      </c:spPr>
    </c:plotArea>
    <c:legend>
      <c:legendPos val="t"/>
      <c:legendEntry>
        <c:idx val="0"/>
        <c:txPr>
          <a:bodyPr rot="0" spcFirstLastPara="0" vertOverflow="ellipsis" vert="horz" wrap="square" anchor="ctr" anchorCtr="1" forceAA="0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464670700326866"/>
          <c:y val="0.939382975037565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占比</c:v>
                </c:pt>
              </c:strCache>
            </c:strRef>
          </c:tx>
          <c:spPr>
            <a:ln w="22225" cap="rnd">
              <a:solidFill>
                <a:schemeClr val="lt1"/>
              </a:solidFill>
            </a:ln>
            <a:effectLst>
              <a:innerShdw blurRad="63500" dist="50800" dir="18900000">
                <a:prstClr val="black">
                  <a:alpha val="41000"/>
                </a:prstClr>
              </a:innerShdw>
            </a:effectLst>
          </c:spPr>
          <c:explosion val="9"/>
          <c:dPt>
            <c:idx val="0"/>
            <c:bubble3D val="0"/>
            <c:spPr>
              <a:solidFill>
                <a:srgbClr val="EC2D35"/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1"/>
            <c:bubble3D val="0"/>
            <c:spPr>
              <a:solidFill>
                <a:srgbClr val="F0B81A"/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2"/>
            <c:bubble3D val="0"/>
            <c:spPr>
              <a:solidFill>
                <a:srgbClr val="FA837D"/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3"/>
            <c:bubble3D val="0"/>
            <c:spPr>
              <a:solidFill>
                <a:srgbClr val="2AA7D5"/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4"/>
            <c:bubble3D val="0"/>
            <c:spPr>
              <a:solidFill>
                <a:srgbClr val="34495E"/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Lbls>
            <c:dLbl>
              <c:idx val="0"/>
              <c:layout>
                <c:manualLayout>
                  <c:x val="0.0210736684923819"/>
                  <c:y val="-0.014768769932588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 forceAA="0"/>
                <a:lstStyle/>
                <a:p>
                  <a:pPr>
                    <a:defRPr lang="zh-CN" sz="900" b="0" i="0" u="none" strike="noStrike" kern="1200" baseline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120004889360101"/>
                  <c:y val="0.019065795830445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 forceAA="0"/>
                <a:lstStyle/>
                <a:p>
                  <a:pPr>
                    <a:defRPr lang="zh-CN" sz="900" b="0" i="0" u="none" strike="noStrike" kern="1200" baseline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45014055654604"/>
                  <c:y val="-0.0148634860551289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 forceAA="0"/>
                  <a:lstStyle/>
                  <a:p>
                    <a:pPr defTabSz="914400">
                      <a:defRPr lang="zh-CN" sz="900" b="0" i="0" u="none" strike="noStrike" kern="120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defRPr>
                    </a:pPr>
                    <a:r>
                      <a:rPr b="0"/>
                      <a:t>Germany, 21.10%</a:t>
                    </a:r>
                    <a:endParaRPr b="0"/>
                  </a:p>
                </c:rich>
              </c:tx>
              <c:numFmt formatCode="General" sourceLinked="1"/>
              <c:spPr>
                <a:solidFill>
                  <a:srgbClr val="FA837D"/>
                </a:solidFill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 forceAA="0"/>
                <a:lstStyle/>
                <a:p>
                  <a:pPr>
                    <a:defRPr lang="zh-CN" sz="900" b="0" i="0" u="none" strike="noStrike" kern="1200" baseline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119721663994136"/>
                  <c:y val="0.00796126087058873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 forceAA="0"/>
                <a:lstStyle/>
                <a:p>
                  <a:pPr>
                    <a:defRPr lang="zh-CN" sz="900" b="0" i="0" u="none" strike="noStrike" kern="1200" baseline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476851561492195"/>
                  <c:y val="0.000329794373903669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 forceAA="0"/>
                <a:lstStyle/>
                <a:p>
                  <a:pPr>
                    <a:defRPr lang="zh-CN" sz="900" b="0" i="0" u="none" strike="noStrike" kern="1200" baseline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00311437572793503"/>
                  <c:y val="-0.0476969883161764"/>
                </c:manualLayout>
              </c:layout>
              <c:numFmt formatCode="General" sourceLinked="1"/>
              <c:spPr>
                <a:solidFill>
                  <a:srgbClr val="FA837D"/>
                </a:solidFill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 forceAA="0"/>
                <a:lstStyle/>
                <a:p>
                  <a:pPr>
                    <a:defRPr lang="zh-CN" sz="900" b="0" i="0" u="none" strike="noStrike" kern="1200" baseline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0721864788878454"/>
                  <c:y val="0.065120413896807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163546687618915"/>
                  <c:y val="0.0496356943354729"/>
                </c:manualLayout>
              </c:layout>
              <c:numFmt formatCode="General" sourceLinked="1"/>
              <c:spPr>
                <a:solidFill>
                  <a:srgbClr val="FA837D"/>
                </a:solidFill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 forceAA="0"/>
                <a:lstStyle/>
                <a:p>
                  <a:pPr>
                    <a:defRPr lang="zh-CN" sz="900" b="0" i="0" u="none" strike="noStrike" kern="1200" baseline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108413122815658"/>
                  <c:y val="-0.00261798345651972"/>
                </c:manualLayout>
              </c:layout>
              <c:numFmt formatCode="General" sourceLinked="1"/>
              <c:spPr>
                <a:solidFill>
                  <a:srgbClr val="FA837D"/>
                </a:solidFill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 forceAA="0"/>
                <a:lstStyle/>
                <a:p>
                  <a:pPr>
                    <a:defRPr lang="zh-CN" sz="900" b="0" i="0" u="none" strike="noStrike" kern="1200" baseline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0256595675412333"/>
                  <c:y val="-0.034390497156603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0134866083418892"/>
                  <c:y val="-0.027986430352701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.0242081201593616"/>
                  <c:y val="0.0126672576949141"/>
                </c:manualLayout>
              </c:layout>
              <c:numFmt formatCode="General" sourceLinked="1"/>
              <c:spPr>
                <a:solidFill>
                  <a:srgbClr val="FA837D"/>
                </a:solidFill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 forceAA="0"/>
                <a:lstStyle/>
                <a:p>
                  <a:pPr>
                    <a:defRPr lang="zh-CN" sz="900" b="0" i="0" u="none" strike="noStrike" kern="1200" baseline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0.0127211617250815"/>
                  <c:y val="-0.033070239267968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900" b="0" i="0" u="none" strike="noStrike" kern="1200" baseline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USA</c:v>
                </c:pt>
                <c:pt idx="1">
                  <c:v>Belgium</c:v>
                </c:pt>
                <c:pt idx="2">
                  <c:v>Germany</c:v>
                </c:pt>
                <c:pt idx="3">
                  <c:v>France</c:v>
                </c:pt>
                <c:pt idx="4">
                  <c:v>Italy</c:v>
                </c:pt>
                <c:pt idx="5">
                  <c:v>Mexico</c:v>
                </c:pt>
                <c:pt idx="6">
                  <c:v>Spain</c:v>
                </c:pt>
                <c:pt idx="7">
                  <c:v>Portugal</c:v>
                </c:pt>
                <c:pt idx="8">
                  <c:v>UK</c:v>
                </c:pt>
                <c:pt idx="9">
                  <c:v>Korea</c:v>
                </c:pt>
                <c:pt idx="10">
                  <c:v>New Zealand</c:v>
                </c:pt>
                <c:pt idx="11">
                  <c:v>Netherland</c:v>
                </c:pt>
                <c:pt idx="12">
                  <c:v>Others</c:v>
                </c:pt>
              </c:strCache>
            </c:strRef>
          </c:cat>
          <c:val>
            <c:numRef>
              <c:f>Sheet1!$B$2:$B$14</c:f>
              <c:numCache>
                <c:formatCode>0.00%</c:formatCode>
                <c:ptCount val="13"/>
                <c:pt idx="0">
                  <c:v>0.014</c:v>
                </c:pt>
                <c:pt idx="1">
                  <c:v>0.082</c:v>
                </c:pt>
                <c:pt idx="2">
                  <c:v>0.211</c:v>
                </c:pt>
                <c:pt idx="3">
                  <c:v>0.047</c:v>
                </c:pt>
                <c:pt idx="4">
                  <c:v>0.005</c:v>
                </c:pt>
                <c:pt idx="5">
                  <c:v>0.278</c:v>
                </c:pt>
                <c:pt idx="6">
                  <c:v>0.061</c:v>
                </c:pt>
                <c:pt idx="7">
                  <c:v>0.045</c:v>
                </c:pt>
                <c:pt idx="8">
                  <c:v>0.03</c:v>
                </c:pt>
                <c:pt idx="9">
                  <c:v>0.101</c:v>
                </c:pt>
                <c:pt idx="10">
                  <c:v>0.003</c:v>
                </c:pt>
                <c:pt idx="11">
                  <c:v>0.0513</c:v>
                </c:pt>
                <c:pt idx="12">
                  <c:v>0.072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84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100000">
          <a:srgbClr val="F1F3F5"/>
        </a:gs>
        <a:gs pos="0">
          <a:srgbClr val="5B9BD5">
            <a:lumMod val="5000"/>
            <a:lumOff val="95000"/>
          </a:srgbClr>
        </a:gs>
      </a:gsLst>
      <a:path path="circle">
        <a:fillToRect l="50000" t="50000" r="50000" b="50000"/>
      </a:path>
      <a:tileRect/>
    </a:gradFill>
    <a:ln w="9525" cap="flat" cmpd="sng" algn="ctr">
      <a:noFill/>
      <a:round/>
    </a:ln>
    <a:effectLst/>
  </c:spPr>
  <c:txPr>
    <a:bodyPr/>
    <a:lstStyle/>
    <a:p>
      <a:pPr>
        <a:defRPr lang="zh-CN" sz="900">
          <a:latin typeface="微软雅黑" panose="020B0503020204020204" charset="-122"/>
          <a:ea typeface="微软雅黑" panose="020B0503020204020204" charset="-122"/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2225" cap="rnd">
              <a:solidFill>
                <a:schemeClr val="lt1"/>
              </a:solidFill>
            </a:ln>
            <a:effectLst>
              <a:innerShdw blurRad="63500" dist="50800" dir="18900000">
                <a:prstClr val="black">
                  <a:alpha val="41000"/>
                </a:prstClr>
              </a:innerShdw>
            </a:effectLst>
          </c:spPr>
          <c:explosion val="9"/>
          <c:dPt>
            <c:idx val="0"/>
            <c:bubble3D val="0"/>
            <c:spPr>
              <a:solidFill>
                <a:srgbClr val="EC2D35"/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1"/>
            <c:bubble3D val="0"/>
            <c:spPr>
              <a:solidFill>
                <a:srgbClr val="F0B81A"/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2"/>
            <c:bubble3D val="0"/>
            <c:spPr>
              <a:solidFill>
                <a:srgbClr val="FA837D"/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3"/>
            <c:bubble3D val="0"/>
            <c:spPr>
              <a:solidFill>
                <a:srgbClr val="2AA7D5"/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4"/>
            <c:bubble3D val="0"/>
            <c:spPr>
              <a:solidFill>
                <a:srgbClr val="34495E"/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2225" cap="rnd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41000"/>
                  </a:prstClr>
                </a:innerShdw>
              </a:effectLst>
            </c:spPr>
          </c:dPt>
          <c:dLbls>
            <c:dLbl>
              <c:idx val="0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 forceAA="0"/>
                <a:lstStyle/>
                <a:p>
                  <a:pPr>
                    <a:defRPr lang="zh-CN" sz="900" b="0" i="0" u="none" strike="noStrike" kern="1200" baseline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cs"/>
                    </a:defRPr>
                  </a:pPr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00191807470248614"/>
                  <c:y val="0.0263585060873086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 forceAA="0"/>
                <a:lstStyle/>
                <a:p>
                  <a:pPr>
                    <a:defRPr lang="zh-CN" sz="900" b="0" i="0" u="none" strike="noStrike" kern="1200" baseline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8541636620714"/>
                  <c:y val="-0.058163077827167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689489807941558"/>
                  <c:y val="0.110748749581295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 forceAA="0"/>
                <a:lstStyle/>
                <a:p>
                  <a:pPr>
                    <a:defRPr lang="zh-CN" sz="900" b="0" i="0" u="none" strike="noStrike" kern="1200" baseline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543765995051255"/>
                  <c:y val="0.05397070161912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0627192058442324"/>
                  <c:y val="0.027746572656845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17481595381171"/>
                  <c:y val="0.019552875362683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0939587486744433"/>
                  <c:y val="-0.015230025040434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.00380808295039471"/>
                  <c:y val="-0.038919240993848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.0868278425827737"/>
                  <c:y val="0.012037883070029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976"/>
                      <c:h val="0.0788494916935284"/>
                    </c:manualLayout>
                  </c15:layout>
                </c:ext>
              </c:extLst>
            </c:dLbl>
            <c:dLbl>
              <c:idx val="10"/>
              <c:layout>
                <c:manualLayout>
                  <c:x val="0.0825693177801343"/>
                  <c:y val="0.067415277316036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.0017"/>
                  <c:y val="-0.030994297049342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900" b="0" i="0" u="none" strike="noStrike" kern="1200" baseline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USA</c:v>
                </c:pt>
                <c:pt idx="1">
                  <c:v>Belgium</c:v>
                </c:pt>
                <c:pt idx="2">
                  <c:v>Germany</c:v>
                </c:pt>
                <c:pt idx="3">
                  <c:v>France</c:v>
                </c:pt>
                <c:pt idx="4">
                  <c:v>Russia</c:v>
                </c:pt>
                <c:pt idx="5">
                  <c:v>Mexico</c:v>
                </c:pt>
                <c:pt idx="6">
                  <c:v>Spain</c:v>
                </c:pt>
                <c:pt idx="7">
                  <c:v>Portugal</c:v>
                </c:pt>
                <c:pt idx="8">
                  <c:v>UK</c:v>
                </c:pt>
                <c:pt idx="9">
                  <c:v>Korea</c:v>
                </c:pt>
                <c:pt idx="10">
                  <c:v>Netherland</c:v>
                </c:pt>
                <c:pt idx="11">
                  <c:v>Others</c:v>
                </c:pt>
              </c:strCache>
            </c:strRef>
          </c:cat>
          <c:val>
            <c:numRef>
              <c:f>Sheet1!$B$2:$B$13</c:f>
              <c:numCache>
                <c:formatCode>0.00%</c:formatCode>
                <c:ptCount val="12"/>
                <c:pt idx="0">
                  <c:v>0.025</c:v>
                </c:pt>
                <c:pt idx="1">
                  <c:v>0.074</c:v>
                </c:pt>
                <c:pt idx="2">
                  <c:v>0.482</c:v>
                </c:pt>
                <c:pt idx="3">
                  <c:v>0.064</c:v>
                </c:pt>
                <c:pt idx="4">
                  <c:v>0.008</c:v>
                </c:pt>
                <c:pt idx="5">
                  <c:v>0.027</c:v>
                </c:pt>
                <c:pt idx="6">
                  <c:v>0.034</c:v>
                </c:pt>
                <c:pt idx="7">
                  <c:v>0.003</c:v>
                </c:pt>
                <c:pt idx="8">
                  <c:v>0.008</c:v>
                </c:pt>
                <c:pt idx="9">
                  <c:v>0.033</c:v>
                </c:pt>
                <c:pt idx="10">
                  <c:v>0.188</c:v>
                </c:pt>
                <c:pt idx="11">
                  <c:v>0.054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84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100000">
          <a:srgbClr val="F1F3F5"/>
        </a:gs>
        <a:gs pos="0">
          <a:srgbClr val="5B9BD5">
            <a:lumMod val="5000"/>
            <a:lumOff val="95000"/>
          </a:srgbClr>
        </a:gs>
      </a:gsLst>
      <a:path path="circle">
        <a:fillToRect l="50000" t="50000" r="50000" b="50000"/>
      </a:path>
      <a:tileRect/>
    </a:gradFill>
    <a:ln w="9525" cap="flat" cmpd="sng" algn="ctr">
      <a:noFill/>
      <a:round/>
    </a:ln>
    <a:effectLst/>
  </c:spPr>
  <c:txPr>
    <a:bodyPr/>
    <a:lstStyle/>
    <a:p>
      <a:pPr>
        <a:defRPr lang="zh-CN" sz="900">
          <a:latin typeface="微软雅黑" panose="020B0503020204020204" charset="-122"/>
          <a:ea typeface="微软雅黑" panose="020B0503020204020204" charset="-122"/>
        </a:defRPr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 forceAA="0"/>
          <a:lstStyle/>
          <a:p>
            <a:pPr defTabSz="914400">
              <a:defRPr lang="zh-CN"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r>
              <a:rPr lang="en-US" altLang="zh-CN" sz="280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Number of Craft Breweries Opening</a:t>
            </a:r>
            <a:endParaRPr lang="en-US" altLang="zh-CN" sz="28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defTabSz="914400">
              <a:defRPr lang="zh-CN"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endParaRPr lang="en-US" altLang="zh-CN" sz="200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  <a:p>
            <a:pPr defTabSz="914400">
              <a:defRPr lang="zh-CN"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defRPr>
            </a:pPr>
            <a:r>
              <a:rPr lang="en-US" altLang="zh-CN" sz="1800" b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Times New Roman" panose="02020603050405020304" charset="0"/>
              </a:rPr>
              <a:t>Total 2018 Craft Breweries: around 1000~1500</a:t>
            </a:r>
            <a:endParaRPr lang="en-US" altLang="zh-CN" sz="1800" b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Times New Roman" panose="02020603050405020304" charset="0"/>
            </a:endParaRPr>
          </a:p>
        </c:rich>
      </c:tx>
      <c:layout>
        <c:manualLayout>
          <c:xMode val="edge"/>
          <c:yMode val="edge"/>
          <c:x val="0.216172410638038"/>
          <c:y val="0.089124362256771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562"/>
          <c:y val="0.231198808637379"/>
          <c:w val="0.9127"/>
          <c:h val="0.6371556217423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Numbers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>
              <a:outerShdw blurRad="76200" dir="2400000" sy="23000" kx="-1200000" algn="bl" rotWithShape="0">
                <a:schemeClr val="bg1">
                  <a:lumMod val="50000"/>
                  <a:alpha val="20000"/>
                </a:scheme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blipFill rotWithShape="1"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>
                <a:outerShdw blurRad="76200" dir="2400000" sy="23000" kx="-1200000" algn="bl" rotWithShape="0">
                  <a:schemeClr val="bg1">
                    <a:lumMod val="50000"/>
                    <a:alpha val="20000"/>
                  </a:schemeClr>
                </a:outerShdw>
              </a:effectLst>
            </c:spPr>
          </c:dPt>
          <c:dPt>
            <c:idx val="2"/>
            <c:invertIfNegative val="0"/>
            <c:bubble3D val="0"/>
            <c:spPr>
              <a:blipFill rotWithShape="1"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>
                <a:outerShdw blurRad="76200" dir="2400000" sy="23000" kx="-1200000" algn="bl" rotWithShape="0">
                  <a:schemeClr val="bg1">
                    <a:lumMod val="50000"/>
                    <a:alpha val="20000"/>
                  </a:schemeClr>
                </a:outerShdw>
              </a:effectLst>
            </c:spPr>
          </c:dPt>
          <c:dPt>
            <c:idx val="3"/>
            <c:invertIfNegative val="0"/>
            <c:bubble3D val="0"/>
            <c:spPr>
              <a:blipFill rotWithShape="1"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>
                <a:outerShdw blurRad="76200" dir="2400000" sy="23000" kx="-1200000" algn="bl" rotWithShape="0">
                  <a:schemeClr val="bg1">
                    <a:lumMod val="50000"/>
                    <a:alpha val="20000"/>
                  </a:schemeClr>
                </a:outerShdw>
              </a:effectLst>
            </c:spPr>
          </c:dPt>
          <c:dLbls>
            <c:dLbl>
              <c:idx val="0"/>
              <c:layout/>
              <c:numFmt formatCode="General" sourceLinked="1"/>
              <c:spPr>
                <a:solidFill>
                  <a:srgbClr val="08B0C5"/>
                </a:solidFill>
                <a:ln>
                  <a:noFill/>
                </a:ln>
                <a:effectLst/>
              </c:spPr>
              <c:txPr>
                <a:bodyPr rot="0" spcFirstLastPara="0" vertOverflow="ellipsis" vert="horz" wrap="square" lIns="107950" tIns="19050" rIns="107950" bIns="19050" anchor="ctr" anchorCtr="1" forceAA="0"/>
                <a:lstStyle/>
                <a:p>
                  <a:pPr>
                    <a:defRPr lang="zh-CN" sz="1200" b="0" i="0" u="none" strike="noStrike" kern="1200" baseline="0">
                      <a:solidFill>
                        <a:schemeClr val="bg1"/>
                      </a:solidFill>
                      <a:latin typeface="Impact" panose="020B0806030902050204" charset="0"/>
                      <a:ea typeface="Impact" panose="020B0806030902050204" charset="0"/>
                      <a:cs typeface="Impact" panose="020B0806030902050204" charset="0"/>
                      <a:sym typeface="Impact" panose="020B0806030902050204" charset="0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numFmt formatCode="General" sourceLinked="1"/>
              <c:spPr>
                <a:solidFill>
                  <a:srgbClr val="FAC295"/>
                </a:solidFill>
                <a:ln>
                  <a:noFill/>
                </a:ln>
                <a:effectLst/>
              </c:spPr>
              <c:txPr>
                <a:bodyPr rot="0" spcFirstLastPara="0" vertOverflow="ellipsis" vert="horz" wrap="square" lIns="107950" tIns="19050" rIns="107950" bIns="19050" anchor="ctr" anchorCtr="1" forceAA="0"/>
                <a:lstStyle/>
                <a:p>
                  <a:pPr>
                    <a:defRPr lang="zh-CN" sz="1200" b="0" i="0" u="none" strike="noStrike" kern="1200" baseline="0">
                      <a:solidFill>
                        <a:schemeClr val="bg1"/>
                      </a:solidFill>
                      <a:latin typeface="Impact" panose="020B0806030902050204" charset="0"/>
                      <a:ea typeface="Impact" panose="020B0806030902050204" charset="0"/>
                      <a:cs typeface="Impact" panose="020B0806030902050204" charset="0"/>
                      <a:sym typeface="Impact" panose="020B0806030902050204" charset="0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numFmt formatCode="General" sourceLinked="1"/>
              <c:spPr>
                <a:solidFill>
                  <a:srgbClr val="FB8C9C"/>
                </a:solidFill>
                <a:ln>
                  <a:noFill/>
                </a:ln>
                <a:effectLst/>
              </c:spPr>
              <c:txPr>
                <a:bodyPr rot="0" spcFirstLastPara="0" vertOverflow="ellipsis" vert="horz" wrap="square" lIns="107950" tIns="19050" rIns="107950" bIns="19050" anchor="ctr" anchorCtr="1" forceAA="0"/>
                <a:lstStyle/>
                <a:p>
                  <a:pPr>
                    <a:defRPr lang="zh-CN" sz="1200" b="0" i="0" u="none" strike="noStrike" kern="1200" baseline="0">
                      <a:solidFill>
                        <a:schemeClr val="bg1"/>
                      </a:solidFill>
                      <a:latin typeface="Impact" panose="020B0806030902050204" charset="0"/>
                      <a:ea typeface="Impact" panose="020B0806030902050204" charset="0"/>
                      <a:cs typeface="Impact" panose="020B0806030902050204" charset="0"/>
                      <a:sym typeface="Impact" panose="020B0806030902050204" charset="0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numFmt formatCode="General" sourceLinked="1"/>
              <c:spPr>
                <a:solidFill>
                  <a:srgbClr val="A6C4E8"/>
                </a:solidFill>
                <a:ln>
                  <a:noFill/>
                </a:ln>
                <a:effectLst/>
              </c:spPr>
              <c:txPr>
                <a:bodyPr rot="0" spcFirstLastPara="0" vertOverflow="ellipsis" vert="horz" wrap="square" lIns="107950" tIns="19050" rIns="107950" bIns="19050" anchor="ctr" anchorCtr="1" forceAA="0"/>
                <a:lstStyle/>
                <a:p>
                  <a:pPr>
                    <a:defRPr lang="zh-CN" sz="1200" b="0" i="0" u="none" strike="noStrike" kern="1200" baseline="0">
                      <a:solidFill>
                        <a:schemeClr val="bg1"/>
                      </a:solidFill>
                      <a:latin typeface="Impact" panose="020B0806030902050204" charset="0"/>
                      <a:ea typeface="Impact" panose="020B0806030902050204" charset="0"/>
                      <a:cs typeface="Impact" panose="020B0806030902050204" charset="0"/>
                      <a:sym typeface="Impact" panose="020B0806030902050204" charset="0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0001"/>
                  <c:y val="-0.0241333333333333"/>
                </c:manualLayout>
              </c:layout>
              <c:tx>
                <c:rich>
                  <a:bodyPr rot="0" spcFirstLastPara="0" vertOverflow="ellipsis" vert="horz" wrap="square" lIns="107950" tIns="19050" rIns="107950" bIns="19050" anchor="ctr" anchorCtr="1" forceAA="0"/>
                  <a:lstStyle/>
                  <a:p>
                    <a:pPr defTabSz="914400">
                      <a:defRPr lang="zh-CN" sz="1200" b="0" i="0" u="none" strike="noStrike" kern="1200" baseline="0">
                        <a:solidFill>
                          <a:schemeClr val="bg1"/>
                        </a:solidFill>
                        <a:latin typeface="Impact" panose="020B0806030902050204" charset="0"/>
                        <a:ea typeface="Impact" panose="020B0806030902050204" charset="0"/>
                        <a:cs typeface="Impact" panose="020B0806030902050204" charset="0"/>
                        <a:sym typeface="Impact" panose="020B0806030902050204" charset="0"/>
                      </a:defRPr>
                    </a:pPr>
                    <a:r>
                      <a:rPr lang="en-US" altLang="zh-CN" sz="1200">
                        <a:solidFill>
                          <a:schemeClr val="bg1"/>
                        </a:solidFill>
                      </a:rPr>
                      <a:t>326 </a:t>
                    </a:r>
                    <a:endParaRPr lang="en-US" altLang="zh-CN" sz="1200">
                      <a:solidFill>
                        <a:schemeClr val="bg1"/>
                      </a:solidFill>
                    </a:endParaRPr>
                  </a:p>
                </c:rich>
              </c:tx>
              <c:numFmt formatCode="General" sourceLinked="1"/>
              <c:spPr>
                <a:solidFill>
                  <a:srgbClr val="2EC0CC"/>
                </a:solidFill>
                <a:ln>
                  <a:noFill/>
                </a:ln>
                <a:effectLst/>
              </c:spPr>
              <c:txPr>
                <a:bodyPr rot="0" spcFirstLastPara="0" vertOverflow="ellipsis" vert="horz" wrap="square" lIns="107950" tIns="19050" rIns="107950" bIns="19050" anchor="ctr" anchorCtr="1" forceAA="0"/>
                <a:lstStyle/>
                <a:p>
                  <a:pPr>
                    <a:defRPr lang="zh-CN" sz="1200" b="0" i="0" u="none" strike="noStrike" kern="1200" baseline="0">
                      <a:solidFill>
                        <a:schemeClr val="bg1"/>
                      </a:solidFill>
                      <a:latin typeface="Impact" panose="020B0806030902050204" charset="0"/>
                      <a:ea typeface="Impact" panose="020B0806030902050204" charset="0"/>
                      <a:cs typeface="Impact" panose="020B0806030902050204" charset="0"/>
                      <a:sym typeface="Impact" panose="020B0806030902050204" charset="0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804"/>
                      <c:h val="0.0576"/>
                    </c:manualLayout>
                  </c15:layout>
                </c:ext>
              </c:extLst>
            </c:dLbl>
            <c:dLbl>
              <c:idx val="5"/>
              <c:layout/>
              <c:tx>
                <c:rich>
                  <a:bodyPr rot="0" spcFirstLastPara="0" vertOverflow="ellipsis" vert="horz" wrap="square" lIns="107950" tIns="19050" rIns="107950" bIns="19050" anchor="ctr" anchorCtr="1" forceAA="0"/>
                  <a:lstStyle/>
                  <a:p>
                    <a:pPr defTabSz="914400">
                      <a:defRPr lang="zh-CN" sz="1200" b="0" i="0" u="none" strike="noStrike" kern="1200" baseline="0">
                        <a:solidFill>
                          <a:schemeClr val="bg1"/>
                        </a:solidFill>
                        <a:latin typeface="Impact" panose="020B0806030902050204" charset="0"/>
                        <a:ea typeface="Impact" panose="020B0806030902050204" charset="0"/>
                        <a:cs typeface="Impact" panose="020B0806030902050204" charset="0"/>
                        <a:sym typeface="Impact" panose="020B0806030902050204" charset="0"/>
                      </a:defRPr>
                    </a:pPr>
                    <a:r>
                      <a:rPr lang="en-US" altLang="zh-CN" sz="1200"/>
                      <a:t>553</a:t>
                    </a:r>
                    <a:endParaRPr sz="1200"/>
                  </a:p>
                </c:rich>
              </c:tx>
              <c:numFmt formatCode="General" sourceLinked="1"/>
              <c:spPr>
                <a:solidFill>
                  <a:srgbClr val="2EC0CC"/>
                </a:solidFill>
                <a:ln>
                  <a:noFill/>
                </a:ln>
                <a:effectLst/>
              </c:spPr>
              <c:txPr>
                <a:bodyPr rot="0" spcFirstLastPara="0" vertOverflow="ellipsis" vert="horz" wrap="square" lIns="107950" tIns="19050" rIns="107950" bIns="19050" anchor="ctr" anchorCtr="1" forceAA="0"/>
                <a:lstStyle/>
                <a:p>
                  <a:pPr>
                    <a:defRPr lang="zh-CN" sz="1200" b="0" i="0" u="none" strike="noStrike" kern="1200" baseline="0">
                      <a:solidFill>
                        <a:schemeClr val="bg1"/>
                      </a:solidFill>
                      <a:latin typeface="Impact" panose="020B0806030902050204" charset="0"/>
                      <a:ea typeface="Impact" panose="020B0806030902050204" charset="0"/>
                      <a:cs typeface="Impact" panose="020B0806030902050204" charset="0"/>
                      <a:sym typeface="Impact" panose="020B0806030902050204" charset="0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107950" tIns="19050" rIns="107950" bIns="19050" anchor="ctr" anchorCtr="1" forceAA="0"/>
              <a:lstStyle/>
              <a:p>
                <a:pPr>
                  <a:defRPr lang="zh-CN" sz="1200" b="0" i="0" u="none" strike="noStrike" kern="1200" baseline="0">
                    <a:solidFill>
                      <a:schemeClr val="bg1"/>
                    </a:solidFill>
                    <a:latin typeface="Impact" panose="020B0806030902050204" charset="0"/>
                    <a:ea typeface="Impact" panose="020B0806030902050204" charset="0"/>
                    <a:cs typeface="Impact" panose="020B0806030902050204" charset="0"/>
                    <a:sym typeface="Impact" panose="020B0806030902050204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17</c:v>
                </c:pt>
                <c:pt idx="1">
                  <c:v>33</c:v>
                </c:pt>
                <c:pt idx="2">
                  <c:v>74</c:v>
                </c:pt>
                <c:pt idx="3">
                  <c:v>293</c:v>
                </c:pt>
                <c:pt idx="4">
                  <c:v>326</c:v>
                </c:pt>
                <c:pt idx="5">
                  <c:v>553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27"/>
        <c:axId val="574551392"/>
        <c:axId val="183461689"/>
      </c:barChart>
      <c:catAx>
        <c:axId val="574551392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c:txPr>
        <c:crossAx val="183461689"/>
        <c:crosses val="autoZero"/>
        <c:auto val="1"/>
        <c:lblAlgn val="ctr"/>
        <c:lblOffset val="100"/>
        <c:noMultiLvlLbl val="0"/>
      </c:catAx>
      <c:valAx>
        <c:axId val="18346168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74551392"/>
        <c:crosses val="autoZero"/>
        <c:crossBetween val="between"/>
      </c:valAx>
      <c:spPr>
        <a:noFill/>
        <a:ln w="3175">
          <a:solidFill>
            <a:schemeClr val="bg1">
              <a:lumMod val="9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01A41-A85B-4BA3-A58B-5DF29B5ACF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88F8D-94BC-43CD-A0DF-0660451385C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88F8D-94BC-43CD-A0DF-066045138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国际品牌的历史背景，国际化的视野和创意、管理经验、酿酒技术 结合本土团队对本土消费者，市场和渠道的了解共同打造合作品牌。 </a:t>
            </a:r>
            <a:r>
              <a:rPr lang="en-US" altLang="zh-CN"/>
              <a:t>1. </a:t>
            </a:r>
            <a:r>
              <a:rPr lang="zh-CN" altLang="en-US"/>
              <a:t>不一定是国际品牌，可以是合作的新品牌， 因为中国年年轻消费者对国货已经不像父辈那样了。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88F8D-94BC-43CD-A0DF-066045138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这里主要是讲中国是一个多民族国家，不同地方，不同气候，不同风俗习惯，不同文化。所以当我们在说想进入中国市场，很难把中国当成一个大市场，而是应该当成一个欧盟来看待。 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2013</a:t>
            </a:r>
            <a:r>
              <a:rPr lang="zh-CN" altLang="en-US"/>
              <a:t>产量达到顶点，啤酒消费已经饱和，</a:t>
            </a:r>
            <a:r>
              <a:rPr lang="en-US" altLang="zh-CN"/>
              <a:t>2017</a:t>
            </a:r>
            <a:r>
              <a:rPr lang="zh-CN" altLang="en-US"/>
              <a:t>，</a:t>
            </a:r>
            <a:r>
              <a:rPr lang="en-US" altLang="zh-CN"/>
              <a:t>2018</a:t>
            </a:r>
            <a:r>
              <a:rPr lang="zh-CN" altLang="en-US"/>
              <a:t>持续平稳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中国年轻消费者受过好的教育，出过国或者在大城市有更高的视野，他们对不像父辈或祖父辈那样而是对中国自己的东西，开始重拾中国传统文化，穿汉服，背古诗，将民族文化融入不同的行业中。所以中国本土精酿在酒吧卖的非常好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说一下从拉格，到德式、比利时小麦的流行，到现在</a:t>
            </a:r>
            <a:r>
              <a:rPr lang="en-US" altLang="zh-CN"/>
              <a:t>IPA, </a:t>
            </a:r>
            <a:r>
              <a:rPr lang="zh-CN" altLang="en-US"/>
              <a:t>世涛开始，到中国精酿开始运用本土原材料酿酒。这里包括青稞啤酒。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河马海鲜新模式，宝燕。大润发，我打败了所有竞争对手，却输给了时代。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今年是2018年即将步入19年，各界网联网大佬们在这两年中纷纷改变销售策略，都想要借一把新零售的东风。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例如小米公司的雷军说过，新零售就是提高效率。然后说自己的米家已经做到了线上线下结合。其实米家就是小米的商城而已，需要线上购买的依旧是依靠网络交易然后快递送达用户手里，线下购买的也是跑到米家门店选购，我认为这不算什么新零售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京东2017年推出的百万便利店计划，刘强东说京东的便利店要开遍中国所有的乡村，这个我都觉得有点好笑。先不说他要垄断中国便利店，时至今年，很多地方的京东便利店也没有门庭若市，而且跟普通的便利店区别不大。还有直接刷脸支付的无人超市。。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第一个机会，</a:t>
            </a:r>
            <a:r>
              <a:rPr lang="en-US" altLang="zh-CN"/>
              <a:t>exporting</a:t>
            </a:r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418" y="735829"/>
            <a:ext cx="10518338" cy="623415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/>
          <a:lstStyle/>
          <a:p>
            <a:fld id="{FC8A9CF0-91C9-42F9-83C2-B72FF9A18B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/>
          <a:lstStyle/>
          <a:p>
            <a:fld id="{A7F1AA27-B7A4-475F-8430-0E6442A33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/>
          <a:lstStyle/>
          <a:p>
            <a:fld id="{FC8A9CF0-91C9-42F9-83C2-B72FF9A18B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/>
          <a:lstStyle/>
          <a:p>
            <a:fld id="{A7F1AA27-B7A4-475F-8430-0E6442A33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/>
          <a:lstStyle/>
          <a:p>
            <a:fld id="{FC8A9CF0-91C9-42F9-83C2-B72FF9A18B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/>
          <a:lstStyle/>
          <a:p>
            <a:fld id="{A7F1AA27-B7A4-475F-8430-0E6442A33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/>
          <a:lstStyle/>
          <a:p>
            <a:fld id="{FC8A9CF0-91C9-42F9-83C2-B72FF9A18B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/>
          <a:lstStyle/>
          <a:p>
            <a:fld id="{A7F1AA27-B7A4-475F-8430-0E6442A33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/>
          <a:lstStyle/>
          <a:p>
            <a:fld id="{FC8A9CF0-91C9-42F9-83C2-B72FF9A18B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/>
          <a:lstStyle/>
          <a:p>
            <a:fld id="{A7F1AA27-B7A4-475F-8430-0E6442A33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/>
          <a:lstStyle/>
          <a:p>
            <a:fld id="{FC8A9CF0-91C9-42F9-83C2-B72FF9A18B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/>
          <a:lstStyle/>
          <a:p>
            <a:fld id="{A7F1AA27-B7A4-475F-8430-0E6442A33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75000">
                <a:schemeClr val="accent4">
                  <a:lumMod val="0"/>
                  <a:lumOff val="100000"/>
                  <a:alpha val="0"/>
                </a:schemeClr>
              </a:gs>
              <a:gs pos="100000">
                <a:schemeClr val="tx1">
                  <a:lumMod val="20000"/>
                  <a:lumOff val="8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4" Type="http://schemas.openxmlformats.org/officeDocument/2006/relationships/slideLayout" Target="../slideLayouts/slideLayout8.xml"/><Relationship Id="rId13" Type="http://schemas.openxmlformats.org/officeDocument/2006/relationships/tags" Target="../tags/tag10.xml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8.xml"/><Relationship Id="rId3" Type="http://schemas.openxmlformats.org/officeDocument/2006/relationships/tags" Target="../tags/tag2.xml"/><Relationship Id="rId2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3.xml"/><Relationship Id="rId1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.xml"/><Relationship Id="rId1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5.xml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r="5172" b="8621"/>
          <a:stretch>
            <a:fillRect/>
          </a:stretch>
        </p:blipFill>
        <p:spPr>
          <a:xfrm>
            <a:off x="-71353" y="808270"/>
            <a:ext cx="12025336" cy="6128296"/>
          </a:xfrm>
          <a:prstGeom prst="rect">
            <a:avLst/>
          </a:prstGeom>
        </p:spPr>
      </p:pic>
      <p:pic>
        <p:nvPicPr>
          <p:cNvPr id="14" name="X-Ray Dog - Just Breat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78604" y="14909"/>
            <a:ext cx="609600" cy="609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68670" y="121285"/>
            <a:ext cx="7038975" cy="3999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Craft Beer I</a:t>
            </a:r>
            <a:r>
              <a:rPr lang="en-US" altLang="zh-CN" sz="6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 </a:t>
            </a:r>
            <a:endParaRPr lang="en-US" altLang="zh-CN" sz="6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6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CHINA </a:t>
            </a:r>
            <a:endParaRPr lang="en-US" altLang="zh-CN" b="1">
              <a:solidFill>
                <a:srgbClr val="FF0000"/>
              </a:solidFill>
            </a:endParaRPr>
          </a:p>
          <a:p>
            <a:pPr algn="ctr"/>
            <a:r>
              <a:rPr lang="en-US" altLang="zh-CN">
                <a:solidFill>
                  <a:srgbClr val="FF0000"/>
                </a:solidFill>
              </a:rPr>
              <a:t>   </a:t>
            </a:r>
            <a:endParaRPr lang="en-US" altLang="zh-CN">
              <a:solidFill>
                <a:srgbClr val="FF0000"/>
              </a:solidFill>
            </a:endParaRPr>
          </a:p>
          <a:p>
            <a:pPr algn="ctr"/>
            <a:r>
              <a:rPr lang="en-US" altLang="zh-CN" sz="24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Trends &amp; 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Opportunities</a:t>
            </a:r>
            <a:endParaRPr lang="en-US" altLang="zh-CN" sz="24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   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altLang="zh-CN" sz="2400" b="1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Michelle Wang</a:t>
            </a:r>
            <a:endParaRPr lang="en-US" altLang="zh-CN" sz="2400" b="1">
              <a:solidFill>
                <a:schemeClr val="bg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000" b="1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en-US" altLang="zh-CN" sz="2000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The</a:t>
            </a:r>
            <a:r>
              <a:rPr lang="en-US" altLang="zh-CN" sz="2000" b="1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000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Beer Link </a:t>
            </a:r>
            <a:endParaRPr lang="en-US" altLang="zh-CN" sz="2000">
              <a:solidFill>
                <a:schemeClr val="bg2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400" b="1">
                <a:solidFill>
                  <a:schemeClr val="bg2"/>
                </a:solidFill>
                <a:latin typeface="Comic Sans MS" panose="030F0702030302020204" charset="0"/>
                <a:cs typeface="Comic Sans MS" panose="030F0702030302020204" charset="0"/>
              </a:rPr>
              <a:t>                         </a:t>
            </a:r>
            <a:endParaRPr lang="en-US" altLang="zh-CN" sz="2400" b="1">
              <a:solidFill>
                <a:schemeClr val="bg2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pSp>
        <p:nvGrpSpPr>
          <p:cNvPr id="24" name="Group 1"/>
          <p:cNvGrpSpPr/>
          <p:nvPr>
            <p:custDataLst>
              <p:tags r:id="rId1"/>
            </p:custDataLst>
          </p:nvPr>
        </p:nvGrpSpPr>
        <p:grpSpPr>
          <a:xfrm rot="16200000" flipH="1" flipV="1">
            <a:off x="11371659" y="6130983"/>
            <a:ext cx="351927" cy="416305"/>
            <a:chOff x="4622800" y="1609784"/>
            <a:chExt cx="130175" cy="153988"/>
          </a:xfrm>
        </p:grpSpPr>
        <p:cxnSp>
          <p:nvCxnSpPr>
            <p:cNvPr id="25" name="Straight Connector 2"/>
            <p:cNvCxnSpPr/>
            <p:nvPr>
              <p:custDataLst>
                <p:tags r:id="rId2"/>
              </p:custDataLst>
            </p:nvPr>
          </p:nvCxnSpPr>
          <p:spPr>
            <a:xfrm>
              <a:off x="4622800" y="1612900"/>
              <a:ext cx="130175" cy="0"/>
            </a:xfrm>
            <a:prstGeom prst="line">
              <a:avLst/>
            </a:prstGeom>
            <a:noFill/>
            <a:ln w="381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26" name="Straight Connector 3"/>
            <p:cNvCxnSpPr/>
            <p:nvPr>
              <p:custDataLst>
                <p:tags r:id="rId3"/>
              </p:custDataLst>
            </p:nvPr>
          </p:nvCxnSpPr>
          <p:spPr>
            <a:xfrm>
              <a:off x="4748257" y="1609784"/>
              <a:ext cx="0" cy="153988"/>
            </a:xfrm>
            <a:prstGeom prst="line">
              <a:avLst/>
            </a:prstGeom>
            <a:noFill/>
            <a:ln w="381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2" name="文本框 1"/>
          <p:cNvSpPr txBox="1"/>
          <p:nvPr/>
        </p:nvSpPr>
        <p:spPr>
          <a:xfrm>
            <a:off x="422275" y="10795"/>
            <a:ext cx="4081145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Market Overview</a:t>
            </a:r>
            <a:endParaRPr lang="en-US" altLang="zh-CN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altLang="zh-CN" b="1" i="1"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-Craft Beer Movement</a:t>
            </a:r>
            <a:endParaRPr lang="zh-CN" altLang="en-US" i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65" y="932180"/>
            <a:ext cx="2880995" cy="3335020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30" y="4432300"/>
            <a:ext cx="2881630" cy="1730375"/>
          </a:xfrm>
          <a:prstGeom prst="ellipse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850" y="942975"/>
            <a:ext cx="1724660" cy="1506220"/>
          </a:xfrm>
          <a:prstGeom prst="round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9850" y="4432300"/>
            <a:ext cx="1338580" cy="1731010"/>
          </a:xfrm>
          <a:prstGeom prst="round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9690" y="2651760"/>
            <a:ext cx="1735455" cy="1615440"/>
          </a:xfrm>
          <a:prstGeom prst="ellipse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1055" y="3330575"/>
            <a:ext cx="2888615" cy="2011045"/>
          </a:xfrm>
          <a:prstGeom prst="round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3260" y="943610"/>
            <a:ext cx="3126740" cy="2153285"/>
          </a:xfrm>
          <a:prstGeom prst="ellipse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3350" y="3394710"/>
            <a:ext cx="2536825" cy="1852295"/>
          </a:xfrm>
          <a:prstGeom prst="ellipse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5580" y="1303020"/>
            <a:ext cx="2474595" cy="1793875"/>
          </a:xfrm>
          <a:prstGeom prst="round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michellewang718\Desktop\华盛顿报告照片\IMG_0632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45465" y="1506220"/>
            <a:ext cx="5505450" cy="4404995"/>
          </a:xfrm>
          <a:prstGeom prst="roundRect">
            <a:avLst/>
          </a:prstGeom>
          <a:noFill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7440" y="1506220"/>
            <a:ext cx="5485765" cy="440626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5782" y="6206094"/>
            <a:ext cx="12192000" cy="3581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Helvetica Light"/>
              </a:rPr>
              <a:t>Local </a:t>
            </a:r>
            <a:r>
              <a:rPr lang="en-US" altLang="zh-CN" dirty="0" smtClean="0"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rPr>
              <a:t>C</a:t>
            </a:r>
            <a:r>
              <a:rPr kumimoji="0" lang="en-US" altLang="zh-CN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Helvetica Light"/>
              </a:rPr>
              <a:t>raft Beer </a:t>
            </a:r>
            <a:r>
              <a:rPr lang="en-US" altLang="zh-CN" dirty="0" smtClean="0"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</a:rPr>
              <a:t>B</a:t>
            </a:r>
            <a:r>
              <a:rPr kumimoji="0" lang="en-US" altLang="zh-CN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Helvetica Light"/>
              </a:rPr>
              <a:t>ars</a:t>
            </a:r>
            <a:r>
              <a:rPr kumimoji="0" lang="en-US" altLang="zh-CN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Helvetica Light"/>
              </a:rPr>
              <a:t> </a:t>
            </a:r>
            <a:r>
              <a:rPr kumimoji="0" lang="en-US" altLang="zh-CN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charset="0"/>
                <a:ea typeface="Arial" panose="020B0604020202020204" pitchFamily="34" charset="0"/>
                <a:cs typeface="Times New Roman" panose="02020603050405020304" charset="0"/>
                <a:sym typeface="Helvetica Light"/>
              </a:rPr>
              <a:t> 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charset="0"/>
              <a:ea typeface="Arial" panose="020B0604020202020204" pitchFamily="34" charset="0"/>
              <a:cs typeface="Times New Roman" panose="02020603050405020304" charset="0"/>
              <a:sym typeface="Helvetica Ligh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2880" y="100965"/>
            <a:ext cx="38830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Market Overview</a:t>
            </a:r>
            <a:endParaRPr lang="en-US" altLang="zh-CN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altLang="zh-CN" sz="2400" b="1"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b="1" i="1"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-Craft Beer Movement</a:t>
            </a:r>
            <a:endParaRPr lang="zh-CN" altLang="en-US" i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ichellewang718\Desktop\华盛顿报告照片\Bravo 照片\Bravo Pic_69855\Bravo Pic\IMG_794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588" y="3507476"/>
            <a:ext cx="3977448" cy="3350525"/>
          </a:xfrm>
          <a:prstGeom prst="rect">
            <a:avLst/>
          </a:prstGeom>
          <a:noFill/>
        </p:spPr>
      </p:pic>
      <p:pic>
        <p:nvPicPr>
          <p:cNvPr id="4100" name="Picture 4" descr="C:\Users\michellewang718\Desktop\华盛顿报告照片\Bravo 照片\Bravo Pic_69855\Bravo Pic\IMG_79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4468840" cy="3351630"/>
          </a:xfrm>
          <a:prstGeom prst="rect">
            <a:avLst/>
          </a:prstGeom>
          <a:noFill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6815" y="0"/>
            <a:ext cx="43523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8542" y="1"/>
            <a:ext cx="2221016" cy="305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49174" y="1"/>
            <a:ext cx="38444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265" y="695960"/>
            <a:ext cx="8384540" cy="5066665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805" y="3317875"/>
            <a:ext cx="3009265" cy="2444750"/>
          </a:xfrm>
          <a:prstGeom prst="round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6085" y="5980430"/>
            <a:ext cx="8427720" cy="368300"/>
          </a:xfrm>
          <a:prstGeom prst="rect">
            <a:avLst/>
          </a:prstGeom>
          <a:solidFill>
            <a:srgbClr val="FAD2D2"/>
          </a:solidFill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Local Craft Brewery with Capacity of 30,000 Tons  (Own Brand + Contract Brew)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DSC_27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61" y="-18627"/>
            <a:ext cx="12164060" cy="68376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355" y="5497195"/>
            <a:ext cx="4597400" cy="13220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China Craft Beer Conference &amp; Exhibition:</a:t>
            </a:r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altLang="zh-CN" sz="1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40 + International Speakers</a:t>
            </a:r>
            <a:endParaRPr lang="en-US" altLang="zh-CN" sz="1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altLang="zh-CN" sz="1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680 Attendants</a:t>
            </a:r>
            <a:r>
              <a:rPr lang="zh-CN" altLang="en-US" sz="1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，</a:t>
            </a:r>
            <a:r>
              <a:rPr lang="en-US" altLang="zh-CN" sz="1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5000 visitors</a:t>
            </a:r>
            <a:endParaRPr lang="en-US" altLang="zh-CN" sz="1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altLang="zh-CN" sz="1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100 boothes</a:t>
            </a:r>
            <a:endParaRPr lang="en-US" altLang="zh-CN" sz="1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altLang="zh-CN" sz="16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www.cbcechina.com.en</a:t>
            </a:r>
            <a:endParaRPr lang="en-US" altLang="zh-CN" sz="1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7820" y="232410"/>
            <a:ext cx="4102100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Market Overview</a:t>
            </a:r>
            <a:endParaRPr lang="en-US" altLang="zh-CN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altLang="zh-CN" b="1" i="1"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-Important Policy</a:t>
            </a:r>
            <a:endParaRPr lang="en-US" altLang="zh-CN" b="1" i="1">
              <a:effectLst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90955" y="1876425"/>
            <a:ext cx="9360535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取消限制： 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2019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日，国家发展改革委员会同有关部门对《产业结构调整目录（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2011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年本）（修正）》进行了修订，形成了《产业结构调整目录（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2019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本，征求意见稿）》。《征求意见稿》取消了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生产能力小于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18000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瓶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小时以下的啤酒灌装生产线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（属限制类）和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生产能力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12000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瓶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/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小时以下的玻璃瓶啤酒灌装生产线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（属淘汰类）的规定。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   </a:t>
            </a:r>
            <a:endParaRPr lang="en-US" altLang="zh-CN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Bottling Licence: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18000 Bottles/ Hour ?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7820" y="232410"/>
            <a:ext cx="5237480" cy="1229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Trends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r>
              <a:rPr lang="en-US" altLang="zh-CN" b="1" i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-Consumer Trends</a:t>
            </a:r>
            <a:endParaRPr lang="en-US" altLang="zh-CN" b="1">
              <a:solidFill>
                <a:srgbClr val="FF0000"/>
              </a:solidFill>
            </a:endParaRPr>
          </a:p>
          <a:p>
            <a:endParaRPr lang="en-US" altLang="zh-CN" sz="2400" b="1">
              <a:effectLst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875665" y="1138555"/>
            <a:ext cx="5128895" cy="449580"/>
          </a:xfrm>
          <a:prstGeom prst="rect">
            <a:avLst/>
          </a:prstGeom>
          <a:noFill/>
        </p:spPr>
        <p:txBody>
          <a:bodyPr wrap="square" bIns="0" rtlCol="0" anchor="b" anchorCtr="0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2000" b="1" spc="300" dirty="0">
                <a:solidFill>
                  <a:srgbClr val="FA837D"/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Massive Market</a:t>
            </a:r>
            <a:endParaRPr lang="en-US" altLang="zh-CN" sz="2000" b="1" spc="300" dirty="0">
              <a:solidFill>
                <a:srgbClr val="FA837D"/>
              </a:solidFill>
              <a:effectLst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876300" y="1664335"/>
            <a:ext cx="5212715" cy="2435860"/>
          </a:xfrm>
          <a:prstGeom prst="rect">
            <a:avLst/>
          </a:prstGeom>
          <a:noFill/>
        </p:spPr>
        <p:txBody>
          <a:bodyPr wrap="square" tIns="0" rtlCol="0">
            <a:normAutofit lnSpcReduction="10000"/>
          </a:bodyPr>
          <a:p>
            <a:pPr marL="171450" indent="-1714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TW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Beer &amp; Food pairing is huge, drink &amp; eat always together</a:t>
            </a:r>
            <a:endParaRPr lang="en-US" altLang="zh-TW" sz="1200" b="1" dirty="0" smtClean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TW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Bitterness /sourness = bad quality </a:t>
            </a:r>
            <a:endParaRPr lang="en-US" altLang="zh-TW" sz="1200" b="1" dirty="0" smtClean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TW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Light, refreshing beer &amp; wheat beer is popular</a:t>
            </a:r>
            <a:endParaRPr lang="en-US" altLang="zh-TW" sz="1200" b="1" dirty="0" smtClean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TW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(strong </a:t>
            </a:r>
            <a:r>
              <a:rPr lang="en-US" altLang="zh-CN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aroma/malty/</a:t>
            </a:r>
            <a:r>
              <a:rPr lang="en-US" altLang="zh-TW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fragrance = Good beer)</a:t>
            </a:r>
            <a:endParaRPr lang="en-US" altLang="zh-TW" sz="1200" b="1" dirty="0" smtClean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TW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Heavily influenced by Germans, Beers from Germany = top quality</a:t>
            </a:r>
            <a:endParaRPr lang="en-US" altLang="zh-TW" sz="1200" b="1" dirty="0" smtClean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Drink for </a:t>
            </a:r>
            <a:r>
              <a:rPr lang="en-US" altLang="zh-CN" sz="1200" b="1" dirty="0" err="1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ganbei(</a:t>
            </a:r>
            <a:r>
              <a:rPr lang="en-US" altLang="zh-CN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= bottoms up) but not for the appreciation of taste/flavors</a:t>
            </a:r>
            <a:r>
              <a:rPr lang="en-US" altLang="zh-CN" sz="1200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endParaRPr lang="en-US" altLang="zh-CN" sz="1200" b="1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algn="l">
              <a:lnSpc>
                <a:spcPct val="120000"/>
              </a:lnSpc>
            </a:pPr>
            <a:endParaRPr lang="zh-CN" altLang="en-US" sz="1200" spc="150" dirty="0">
              <a:solidFill>
                <a:sysClr val="windowText" lastClr="000000">
                  <a:lumMod val="50000"/>
                  <a:lumOff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6337935" y="1138555"/>
            <a:ext cx="5186680" cy="449580"/>
          </a:xfrm>
          <a:prstGeom prst="rect">
            <a:avLst/>
          </a:prstGeom>
          <a:noFill/>
        </p:spPr>
        <p:txBody>
          <a:bodyPr wrap="square" bIns="0" rtlCol="0" anchor="b" anchorCtr="0">
            <a:normAutofit/>
          </a:bodyPr>
          <a:p>
            <a:pPr algn="ctr">
              <a:lnSpc>
                <a:spcPct val="120000"/>
              </a:lnSpc>
            </a:pPr>
            <a:r>
              <a:rPr lang="en-US" altLang="zh-CN" sz="2000" b="1" spc="300">
                <a:solidFill>
                  <a:srgbClr val="FA837D"/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Niche</a:t>
            </a:r>
            <a:r>
              <a:rPr lang="en-US" altLang="zh-CN" sz="2000" b="1" spc="300">
                <a:solidFill>
                  <a:srgbClr val="FA837D"/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Market</a:t>
            </a:r>
            <a:endParaRPr lang="en-US" altLang="zh-CN" sz="2000" b="1" spc="300">
              <a:solidFill>
                <a:srgbClr val="FA837D"/>
              </a:solidFill>
              <a:effectLst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10" name="Picture 8" descr="http://jiu.zhaoshang01.com/Attachment/site/baike/201411/5472ed6e56ae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8710" y="4100195"/>
            <a:ext cx="4685030" cy="2380615"/>
          </a:xfrm>
          <a:prstGeom prst="roundRect">
            <a:avLst/>
          </a:prstGeom>
          <a:noFill/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3190" y="4178935"/>
            <a:ext cx="4700270" cy="2381250"/>
          </a:xfrm>
          <a:prstGeom prst="roundRect">
            <a:avLst/>
          </a:prstGeom>
        </p:spPr>
      </p:pic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6337935" y="1588135"/>
            <a:ext cx="5694680" cy="2436495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p>
            <a:pPr marL="171450" indent="-171450" algn="l">
              <a:lnSpc>
                <a:spcPct val="170000"/>
              </a:lnSpc>
              <a:buFont typeface="Wingdings" panose="05000000000000000000" charset="0"/>
              <a:buChar char="ü"/>
            </a:pPr>
            <a:r>
              <a:rPr lang="en-US" altLang="zh-TW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Consumption upgrading stage- Drink more toward Drink Better</a:t>
            </a:r>
            <a:endParaRPr lang="en-US" altLang="zh-TW" sz="1200" b="1" dirty="0" smtClean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marL="171450" indent="-171450" algn="l">
              <a:lnSpc>
                <a:spcPct val="170000"/>
              </a:lnSpc>
              <a:buFont typeface="Wingdings" panose="05000000000000000000" charset="0"/>
              <a:buChar char="ü"/>
            </a:pPr>
            <a:r>
              <a:rPr lang="en-US" altLang="zh-TW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Confident and proud in products that made in China </a:t>
            </a:r>
            <a:endParaRPr lang="en-US" altLang="zh-TW" sz="1200" b="1" dirty="0" smtClean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marL="171450" indent="-171450" algn="l">
              <a:lnSpc>
                <a:spcPct val="170000"/>
              </a:lnSpc>
              <a:buFont typeface="Wingdings" panose="05000000000000000000" charset="0"/>
              <a:buChar char="ü"/>
            </a:pPr>
            <a:r>
              <a:rPr sz="12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Growing population of returned </a:t>
            </a:r>
            <a:r>
              <a:rPr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students/</a:t>
            </a:r>
            <a:r>
              <a:rPr lang="en-US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Expats</a:t>
            </a:r>
            <a:endParaRPr lang="en-US" sz="1200" b="1" dirty="0" smtClean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marL="171450" indent="-171450" algn="l">
              <a:lnSpc>
                <a:spcPct val="170000"/>
              </a:lnSpc>
              <a:buFont typeface="Wingdings" panose="05000000000000000000" charset="0"/>
              <a:buChar char="ü"/>
            </a:pPr>
            <a:r>
              <a:rPr lang="en-US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Consumers are getting well-educated, sick of main stream tastless beer and growing demand of different styles of beers</a:t>
            </a:r>
            <a:endParaRPr lang="en-US" altLang="zh-TW" sz="1200" b="1" dirty="0" smtClean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marL="171450" indent="-171450" algn="l">
              <a:lnSpc>
                <a:spcPct val="170000"/>
              </a:lnSpc>
              <a:buFont typeface="Wingdings" panose="05000000000000000000" charset="0"/>
              <a:buChar char="ü"/>
            </a:pPr>
            <a:r>
              <a:rPr lang="en-US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Appearance of female drinkers- start from fruit beers</a:t>
            </a:r>
            <a:endParaRPr lang="en-US" altLang="zh-TW" sz="1200" b="1" dirty="0" smtClean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marL="171450" indent="-171450" algn="l">
              <a:lnSpc>
                <a:spcPct val="170000"/>
              </a:lnSpc>
              <a:buFont typeface="Wingdings" panose="05000000000000000000" charset="0"/>
              <a:buChar char="ü"/>
            </a:pPr>
            <a:r>
              <a:rPr lang="en-US" altLang="zh-CN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Drinking craft beer is cool &amp;</a:t>
            </a:r>
            <a:r>
              <a:rPr lang="zh-CN" altLang="en-US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200" b="1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fashion</a:t>
            </a:r>
            <a:endParaRPr lang="en-US" altLang="zh-CN" sz="1200" b="1" dirty="0" smtClean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marL="171450" indent="-171450" algn="l">
              <a:lnSpc>
                <a:spcPct val="170000"/>
              </a:lnSpc>
              <a:buFont typeface="Wingdings" panose="05000000000000000000" charset="0"/>
              <a:buChar char="ü"/>
            </a:pPr>
            <a:r>
              <a:rPr lang="en-US" altLang="zh-CN" sz="1200" b="1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Calibri" panose="020F0502020204030204" pitchFamily="34" charset="0"/>
              </a:rPr>
              <a:t>Drink for the better taste of the beer and emotional resonance</a:t>
            </a:r>
            <a:endParaRPr lang="en-US" altLang="zh-CN" sz="1200" b="1" spc="15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2755" y="107950"/>
            <a:ext cx="5003800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Trends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altLang="zh-CN" b="1" i="1"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-Product Trends</a:t>
            </a:r>
            <a:endParaRPr lang="en-US" i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6865" y="1061085"/>
            <a:ext cx="9020810" cy="52679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flipH="1">
            <a:off x="5474335" y="6518275"/>
            <a:ext cx="273050" cy="263525"/>
          </a:xfrm>
          <a:prstGeom prst="rect">
            <a:avLst/>
          </a:prstGeom>
          <a:solidFill>
            <a:srgbClr val="80A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H="1">
            <a:off x="7164070" y="6518275"/>
            <a:ext cx="292100" cy="263525"/>
          </a:xfrm>
          <a:prstGeom prst="rect">
            <a:avLst/>
          </a:prstGeom>
          <a:solidFill>
            <a:srgbClr val="FA8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790950" y="6506210"/>
            <a:ext cx="14712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&gt; 14 RMB</a:t>
            </a:r>
            <a:endParaRPr lang="en-US" altLang="zh-CN" sz="1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47385" y="6518275"/>
            <a:ext cx="11252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7-14RMB</a:t>
            </a:r>
            <a:endParaRPr lang="en-US" altLang="zh-CN" sz="1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56170" y="6506210"/>
            <a:ext cx="16700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 b="1">
                <a:latin typeface="Times New Roman" panose="02020603050405020304" charset="0"/>
                <a:cs typeface="Times New Roman" panose="02020603050405020304" charset="0"/>
              </a:rPr>
              <a:t>&lt; 7 RMB</a:t>
            </a:r>
            <a:endParaRPr lang="en-US" altLang="zh-CN" sz="1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36950" y="6506210"/>
            <a:ext cx="254000" cy="275590"/>
          </a:xfrm>
          <a:prstGeom prst="rect">
            <a:avLst/>
          </a:prstGeom>
          <a:solidFill>
            <a:srgbClr val="FF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4185" y="107950"/>
            <a:ext cx="5003800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Trends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altLang="zh-CN" b="1" i="1"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-Channel Trends</a:t>
            </a:r>
            <a:endParaRPr lang="en-US" i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44" name="组合 43"/>
          <p:cNvGrpSpPr/>
          <p:nvPr>
            <p:custDataLst>
              <p:tags r:id="rId1"/>
            </p:custDataLst>
          </p:nvPr>
        </p:nvGrpSpPr>
        <p:grpSpPr>
          <a:xfrm>
            <a:off x="782955" y="1035050"/>
            <a:ext cx="2462530" cy="4418330"/>
            <a:chOff x="4943005" y="2761624"/>
            <a:chExt cx="2462818" cy="2496563"/>
          </a:xfrm>
        </p:grpSpPr>
        <p:sp>
          <p:nvSpPr>
            <p:cNvPr id="31" name="矩形 30"/>
            <p:cNvSpPr/>
            <p:nvPr>
              <p:custDataLst>
                <p:tags r:id="rId2"/>
              </p:custDataLst>
            </p:nvPr>
          </p:nvSpPr>
          <p:spPr>
            <a:xfrm>
              <a:off x="4943005" y="2761624"/>
              <a:ext cx="2462183" cy="2089178"/>
            </a:xfrm>
            <a:prstGeom prst="rect">
              <a:avLst/>
            </a:prstGeom>
            <a:solidFill>
              <a:srgbClr val="E779A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p>
              <a:pPr indent="0" algn="l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1600" b="1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Traditional Distriution System </a:t>
              </a:r>
              <a:endParaRPr lang="en-US" altLang="zh-CN" sz="14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171450" indent="-171450" algn="l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2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On  Premises (80%)</a:t>
              </a:r>
              <a:endParaRPr lang="en-US" altLang="zh-CN" sz="12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indent="0" algn="l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12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 (Restaurant, Bars, KTVs...)</a:t>
              </a:r>
              <a:endParaRPr lang="en-US" altLang="zh-CN" sz="12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171450" indent="-171450" algn="l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2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Off Premises: </a:t>
              </a:r>
              <a:endParaRPr lang="en-US" altLang="zh-CN" sz="12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 indent="0" algn="l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12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(Supermarket are keep closing )</a:t>
              </a:r>
              <a:endParaRPr lang="en-US" altLang="zh-CN" sz="12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285750" indent="-285750" algn="l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2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Layers  from 1st to 6 tier cities </a:t>
              </a:r>
              <a:endParaRPr lang="en-US" altLang="zh-CN" sz="12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285750" indent="-285750" algn="l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2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Distributors call themself : Bricks Mover</a:t>
              </a:r>
              <a:endParaRPr lang="en-US" altLang="zh-CN" sz="14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2" name="矩形 31"/>
            <p:cNvSpPr/>
            <p:nvPr>
              <p:custDataLst>
                <p:tags r:id="rId3"/>
              </p:custDataLst>
            </p:nvPr>
          </p:nvSpPr>
          <p:spPr>
            <a:xfrm>
              <a:off x="4943005" y="4850802"/>
              <a:ext cx="2462818" cy="407385"/>
            </a:xfrm>
            <a:prstGeom prst="rect">
              <a:avLst/>
            </a:prstGeom>
            <a:pattFill prst="openDmnd">
              <a:fgClr>
                <a:srgbClr val="FEFFFF"/>
              </a:fgClr>
              <a:bgClr>
                <a:srgbClr val="E779A3">
                  <a:lumMod val="40000"/>
                  <a:lumOff val="60000"/>
                </a:srgbClr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>
              <p:custDataLst>
                <p:tags r:id="rId4"/>
              </p:custDataLst>
            </p:nvPr>
          </p:nvSpPr>
          <p:spPr>
            <a:xfrm>
              <a:off x="5357900" y="4922593"/>
              <a:ext cx="1632776" cy="26422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rmAutofit fontScale="80000"/>
            </a:bodyPr>
            <a:p>
              <a:pPr algn="ctr"/>
              <a:r>
                <a:rPr lang="en-US" altLang="zh-CN" b="1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Massive Market</a:t>
              </a:r>
              <a:endPara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5"/>
            </p:custDataLst>
          </p:nvPr>
        </p:nvGrpSpPr>
        <p:grpSpPr>
          <a:xfrm>
            <a:off x="3547110" y="1035685"/>
            <a:ext cx="2570480" cy="4488180"/>
            <a:chOff x="4938116" y="1012360"/>
            <a:chExt cx="2570480" cy="4378313"/>
          </a:xfrm>
        </p:grpSpPr>
        <p:sp>
          <p:nvSpPr>
            <p:cNvPr id="46" name="矩形 45"/>
            <p:cNvSpPr/>
            <p:nvPr>
              <p:custDataLst>
                <p:tags r:id="rId6"/>
              </p:custDataLst>
            </p:nvPr>
          </p:nvSpPr>
          <p:spPr>
            <a:xfrm>
              <a:off x="4938116" y="1012360"/>
              <a:ext cx="2570480" cy="3838767"/>
            </a:xfrm>
            <a:prstGeom prst="rect">
              <a:avLst/>
            </a:prstGeom>
            <a:solidFill>
              <a:srgbClr val="E779A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lnSpcReduction="20000"/>
            </a:bodyPr>
            <a:p>
              <a:pPr algn="l">
                <a:lnSpc>
                  <a:spcPct val="150000"/>
                </a:lnSpc>
              </a:pPr>
              <a:r>
                <a:rPr lang="en-US" altLang="zh-CN" b="1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Traditional Distribution + Direct and Online Sales</a:t>
              </a:r>
              <a:endParaRPr lang="en-US" altLang="zh-CN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285750" indent="-285750" algn="l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2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Depending on the importers distribution system (Selected high end restaurants\bars\ supermarkets)</a:t>
              </a:r>
              <a:endParaRPr lang="en-US" altLang="zh-CN" sz="12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285750" indent="-285750" algn="l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2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Some will have direct sales team in key cities and sell directly to the bars and restaurants as competition is fierce</a:t>
              </a:r>
              <a:endParaRPr lang="en-US" altLang="zh-CN" sz="12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285750" indent="-285750" algn="l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2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Some opened the online malls at the key online platforms ( JD, Tmall)</a:t>
              </a:r>
              <a:endParaRPr lang="en-US" altLang="zh-CN" sz="12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矩形 46"/>
            <p:cNvSpPr/>
            <p:nvPr>
              <p:custDataLst>
                <p:tags r:id="rId7"/>
              </p:custDataLst>
            </p:nvPr>
          </p:nvSpPr>
          <p:spPr>
            <a:xfrm>
              <a:off x="4938116" y="4850923"/>
              <a:ext cx="2570480" cy="539750"/>
            </a:xfrm>
            <a:prstGeom prst="rect">
              <a:avLst/>
            </a:prstGeom>
            <a:pattFill prst="openDmnd">
              <a:fgClr>
                <a:srgbClr val="FEFFFF"/>
              </a:fgClr>
              <a:bgClr>
                <a:srgbClr val="E779A3">
                  <a:lumMod val="40000"/>
                  <a:lumOff val="60000"/>
                </a:srgbClr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48" name="圆角矩形 47"/>
            <p:cNvSpPr/>
            <p:nvPr>
              <p:custDataLst>
                <p:tags r:id="rId8"/>
              </p:custDataLst>
            </p:nvPr>
          </p:nvSpPr>
          <p:spPr>
            <a:xfrm>
              <a:off x="5404841" y="4916963"/>
              <a:ext cx="1526540" cy="40767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Autofit/>
            </a:bodyPr>
            <a:p>
              <a:pPr algn="ctr"/>
              <a:r>
                <a:rPr lang="en-US" altLang="zh-CN" sz="1600" b="1" dirty="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Imported</a:t>
              </a:r>
              <a:endParaRPr lang="en-US" altLang="zh-CN" sz="16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51" name="组合 50"/>
          <p:cNvGrpSpPr/>
          <p:nvPr>
            <p:custDataLst>
              <p:tags r:id="rId9"/>
            </p:custDataLst>
          </p:nvPr>
        </p:nvGrpSpPr>
        <p:grpSpPr>
          <a:xfrm>
            <a:off x="6374130" y="1035685"/>
            <a:ext cx="2388235" cy="4543425"/>
            <a:chOff x="5050511" y="1461293"/>
            <a:chExt cx="2388235" cy="3997960"/>
          </a:xfrm>
        </p:grpSpPr>
        <p:sp>
          <p:nvSpPr>
            <p:cNvPr id="52" name="矩形 51"/>
            <p:cNvSpPr/>
            <p:nvPr>
              <p:custDataLst>
                <p:tags r:id="rId10"/>
              </p:custDataLst>
            </p:nvPr>
          </p:nvSpPr>
          <p:spPr>
            <a:xfrm>
              <a:off x="5050511" y="1461293"/>
              <a:ext cx="2388235" cy="3389630"/>
            </a:xfrm>
            <a:prstGeom prst="rect">
              <a:avLst/>
            </a:prstGeom>
            <a:solidFill>
              <a:srgbClr val="E779A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lnSpcReduction="20000"/>
            </a:bodyPr>
            <a:p>
              <a:pPr algn="l">
                <a:lnSpc>
                  <a:spcPct val="150000"/>
                </a:lnSpc>
              </a:pPr>
              <a:r>
                <a:rPr lang="en-US" altLang="zh-CN" b="1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Majority are drafts</a:t>
              </a:r>
              <a:endParaRPr lang="en-US" altLang="zh-CN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285750" indent="-285750" algn="l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4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Taprooms, Bars,restaurants...</a:t>
              </a:r>
              <a:endParaRPr lang="en-US" altLang="zh-CN" sz="14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285750" indent="-285750" algn="l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4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Easy CS License unless contract brew ( 10 tons up)</a:t>
              </a:r>
              <a:endParaRPr lang="en-US" altLang="zh-CN" sz="14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indent="0" algn="l">
                <a:lnSpc>
                  <a:spcPct val="150000"/>
                </a:lnSpc>
                <a:buFont typeface="Wingdings" panose="05000000000000000000" charset="0"/>
                <a:buNone/>
              </a:pPr>
              <a:endParaRPr lang="en-US" altLang="zh-CN" sz="14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indent="0" algn="l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b="1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Brewpub Franchise</a:t>
              </a:r>
              <a:endParaRPr lang="en-US" altLang="zh-CN" sz="14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285750" indent="-285750" algn="l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4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Sell at own brewpubs</a:t>
              </a:r>
              <a:endParaRPr lang="en-US" altLang="zh-CN" sz="14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3" name="矩形 52"/>
            <p:cNvSpPr/>
            <p:nvPr>
              <p:custDataLst>
                <p:tags r:id="rId11"/>
              </p:custDataLst>
            </p:nvPr>
          </p:nvSpPr>
          <p:spPr>
            <a:xfrm>
              <a:off x="5051146" y="4850923"/>
              <a:ext cx="2387600" cy="608330"/>
            </a:xfrm>
            <a:prstGeom prst="rect">
              <a:avLst/>
            </a:prstGeom>
            <a:pattFill prst="openDmnd">
              <a:fgClr>
                <a:srgbClr val="FEFFFF"/>
              </a:fgClr>
              <a:bgClr>
                <a:srgbClr val="E779A3">
                  <a:lumMod val="40000"/>
                  <a:lumOff val="60000"/>
                </a:srgbClr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54" name="圆角矩形 53"/>
            <p:cNvSpPr/>
            <p:nvPr>
              <p:custDataLst>
                <p:tags r:id="rId12"/>
              </p:custDataLst>
            </p:nvPr>
          </p:nvSpPr>
          <p:spPr>
            <a:xfrm>
              <a:off x="5513426" y="4927123"/>
              <a:ext cx="1461770" cy="41846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rmAutofit fontScale="90000"/>
            </a:bodyPr>
            <a:p>
              <a:pPr algn="ctr"/>
              <a:r>
                <a:rPr lang="en-US" altLang="zh-CN" b="1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Local Crafts</a:t>
              </a:r>
              <a:endParaRPr lang="en-US" altLang="zh-CN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57" name="组合 56"/>
          <p:cNvGrpSpPr/>
          <p:nvPr>
            <p:custDataLst>
              <p:tags r:id="rId13"/>
            </p:custDataLst>
          </p:nvPr>
        </p:nvGrpSpPr>
        <p:grpSpPr>
          <a:xfrm>
            <a:off x="9018270" y="1035685"/>
            <a:ext cx="2359025" cy="4493895"/>
            <a:chOff x="5049876" y="2115680"/>
            <a:chExt cx="2162810" cy="3312701"/>
          </a:xfrm>
        </p:grpSpPr>
        <p:sp>
          <p:nvSpPr>
            <p:cNvPr id="58" name="矩形 57"/>
            <p:cNvSpPr/>
            <p:nvPr>
              <p:custDataLst>
                <p:tags r:id="rId14"/>
              </p:custDataLst>
            </p:nvPr>
          </p:nvSpPr>
          <p:spPr>
            <a:xfrm>
              <a:off x="5050458" y="2115680"/>
              <a:ext cx="2162228" cy="2831032"/>
            </a:xfrm>
            <a:prstGeom prst="rect">
              <a:avLst/>
            </a:prstGeom>
            <a:solidFill>
              <a:srgbClr val="E779A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90000"/>
            </a:bodyPr>
            <a:p>
              <a:pPr algn="l">
                <a:lnSpc>
                  <a:spcPct val="150000"/>
                </a:lnSpc>
              </a:pPr>
              <a:r>
                <a:rPr lang="en-US" altLang="zh-CN" b="1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Customization</a:t>
              </a:r>
              <a:endParaRPr lang="en-US" altLang="zh-CN" sz="14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285750" indent="-285750" algn="l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2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Customize for franchised restaurants/bars/hotels</a:t>
              </a:r>
              <a:endParaRPr lang="en-US" altLang="zh-CN" sz="12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indent="0" algn="l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12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        (Haidilao, Hellis)</a:t>
              </a:r>
              <a:endParaRPr lang="en-US" altLang="zh-CN" sz="12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285750" indent="-285750" algn="l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2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Customize for online platform</a:t>
              </a:r>
              <a:endParaRPr lang="en-US" altLang="zh-CN" sz="12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indent="0" algn="l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sz="12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</a:rPr>
                <a:t>  (Hema &amp; Reberg, Yangcun &amp; JD</a:t>
              </a:r>
              <a:r>
                <a:rPr lang="zh-CN" altLang="en-US" sz="1200" dirty="0">
                  <a:solidFill>
                    <a:srgbClr val="FFFFFF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）</a:t>
              </a:r>
              <a:endParaRPr lang="zh-CN" altLang="en-US" sz="1200" dirty="0">
                <a:solidFill>
                  <a:srgbClr val="FFFF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  <a:p>
              <a:pPr marL="171450" indent="-171450" algn="l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zh-CN" altLang="en-US" sz="1200" dirty="0">
                  <a:solidFill>
                    <a:srgbClr val="FFFFFF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 </a:t>
              </a:r>
              <a:r>
                <a:rPr lang="en-US" altLang="zh-CN" sz="1200" dirty="0">
                  <a:solidFill>
                    <a:srgbClr val="FFFFFF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Customize for Companies</a:t>
              </a:r>
              <a:endParaRPr lang="zh-CN" altLang="en-US" sz="1400" b="1" dirty="0">
                <a:solidFill>
                  <a:srgbClr val="FFFF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  <a:p>
              <a:pPr indent="0" algn="l">
                <a:lnSpc>
                  <a:spcPct val="150000"/>
                </a:lnSpc>
                <a:buFont typeface="Wingdings" panose="05000000000000000000" charset="0"/>
                <a:buNone/>
              </a:pPr>
              <a:endParaRPr lang="en-US" altLang="zh-CN" sz="14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 indent="0" algn="l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en-US" altLang="zh-CN" b="1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Online/ New Retailing/ Intelligent Retailing</a:t>
              </a:r>
              <a:endParaRPr lang="en-US" altLang="zh-CN" sz="1400" b="1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 marL="285750" indent="-285750" algn="l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2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5G</a:t>
              </a:r>
              <a:endParaRPr lang="en-US" altLang="zh-CN" sz="12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 marL="285750" indent="-285750" algn="l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200" dirty="0">
                  <a:solidFill>
                    <a:srgbClr val="FFFFFF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30 Minutes to the door delivery</a:t>
              </a:r>
              <a:endParaRPr lang="en-US" altLang="zh-CN" sz="120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15"/>
              </p:custDataLst>
            </p:nvPr>
          </p:nvSpPr>
          <p:spPr>
            <a:xfrm>
              <a:off x="5049876" y="4946712"/>
              <a:ext cx="2162810" cy="481669"/>
            </a:xfrm>
            <a:prstGeom prst="rect">
              <a:avLst/>
            </a:prstGeom>
            <a:pattFill prst="openDmnd">
              <a:fgClr>
                <a:srgbClr val="FEFFFF"/>
              </a:fgClr>
              <a:bgClr>
                <a:srgbClr val="E779A3">
                  <a:lumMod val="40000"/>
                  <a:lumOff val="60000"/>
                </a:srgbClr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60" name="圆角矩形 59"/>
            <p:cNvSpPr/>
            <p:nvPr>
              <p:custDataLst>
                <p:tags r:id="rId16"/>
              </p:custDataLst>
            </p:nvPr>
          </p:nvSpPr>
          <p:spPr>
            <a:xfrm>
              <a:off x="5287366" y="5015154"/>
              <a:ext cx="1823085" cy="389818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>
              <a:normAutofit/>
            </a:bodyPr>
            <a:p>
              <a:pPr algn="ctr"/>
              <a:r>
                <a:rPr lang="en-US" altLang="zh-CN" sz="1600" b="1" dirty="0" smtClean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Trend</a:t>
              </a:r>
              <a:endParaRPr lang="en-US" altLang="zh-CN" sz="16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2755" y="107950"/>
            <a:ext cx="5003800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Trends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altLang="zh-CN" b="1" i="1"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-Channel Trends</a:t>
            </a:r>
            <a:endParaRPr lang="en-US" i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03630" y="1409700"/>
            <a:ext cx="3918585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China 2017 Online User No: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0.772 Billion People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China 2017 Online Shopper: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0.533 Billion People </a:t>
            </a:r>
            <a:endParaRPr lang="en-US" altLang="zh-CN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69.1% of the taotal online users</a:t>
            </a:r>
            <a:endParaRPr lang="en-US" altLang="zh-CN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14.3% increasing than 2016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China 2017 Online Retail: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7180 Billion RMB Sales</a:t>
            </a:r>
            <a:endParaRPr lang="en-US" altLang="zh-CN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39.17% incresing than 2016</a:t>
            </a:r>
            <a:endParaRPr lang="en-US" altLang="zh-CN" sz="16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19.6% of the total retail sales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 descr="85a0110163fff734ca30838050efa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8050" y="638175"/>
            <a:ext cx="2759075" cy="50145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6678" t="32637" r="9299" b="28504"/>
          <a:stretch>
            <a:fillRect/>
          </a:stretch>
        </p:blipFill>
        <p:spPr>
          <a:xfrm>
            <a:off x="8047355" y="638175"/>
            <a:ext cx="2697480" cy="1765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355" y="2543175"/>
            <a:ext cx="2697480" cy="16097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310" y="4291330"/>
            <a:ext cx="2676525" cy="15233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375015" y="5880735"/>
            <a:ext cx="20631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213.5 Billion RMB</a:t>
            </a:r>
            <a:endParaRPr lang="en-US" altLang="zh-CN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6"/>
          <p:cNvSpPr txBox="1"/>
          <p:nvPr/>
        </p:nvSpPr>
        <p:spPr>
          <a:xfrm>
            <a:off x="4041775" y="496570"/>
            <a:ext cx="346900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3200" b="1" dirty="0" smtClean="0">
              <a:solidFill>
                <a:schemeClr val="bg2"/>
              </a:solidFill>
              <a:cs typeface="+mn-ea"/>
              <a:sym typeface="+mn-lt"/>
            </a:endParaRPr>
          </a:p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CONTENTS</a:t>
            </a:r>
            <a:endParaRPr lang="en-US" altLang="zh-CN" sz="3600" b="1" dirty="0" smtClean="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396490" y="2792730"/>
            <a:ext cx="1560830" cy="1560830"/>
          </a:xfrm>
          <a:prstGeom prst="ellipse">
            <a:avLst/>
          </a:prstGeom>
          <a:gradFill>
            <a:gsLst>
              <a:gs pos="96753">
                <a:srgbClr val="D6CEF5"/>
              </a:gs>
              <a:gs pos="0">
                <a:srgbClr val="FE9788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rgbClr val="FFAFB2"/>
              </a:solidFill>
              <a:cs typeface="+mn-ea"/>
              <a:sym typeface="+mn-lt"/>
            </a:endParaRPr>
          </a:p>
        </p:txBody>
      </p:sp>
      <p:sp>
        <p:nvSpPr>
          <p:cNvPr id="15" name="椭圆 1"/>
          <p:cNvSpPr>
            <a:spLocks noChangeArrowheads="1"/>
          </p:cNvSpPr>
          <p:nvPr/>
        </p:nvSpPr>
        <p:spPr bwMode="auto">
          <a:xfrm>
            <a:off x="1668880" y="3260464"/>
            <a:ext cx="727831" cy="727831"/>
          </a:xfrm>
          <a:prstGeom prst="roundRect">
            <a:avLst/>
          </a:prstGeom>
          <a:noFill/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chemeClr val="tx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2814730" y="3157572"/>
            <a:ext cx="5245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4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TextBox 76"/>
          <p:cNvSpPr txBox="1"/>
          <p:nvPr/>
        </p:nvSpPr>
        <p:spPr>
          <a:xfrm>
            <a:off x="1377315" y="4656455"/>
            <a:ext cx="3400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smtClean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Market Overview</a:t>
            </a:r>
            <a:endParaRPr lang="en-US" altLang="zh-CN" sz="2800" i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074401" y="2793383"/>
            <a:ext cx="1561083" cy="1561083"/>
          </a:xfrm>
          <a:prstGeom prst="ellipse">
            <a:avLst/>
          </a:prstGeom>
          <a:gradFill>
            <a:gsLst>
              <a:gs pos="79000">
                <a:srgbClr val="D6CEF5"/>
              </a:gs>
              <a:gs pos="0">
                <a:srgbClr val="FE9788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20" name="椭圆 1"/>
          <p:cNvSpPr>
            <a:spLocks noChangeArrowheads="1"/>
          </p:cNvSpPr>
          <p:nvPr/>
        </p:nvSpPr>
        <p:spPr bwMode="auto">
          <a:xfrm>
            <a:off x="4333176" y="3260464"/>
            <a:ext cx="727831" cy="727831"/>
          </a:xfrm>
          <a:prstGeom prst="roundRect">
            <a:avLst/>
          </a:prstGeom>
          <a:noFill/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chemeClr val="tx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1" name="TextBox 32"/>
          <p:cNvSpPr txBox="1">
            <a:spLocks noChangeArrowheads="1"/>
          </p:cNvSpPr>
          <p:nvPr/>
        </p:nvSpPr>
        <p:spPr bwMode="auto">
          <a:xfrm>
            <a:off x="5439411" y="3157572"/>
            <a:ext cx="6735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02</a:t>
            </a:r>
            <a:endParaRPr lang="en-US" altLang="zh-CN" sz="4800" dirty="0" smtClean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TextBox 76"/>
          <p:cNvSpPr txBox="1"/>
          <p:nvPr/>
        </p:nvSpPr>
        <p:spPr>
          <a:xfrm>
            <a:off x="4847025" y="4656425"/>
            <a:ext cx="201622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Trends </a:t>
            </a:r>
            <a:endParaRPr lang="en-US" altLang="zh-CN" sz="2800" i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725362" y="2792113"/>
            <a:ext cx="1561083" cy="1561083"/>
          </a:xfrm>
          <a:prstGeom prst="ellipse">
            <a:avLst/>
          </a:prstGeom>
          <a:gradFill>
            <a:gsLst>
              <a:gs pos="96753">
                <a:srgbClr val="D6CEF5"/>
              </a:gs>
              <a:gs pos="0">
                <a:srgbClr val="FE9788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cs typeface="+mn-ea"/>
              <a:sym typeface="+mn-lt"/>
            </a:endParaRPr>
          </a:p>
        </p:txBody>
      </p:sp>
      <p:sp>
        <p:nvSpPr>
          <p:cNvPr id="24" name="椭圆 1"/>
          <p:cNvSpPr>
            <a:spLocks noChangeArrowheads="1"/>
          </p:cNvSpPr>
          <p:nvPr/>
        </p:nvSpPr>
        <p:spPr bwMode="auto">
          <a:xfrm>
            <a:off x="6997472" y="3260464"/>
            <a:ext cx="727831" cy="727831"/>
          </a:xfrm>
          <a:prstGeom prst="roundRect">
            <a:avLst/>
          </a:prstGeom>
          <a:noFill/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chemeClr val="tx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TextBox 32"/>
          <p:cNvSpPr txBox="1">
            <a:spLocks noChangeArrowheads="1"/>
          </p:cNvSpPr>
          <p:nvPr/>
        </p:nvSpPr>
        <p:spPr bwMode="auto">
          <a:xfrm>
            <a:off x="8126908" y="3156937"/>
            <a:ext cx="603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03</a:t>
            </a:r>
            <a:endParaRPr lang="zh-CN" altLang="en-US" sz="48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TextBox 76"/>
          <p:cNvSpPr txBox="1"/>
          <p:nvPr/>
        </p:nvSpPr>
        <p:spPr>
          <a:xfrm>
            <a:off x="7153910" y="4551680"/>
            <a:ext cx="2962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>
                <a:solidFill>
                  <a:schemeClr val="accent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Opportunities</a:t>
            </a:r>
            <a:endParaRPr lang="en-US" altLang="zh-CN" sz="2800" i="1" dirty="0">
              <a:solidFill>
                <a:schemeClr val="accent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8" name="椭圆 1"/>
          <p:cNvSpPr>
            <a:spLocks noChangeArrowheads="1"/>
          </p:cNvSpPr>
          <p:nvPr/>
        </p:nvSpPr>
        <p:spPr bwMode="auto">
          <a:xfrm>
            <a:off x="9661768" y="3260464"/>
            <a:ext cx="727831" cy="727831"/>
          </a:xfrm>
          <a:prstGeom prst="roundRect">
            <a:avLst/>
          </a:prstGeom>
          <a:noFill/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chemeClr val="tx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254760" y="284480"/>
            <a:ext cx="9256395" cy="645160"/>
          </a:xfrm>
          <a:prstGeom prst="rect">
            <a:avLst/>
          </a:prstGeom>
          <a:solidFill>
            <a:srgbClr val="FBDCDE"/>
          </a:solidFill>
        </p:spPr>
        <p:txBody>
          <a:bodyPr wrap="square" rtlCol="0" anchor="t">
            <a:spAutoFit/>
          </a:bodyPr>
          <a:p>
            <a:r>
              <a:rPr lang="en-US" altLang="zh-CN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Jack Ma: </a:t>
            </a:r>
            <a:endParaRPr lang="en-US" altLang="zh-CN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Pure E-commerce will die, New Retailing is coming! Revolution is far beyond our imagination.</a:t>
            </a:r>
            <a:r>
              <a:rPr lang="en-US" altLang="zh-CN" b="1" i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i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3325" y="1004570"/>
            <a:ext cx="9359265" cy="49853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03325" y="6127750"/>
            <a:ext cx="10608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                           </a:t>
            </a:r>
            <a:r>
              <a:rPr lang="en-US" altLang="zh-CN" b="1"/>
              <a:t> 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 What is new retailing?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4357371" y="2011364"/>
            <a:ext cx="3470275" cy="4003675"/>
            <a:chOff x="4364038" y="1717675"/>
            <a:chExt cx="3470275" cy="4003676"/>
          </a:xfrm>
          <a:gradFill>
            <a:gsLst>
              <a:gs pos="96753">
                <a:srgbClr val="D6CEF5"/>
              </a:gs>
              <a:gs pos="0">
                <a:srgbClr val="FE9788"/>
              </a:gs>
            </a:gsLst>
            <a:lin scaled="1"/>
          </a:gradFill>
        </p:grpSpPr>
        <p:sp>
          <p:nvSpPr>
            <p:cNvPr id="7" name="Freeform 5"/>
            <p:cNvSpPr/>
            <p:nvPr/>
          </p:nvSpPr>
          <p:spPr bwMode="auto">
            <a:xfrm>
              <a:off x="7085013" y="2503488"/>
              <a:ext cx="749300" cy="433388"/>
            </a:xfrm>
            <a:custGeom>
              <a:avLst/>
              <a:gdLst>
                <a:gd name="T0" fmla="*/ 236 w 472"/>
                <a:gd name="T1" fmla="*/ 273 h 273"/>
                <a:gd name="T2" fmla="*/ 0 w 472"/>
                <a:gd name="T3" fmla="*/ 134 h 273"/>
                <a:gd name="T4" fmla="*/ 236 w 472"/>
                <a:gd name="T5" fmla="*/ 0 h 273"/>
                <a:gd name="T6" fmla="*/ 472 w 472"/>
                <a:gd name="T7" fmla="*/ 134 h 273"/>
                <a:gd name="T8" fmla="*/ 236 w 472"/>
                <a:gd name="T9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2" h="273">
                  <a:moveTo>
                    <a:pt x="236" y="273"/>
                  </a:moveTo>
                  <a:lnTo>
                    <a:pt x="0" y="134"/>
                  </a:lnTo>
                  <a:lnTo>
                    <a:pt x="236" y="0"/>
                  </a:lnTo>
                  <a:lnTo>
                    <a:pt x="472" y="134"/>
                  </a:lnTo>
                  <a:lnTo>
                    <a:pt x="236" y="273"/>
                  </a:ln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45720" tIns="22860" rIns="45720" bIns="22860" numCol="1" anchor="t" anchorCtr="0" compatLnSpc="1"/>
            <a:lstStyle/>
            <a:p>
              <a:pPr lvl="0"/>
              <a:endParaRPr sz="675" dirty="0">
                <a:latin typeface="Source Sans Pro"/>
              </a:endParaRPr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7085013" y="2716213"/>
              <a:ext cx="382588" cy="1785938"/>
            </a:xfrm>
            <a:custGeom>
              <a:avLst/>
              <a:gdLst>
                <a:gd name="T0" fmla="*/ 236 w 241"/>
                <a:gd name="T1" fmla="*/ 408 h 1125"/>
                <a:gd name="T2" fmla="*/ 236 w 241"/>
                <a:gd name="T3" fmla="*/ 139 h 1125"/>
                <a:gd name="T4" fmla="*/ 0 w 241"/>
                <a:gd name="T5" fmla="*/ 0 h 1125"/>
                <a:gd name="T6" fmla="*/ 5 w 241"/>
                <a:gd name="T7" fmla="*/ 273 h 1125"/>
                <a:gd name="T8" fmla="*/ 5 w 241"/>
                <a:gd name="T9" fmla="*/ 991 h 1125"/>
                <a:gd name="T10" fmla="*/ 241 w 241"/>
                <a:gd name="T11" fmla="*/ 1125 h 1125"/>
                <a:gd name="T12" fmla="*/ 236 w 241"/>
                <a:gd name="T13" fmla="*/ 408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1125">
                  <a:moveTo>
                    <a:pt x="236" y="408"/>
                  </a:moveTo>
                  <a:lnTo>
                    <a:pt x="236" y="139"/>
                  </a:lnTo>
                  <a:lnTo>
                    <a:pt x="0" y="0"/>
                  </a:lnTo>
                  <a:lnTo>
                    <a:pt x="5" y="273"/>
                  </a:lnTo>
                  <a:lnTo>
                    <a:pt x="5" y="991"/>
                  </a:lnTo>
                  <a:lnTo>
                    <a:pt x="241" y="1125"/>
                  </a:lnTo>
                  <a:lnTo>
                    <a:pt x="236" y="408"/>
                  </a:ln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45720" tIns="22860" rIns="45720" bIns="22860" numCol="1" anchor="t" anchorCtr="0" compatLnSpc="1"/>
            <a:lstStyle/>
            <a:p>
              <a:pPr lvl="0"/>
              <a:endParaRPr sz="675" dirty="0">
                <a:latin typeface="Source Sans Pro"/>
              </a:endParaRPr>
            </a:p>
          </p:txBody>
        </p:sp>
        <p:sp>
          <p:nvSpPr>
            <p:cNvPr id="356366" name="Freeform 7"/>
            <p:cNvSpPr/>
            <p:nvPr/>
          </p:nvSpPr>
          <p:spPr>
            <a:xfrm>
              <a:off x="6475413" y="2716213"/>
              <a:ext cx="1358900" cy="2786063"/>
            </a:xfrm>
            <a:custGeom>
              <a:avLst/>
              <a:gdLst>
                <a:gd name="txL" fmla="*/ 0 w 856"/>
                <a:gd name="txT" fmla="*/ 0 h 1755"/>
                <a:gd name="txR" fmla="*/ 856 w 856"/>
                <a:gd name="txB" fmla="*/ 1755 h 1755"/>
              </a:gdLst>
              <a:ahLst/>
              <a:cxnLst>
                <a:cxn ang="0">
                  <a:pos x="1358900" y="433388"/>
                </a:cxn>
                <a:cxn ang="0">
                  <a:pos x="1358900" y="433388"/>
                </a:cxn>
                <a:cxn ang="0">
                  <a:pos x="1358900" y="0"/>
                </a:cxn>
                <a:cxn ang="0">
                  <a:pos x="1358900" y="0"/>
                </a:cxn>
                <a:cxn ang="0">
                  <a:pos x="1358900" y="0"/>
                </a:cxn>
                <a:cxn ang="0">
                  <a:pos x="984250" y="220663"/>
                </a:cxn>
                <a:cxn ang="0">
                  <a:pos x="992188" y="1785938"/>
                </a:cxn>
                <a:cxn ang="0">
                  <a:pos x="0" y="2359026"/>
                </a:cxn>
                <a:cxn ang="0">
                  <a:pos x="0" y="2786063"/>
                </a:cxn>
                <a:cxn ang="0">
                  <a:pos x="1358900" y="1998663"/>
                </a:cxn>
                <a:cxn ang="0">
                  <a:pos x="1358900" y="433388"/>
                </a:cxn>
              </a:cxnLst>
              <a:rect l="txL" t="txT" r="txR" b="txB"/>
              <a:pathLst>
                <a:path w="856" h="1755">
                  <a:moveTo>
                    <a:pt x="856" y="273"/>
                  </a:moveTo>
                  <a:lnTo>
                    <a:pt x="856" y="273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856" y="0"/>
                  </a:lnTo>
                  <a:lnTo>
                    <a:pt x="620" y="139"/>
                  </a:lnTo>
                  <a:lnTo>
                    <a:pt x="625" y="1125"/>
                  </a:lnTo>
                  <a:lnTo>
                    <a:pt x="0" y="1486"/>
                  </a:lnTo>
                  <a:lnTo>
                    <a:pt x="0" y="1755"/>
                  </a:lnTo>
                  <a:lnTo>
                    <a:pt x="856" y="1259"/>
                  </a:lnTo>
                  <a:lnTo>
                    <a:pt x="856" y="273"/>
                  </a:ln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lvl="0"/>
              <a:endParaRPr sz="675" dirty="0">
                <a:latin typeface="Source Sans Pro"/>
                <a:ea typeface="Calibri" panose="020F0502020204030204" pitchFamily="34" charset="0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6099176" y="4289425"/>
              <a:ext cx="1368425" cy="785813"/>
            </a:xfrm>
            <a:custGeom>
              <a:avLst/>
              <a:gdLst>
                <a:gd name="T0" fmla="*/ 626 w 862"/>
                <a:gd name="T1" fmla="*/ 0 h 495"/>
                <a:gd name="T2" fmla="*/ 0 w 862"/>
                <a:gd name="T3" fmla="*/ 356 h 495"/>
                <a:gd name="T4" fmla="*/ 237 w 862"/>
                <a:gd name="T5" fmla="*/ 495 h 495"/>
                <a:gd name="T6" fmla="*/ 237 w 862"/>
                <a:gd name="T7" fmla="*/ 495 h 495"/>
                <a:gd name="T8" fmla="*/ 84 w 862"/>
                <a:gd name="T9" fmla="*/ 407 h 495"/>
                <a:gd name="T10" fmla="*/ 237 w 862"/>
                <a:gd name="T11" fmla="*/ 495 h 495"/>
                <a:gd name="T12" fmla="*/ 862 w 862"/>
                <a:gd name="T13" fmla="*/ 134 h 495"/>
                <a:gd name="T14" fmla="*/ 626 w 862"/>
                <a:gd name="T15" fmla="*/ 0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2" h="495">
                  <a:moveTo>
                    <a:pt x="626" y="0"/>
                  </a:moveTo>
                  <a:lnTo>
                    <a:pt x="0" y="356"/>
                  </a:lnTo>
                  <a:lnTo>
                    <a:pt x="237" y="495"/>
                  </a:lnTo>
                  <a:lnTo>
                    <a:pt x="237" y="495"/>
                  </a:lnTo>
                  <a:lnTo>
                    <a:pt x="84" y="407"/>
                  </a:lnTo>
                  <a:lnTo>
                    <a:pt x="237" y="495"/>
                  </a:lnTo>
                  <a:lnTo>
                    <a:pt x="862" y="134"/>
                  </a:lnTo>
                  <a:lnTo>
                    <a:pt x="626" y="0"/>
                  </a:ln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45720" tIns="22860" rIns="45720" bIns="22860" numCol="1" anchor="t" anchorCtr="0" compatLnSpc="1"/>
            <a:lstStyle/>
            <a:p>
              <a:pPr lvl="0"/>
              <a:endParaRPr sz="675" dirty="0">
                <a:latin typeface="Source Sans Pro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4364038" y="2716213"/>
              <a:ext cx="374650" cy="647700"/>
            </a:xfrm>
            <a:custGeom>
              <a:avLst/>
              <a:gdLst>
                <a:gd name="T0" fmla="*/ 236 w 236"/>
                <a:gd name="T1" fmla="*/ 139 h 408"/>
                <a:gd name="T2" fmla="*/ 236 w 236"/>
                <a:gd name="T3" fmla="*/ 408 h 408"/>
                <a:gd name="T4" fmla="*/ 0 w 236"/>
                <a:gd name="T5" fmla="*/ 273 h 408"/>
                <a:gd name="T6" fmla="*/ 5 w 236"/>
                <a:gd name="T7" fmla="*/ 0 h 408"/>
                <a:gd name="T8" fmla="*/ 236 w 236"/>
                <a:gd name="T9" fmla="*/ 13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408">
                  <a:moveTo>
                    <a:pt x="236" y="139"/>
                  </a:moveTo>
                  <a:lnTo>
                    <a:pt x="236" y="408"/>
                  </a:lnTo>
                  <a:lnTo>
                    <a:pt x="0" y="273"/>
                  </a:lnTo>
                  <a:lnTo>
                    <a:pt x="5" y="0"/>
                  </a:lnTo>
                  <a:lnTo>
                    <a:pt x="236" y="139"/>
                  </a:ln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45720" tIns="22860" rIns="45720" bIns="22860" numCol="1" anchor="t" anchorCtr="0" compatLnSpc="1"/>
            <a:lstStyle/>
            <a:p>
              <a:pPr lvl="0"/>
              <a:endParaRPr sz="675" dirty="0">
                <a:latin typeface="Source Sans Pro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4738688" y="2151063"/>
              <a:ext cx="1360488" cy="1212850"/>
            </a:xfrm>
            <a:custGeom>
              <a:avLst/>
              <a:gdLst>
                <a:gd name="T0" fmla="*/ 237 w 857"/>
                <a:gd name="T1" fmla="*/ 356 h 764"/>
                <a:gd name="T2" fmla="*/ 0 w 857"/>
                <a:gd name="T3" fmla="*/ 495 h 764"/>
                <a:gd name="T4" fmla="*/ 0 w 857"/>
                <a:gd name="T5" fmla="*/ 764 h 764"/>
                <a:gd name="T6" fmla="*/ 237 w 857"/>
                <a:gd name="T7" fmla="*/ 629 h 764"/>
                <a:gd name="T8" fmla="*/ 857 w 857"/>
                <a:gd name="T9" fmla="*/ 268 h 764"/>
                <a:gd name="T10" fmla="*/ 857 w 857"/>
                <a:gd name="T11" fmla="*/ 0 h 764"/>
                <a:gd name="T12" fmla="*/ 237 w 857"/>
                <a:gd name="T13" fmla="*/ 356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7" h="764">
                  <a:moveTo>
                    <a:pt x="237" y="356"/>
                  </a:moveTo>
                  <a:lnTo>
                    <a:pt x="0" y="495"/>
                  </a:lnTo>
                  <a:lnTo>
                    <a:pt x="0" y="764"/>
                  </a:lnTo>
                  <a:lnTo>
                    <a:pt x="237" y="629"/>
                  </a:lnTo>
                  <a:lnTo>
                    <a:pt x="857" y="268"/>
                  </a:lnTo>
                  <a:lnTo>
                    <a:pt x="857" y="0"/>
                  </a:lnTo>
                  <a:lnTo>
                    <a:pt x="237" y="356"/>
                  </a:ln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45720" tIns="22860" rIns="45720" bIns="22860" numCol="1" anchor="t" anchorCtr="0" compatLnSpc="1"/>
            <a:lstStyle/>
            <a:p>
              <a:pPr lvl="0"/>
              <a:endParaRPr sz="675" dirty="0">
                <a:latin typeface="Source Sans Pro"/>
              </a:endParaRPr>
            </a:p>
          </p:txBody>
        </p:sp>
        <p:sp>
          <p:nvSpPr>
            <p:cNvPr id="356370" name="Freeform 11"/>
            <p:cNvSpPr/>
            <p:nvPr/>
          </p:nvSpPr>
          <p:spPr>
            <a:xfrm>
              <a:off x="4371976" y="1717675"/>
              <a:ext cx="3087688" cy="1219200"/>
            </a:xfrm>
            <a:custGeom>
              <a:avLst/>
              <a:gdLst>
                <a:gd name="txL" fmla="*/ 0 w 1945"/>
                <a:gd name="txT" fmla="*/ 0 h 768"/>
                <a:gd name="txR" fmla="*/ 1945 w 1945"/>
                <a:gd name="txB" fmla="*/ 768 h 768"/>
              </a:gdLst>
              <a:ahLst/>
              <a:cxnLst>
                <a:cxn ang="0">
                  <a:pos x="366713" y="785812"/>
                </a:cxn>
                <a:cxn ang="0">
                  <a:pos x="366713" y="785812"/>
                </a:cxn>
                <a:cxn ang="0">
                  <a:pos x="0" y="998538"/>
                </a:cxn>
                <a:cxn ang="0">
                  <a:pos x="0" y="998538"/>
                </a:cxn>
                <a:cxn ang="0">
                  <a:pos x="0" y="998538"/>
                </a:cxn>
                <a:cxn ang="0">
                  <a:pos x="366713" y="1219200"/>
                </a:cxn>
                <a:cxn ang="0">
                  <a:pos x="1727201" y="433388"/>
                </a:cxn>
                <a:cxn ang="0">
                  <a:pos x="2713038" y="998538"/>
                </a:cxn>
                <a:cxn ang="0">
                  <a:pos x="3087688" y="785812"/>
                </a:cxn>
                <a:cxn ang="0">
                  <a:pos x="1720851" y="0"/>
                </a:cxn>
                <a:cxn ang="0">
                  <a:pos x="366713" y="785812"/>
                </a:cxn>
              </a:cxnLst>
              <a:rect l="txL" t="txT" r="txR" b="txB"/>
              <a:pathLst>
                <a:path w="1945" h="768">
                  <a:moveTo>
                    <a:pt x="231" y="495"/>
                  </a:moveTo>
                  <a:lnTo>
                    <a:pt x="231" y="495"/>
                  </a:lnTo>
                  <a:lnTo>
                    <a:pt x="0" y="629"/>
                  </a:lnTo>
                  <a:lnTo>
                    <a:pt x="0" y="629"/>
                  </a:lnTo>
                  <a:lnTo>
                    <a:pt x="0" y="629"/>
                  </a:lnTo>
                  <a:lnTo>
                    <a:pt x="231" y="768"/>
                  </a:lnTo>
                  <a:lnTo>
                    <a:pt x="1088" y="273"/>
                  </a:lnTo>
                  <a:lnTo>
                    <a:pt x="1709" y="629"/>
                  </a:lnTo>
                  <a:lnTo>
                    <a:pt x="1945" y="495"/>
                  </a:lnTo>
                  <a:lnTo>
                    <a:pt x="1084" y="0"/>
                  </a:lnTo>
                  <a:lnTo>
                    <a:pt x="231" y="495"/>
                  </a:ln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lvl="0"/>
              <a:endParaRPr sz="675" dirty="0">
                <a:latin typeface="Source Sans Pro"/>
                <a:ea typeface="Calibri" panose="020F0502020204030204" pitchFamily="34" charset="0"/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6099176" y="2151063"/>
              <a:ext cx="985838" cy="998538"/>
            </a:xfrm>
            <a:custGeom>
              <a:avLst/>
              <a:gdLst>
                <a:gd name="T0" fmla="*/ 0 w 621"/>
                <a:gd name="T1" fmla="*/ 268 h 629"/>
                <a:gd name="T2" fmla="*/ 621 w 621"/>
                <a:gd name="T3" fmla="*/ 629 h 629"/>
                <a:gd name="T4" fmla="*/ 621 w 621"/>
                <a:gd name="T5" fmla="*/ 356 h 629"/>
                <a:gd name="T6" fmla="*/ 621 w 621"/>
                <a:gd name="T7" fmla="*/ 356 h 629"/>
                <a:gd name="T8" fmla="*/ 621 w 621"/>
                <a:gd name="T9" fmla="*/ 532 h 629"/>
                <a:gd name="T10" fmla="*/ 621 w 621"/>
                <a:gd name="T11" fmla="*/ 356 h 629"/>
                <a:gd name="T12" fmla="*/ 0 w 621"/>
                <a:gd name="T13" fmla="*/ 0 h 629"/>
                <a:gd name="T14" fmla="*/ 0 w 621"/>
                <a:gd name="T15" fmla="*/ 268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1" h="629">
                  <a:moveTo>
                    <a:pt x="0" y="268"/>
                  </a:moveTo>
                  <a:lnTo>
                    <a:pt x="621" y="629"/>
                  </a:lnTo>
                  <a:lnTo>
                    <a:pt x="621" y="356"/>
                  </a:lnTo>
                  <a:lnTo>
                    <a:pt x="621" y="356"/>
                  </a:lnTo>
                  <a:lnTo>
                    <a:pt x="621" y="532"/>
                  </a:lnTo>
                  <a:lnTo>
                    <a:pt x="621" y="356"/>
                  </a:lnTo>
                  <a:lnTo>
                    <a:pt x="0" y="0"/>
                  </a:lnTo>
                  <a:lnTo>
                    <a:pt x="0" y="268"/>
                  </a:ln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45720" tIns="22860" rIns="45720" bIns="22860" numCol="1" anchor="t" anchorCtr="0" compatLnSpc="1"/>
            <a:lstStyle/>
            <a:p>
              <a:pPr lvl="0"/>
              <a:endParaRPr sz="675" dirty="0">
                <a:latin typeface="Source Sans Pro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6099176" y="5075238"/>
              <a:ext cx="376238" cy="646113"/>
            </a:xfrm>
            <a:custGeom>
              <a:avLst/>
              <a:gdLst>
                <a:gd name="T0" fmla="*/ 0 w 237"/>
                <a:gd name="T1" fmla="*/ 134 h 407"/>
                <a:gd name="T2" fmla="*/ 237 w 237"/>
                <a:gd name="T3" fmla="*/ 0 h 407"/>
                <a:gd name="T4" fmla="*/ 237 w 237"/>
                <a:gd name="T5" fmla="*/ 269 h 407"/>
                <a:gd name="T6" fmla="*/ 0 w 237"/>
                <a:gd name="T7" fmla="*/ 407 h 407"/>
                <a:gd name="T8" fmla="*/ 0 w 237"/>
                <a:gd name="T9" fmla="*/ 134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407">
                  <a:moveTo>
                    <a:pt x="0" y="134"/>
                  </a:moveTo>
                  <a:lnTo>
                    <a:pt x="237" y="0"/>
                  </a:lnTo>
                  <a:lnTo>
                    <a:pt x="237" y="269"/>
                  </a:lnTo>
                  <a:lnTo>
                    <a:pt x="0" y="407"/>
                  </a:lnTo>
                  <a:lnTo>
                    <a:pt x="0" y="134"/>
                  </a:ln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45720" tIns="22860" rIns="45720" bIns="22860" numCol="1" anchor="t" anchorCtr="0" compatLnSpc="1"/>
            <a:lstStyle/>
            <a:p>
              <a:pPr lvl="0"/>
              <a:endParaRPr sz="675" dirty="0">
                <a:latin typeface="Source Sans Pro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4738688" y="4295775"/>
              <a:ext cx="1736725" cy="992188"/>
            </a:xfrm>
            <a:custGeom>
              <a:avLst/>
              <a:gdLst>
                <a:gd name="T0" fmla="*/ 626 w 1094"/>
                <a:gd name="T1" fmla="*/ 491 h 625"/>
                <a:gd name="T2" fmla="*/ 857 w 1094"/>
                <a:gd name="T3" fmla="*/ 625 h 625"/>
                <a:gd name="T4" fmla="*/ 1094 w 1094"/>
                <a:gd name="T5" fmla="*/ 491 h 625"/>
                <a:gd name="T6" fmla="*/ 857 w 1094"/>
                <a:gd name="T7" fmla="*/ 357 h 625"/>
                <a:gd name="T8" fmla="*/ 237 w 1094"/>
                <a:gd name="T9" fmla="*/ 0 h 625"/>
                <a:gd name="T10" fmla="*/ 0 w 1094"/>
                <a:gd name="T11" fmla="*/ 135 h 625"/>
                <a:gd name="T12" fmla="*/ 626 w 1094"/>
                <a:gd name="T13" fmla="*/ 49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4" h="625">
                  <a:moveTo>
                    <a:pt x="626" y="491"/>
                  </a:moveTo>
                  <a:lnTo>
                    <a:pt x="857" y="625"/>
                  </a:lnTo>
                  <a:lnTo>
                    <a:pt x="1094" y="491"/>
                  </a:lnTo>
                  <a:lnTo>
                    <a:pt x="857" y="357"/>
                  </a:lnTo>
                  <a:lnTo>
                    <a:pt x="237" y="0"/>
                  </a:lnTo>
                  <a:lnTo>
                    <a:pt x="0" y="135"/>
                  </a:lnTo>
                  <a:lnTo>
                    <a:pt x="626" y="491"/>
                  </a:ln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45720" tIns="22860" rIns="45720" bIns="22860" numCol="1" anchor="t" anchorCtr="0" compatLnSpc="1"/>
            <a:lstStyle/>
            <a:p>
              <a:pPr lvl="0"/>
              <a:endParaRPr sz="675" dirty="0">
                <a:latin typeface="Source Sans Pro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4371976" y="3149600"/>
              <a:ext cx="1727200" cy="2571750"/>
            </a:xfrm>
            <a:custGeom>
              <a:avLst/>
              <a:gdLst>
                <a:gd name="T0" fmla="*/ 852 w 1088"/>
                <a:gd name="T1" fmla="*/ 1482 h 1620"/>
                <a:gd name="T2" fmla="*/ 852 w 1088"/>
                <a:gd name="T3" fmla="*/ 1482 h 1620"/>
                <a:gd name="T4" fmla="*/ 1088 w 1088"/>
                <a:gd name="T5" fmla="*/ 1620 h 1620"/>
                <a:gd name="T6" fmla="*/ 1088 w 1088"/>
                <a:gd name="T7" fmla="*/ 1620 h 1620"/>
                <a:gd name="T8" fmla="*/ 1088 w 1088"/>
                <a:gd name="T9" fmla="*/ 1620 h 1620"/>
                <a:gd name="T10" fmla="*/ 1088 w 1088"/>
                <a:gd name="T11" fmla="*/ 1347 h 1620"/>
                <a:gd name="T12" fmla="*/ 231 w 1088"/>
                <a:gd name="T13" fmla="*/ 857 h 1620"/>
                <a:gd name="T14" fmla="*/ 231 w 1088"/>
                <a:gd name="T15" fmla="*/ 135 h 1620"/>
                <a:gd name="T16" fmla="*/ 0 w 1088"/>
                <a:gd name="T17" fmla="*/ 0 h 1620"/>
                <a:gd name="T18" fmla="*/ 0 w 1088"/>
                <a:gd name="T19" fmla="*/ 991 h 1620"/>
                <a:gd name="T20" fmla="*/ 852 w 1088"/>
                <a:gd name="T21" fmla="*/ 1482 h 1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8" h="1620">
                  <a:moveTo>
                    <a:pt x="852" y="1482"/>
                  </a:moveTo>
                  <a:lnTo>
                    <a:pt x="852" y="1482"/>
                  </a:lnTo>
                  <a:lnTo>
                    <a:pt x="1088" y="1620"/>
                  </a:lnTo>
                  <a:lnTo>
                    <a:pt x="1088" y="1620"/>
                  </a:lnTo>
                  <a:lnTo>
                    <a:pt x="1088" y="1620"/>
                  </a:lnTo>
                  <a:lnTo>
                    <a:pt x="1088" y="1347"/>
                  </a:lnTo>
                  <a:lnTo>
                    <a:pt x="231" y="857"/>
                  </a:lnTo>
                  <a:lnTo>
                    <a:pt x="231" y="135"/>
                  </a:lnTo>
                  <a:lnTo>
                    <a:pt x="0" y="0"/>
                  </a:lnTo>
                  <a:lnTo>
                    <a:pt x="0" y="991"/>
                  </a:lnTo>
                  <a:lnTo>
                    <a:pt x="852" y="1482"/>
                  </a:ln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45720" tIns="22860" rIns="45720" bIns="22860" numCol="1" anchor="t" anchorCtr="0" compatLnSpc="1"/>
            <a:lstStyle/>
            <a:p>
              <a:pPr lvl="0"/>
              <a:endParaRPr sz="675" dirty="0">
                <a:latin typeface="Source Sans Pro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4738688" y="3149600"/>
              <a:ext cx="376238" cy="1360488"/>
            </a:xfrm>
            <a:custGeom>
              <a:avLst/>
              <a:gdLst>
                <a:gd name="T0" fmla="*/ 237 w 237"/>
                <a:gd name="T1" fmla="*/ 722 h 857"/>
                <a:gd name="T2" fmla="*/ 237 w 237"/>
                <a:gd name="T3" fmla="*/ 0 h 857"/>
                <a:gd name="T4" fmla="*/ 0 w 237"/>
                <a:gd name="T5" fmla="*/ 135 h 857"/>
                <a:gd name="T6" fmla="*/ 0 w 237"/>
                <a:gd name="T7" fmla="*/ 135 h 857"/>
                <a:gd name="T8" fmla="*/ 153 w 237"/>
                <a:gd name="T9" fmla="*/ 47 h 857"/>
                <a:gd name="T10" fmla="*/ 0 w 237"/>
                <a:gd name="T11" fmla="*/ 135 h 857"/>
                <a:gd name="T12" fmla="*/ 0 w 237"/>
                <a:gd name="T13" fmla="*/ 857 h 857"/>
                <a:gd name="T14" fmla="*/ 237 w 237"/>
                <a:gd name="T15" fmla="*/ 722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7" h="857">
                  <a:moveTo>
                    <a:pt x="237" y="722"/>
                  </a:moveTo>
                  <a:lnTo>
                    <a:pt x="237" y="0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153" y="47"/>
                  </a:lnTo>
                  <a:lnTo>
                    <a:pt x="0" y="135"/>
                  </a:lnTo>
                  <a:lnTo>
                    <a:pt x="0" y="857"/>
                  </a:lnTo>
                  <a:lnTo>
                    <a:pt x="237" y="722"/>
                  </a:lnTo>
                  <a:close/>
                </a:path>
              </a:pathLst>
            </a:cu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45720" tIns="22860" rIns="45720" bIns="22860" numCol="1" anchor="t" anchorCtr="0" compatLnSpc="1"/>
            <a:lstStyle/>
            <a:p>
              <a:pPr lvl="0"/>
              <a:endParaRPr sz="675" dirty="0">
                <a:latin typeface="Source Sans Pro"/>
              </a:endParaRPr>
            </a:p>
          </p:txBody>
        </p:sp>
      </p:grpSp>
      <p:sp>
        <p:nvSpPr>
          <p:cNvPr id="21" name="Freeform 20"/>
          <p:cNvSpPr/>
          <p:nvPr/>
        </p:nvSpPr>
        <p:spPr>
          <a:xfrm>
            <a:off x="6624638" y="1705611"/>
            <a:ext cx="4310380" cy="673100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57150" cmpd="sng">
            <a:solidFill>
              <a:schemeClr val="accent1">
                <a:lumMod val="75000"/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lvl="0" algn="r"/>
            <a:endParaRPr sz="3200" dirty="0">
              <a:solidFill>
                <a:srgbClr val="C00000"/>
              </a:solidFill>
              <a:latin typeface="Source Sans Pro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93393" y="1279314"/>
            <a:ext cx="2748280" cy="1442720"/>
          </a:xfrm>
          <a:prstGeom prst="rect">
            <a:avLst/>
          </a:prstGeom>
          <a:noFill/>
          <a:ln w="9525">
            <a:noFill/>
          </a:ln>
        </p:spPr>
        <p:txBody>
          <a:bodyPr wrap="square" lIns="121920" tIns="45720" rIns="121920" bIns="45720">
            <a:spAutoFit/>
          </a:bodyPr>
          <a:lstStyle/>
          <a:p>
            <a:pPr>
              <a:lnSpc>
                <a:spcPct val="90000"/>
              </a:lnSpc>
              <a:spcBef>
                <a:spcPts val="2130"/>
              </a:spcBef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Arial Unicode MS" pitchFamily="34" charset="-122"/>
              </a:rPr>
              <a:t> 01</a:t>
            </a:r>
            <a:endParaRPr lang="en-US" altLang="zh-CN" sz="16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ct val="90000"/>
              </a:lnSpc>
              <a:spcBef>
                <a:spcPts val="2130"/>
              </a:spcBef>
            </a:pPr>
            <a:r>
              <a:rPr lang="en-US" altLang="zh-TW" sz="1600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Freshness –  due to pasteurized process/  time on Sea shipping and local land distributing from importer</a:t>
            </a:r>
            <a:endParaRPr lang="en-US" altLang="zh-CN" sz="1600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7812088" y="2973071"/>
            <a:ext cx="3249613" cy="671513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57150" cmpd="sng">
            <a:solidFill>
              <a:schemeClr val="accent1">
                <a:lumMod val="75000"/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lvl="0" algn="r"/>
            <a:endParaRPr sz="3200" dirty="0">
              <a:latin typeface="Source Sans Pro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04848" y="2990111"/>
            <a:ext cx="3201035" cy="1249045"/>
          </a:xfrm>
          <a:prstGeom prst="rect">
            <a:avLst/>
          </a:prstGeom>
          <a:noFill/>
          <a:ln w="9525">
            <a:noFill/>
          </a:ln>
        </p:spPr>
        <p:txBody>
          <a:bodyPr wrap="square" lIns="121920" tIns="45720" rIns="121920" bIns="45720">
            <a:spAutoFit/>
          </a:bodyPr>
          <a:lstStyle/>
          <a:p>
            <a:pPr>
              <a:lnSpc>
                <a:spcPct val="90000"/>
              </a:lnSpc>
              <a:spcBef>
                <a:spcPts val="2130"/>
              </a:spcBef>
            </a:pPr>
            <a:r>
              <a:rPr lang="en-US" altLang="zh-CN" sz="1600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02</a:t>
            </a:r>
            <a:endParaRPr lang="en-US" altLang="zh-CN" sz="1600" dirty="0">
              <a:latin typeface="Times New Roman" panose="02020603050405020304" charset="0"/>
              <a:ea typeface="Arial Unicode MS" pitchFamily="34" charset="-122"/>
              <a:cs typeface="Times New Roman" panose="02020603050405020304" charset="0"/>
            </a:endParaRPr>
          </a:p>
          <a:p>
            <a:pPr>
              <a:lnSpc>
                <a:spcPct val="90000"/>
              </a:lnSpc>
              <a:spcBef>
                <a:spcPts val="2130"/>
              </a:spcBef>
            </a:pPr>
            <a:r>
              <a:rPr lang="en-US" altLang="zh-TW" sz="1600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Parallel shipment &amp; grey market – disrupting price system, damage quality &amp; brand</a:t>
            </a:r>
            <a:endParaRPr lang="en-US" altLang="zh-CN" sz="1600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415" y="2011363"/>
            <a:ext cx="3846831" cy="755015"/>
          </a:xfrm>
          <a:prstGeom prst="rect">
            <a:avLst/>
          </a:prstGeom>
          <a:noFill/>
          <a:ln w="9525">
            <a:noFill/>
          </a:ln>
        </p:spPr>
        <p:txBody>
          <a:bodyPr wrap="square" lIns="121920" tIns="45720" rIns="121920" bIns="45720">
            <a:spAutoFit/>
          </a:bodyPr>
          <a:lstStyle/>
          <a:p>
            <a:pPr>
              <a:lnSpc>
                <a:spcPct val="90000"/>
              </a:lnSpc>
              <a:spcBef>
                <a:spcPts val="2130"/>
              </a:spcBef>
            </a:pPr>
            <a:r>
              <a:rPr lang="en-US" altLang="zh-CN" sz="1600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TW" sz="1600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Fierce competition nowadays as massive breweries around the world are targeting China as their primary market</a:t>
            </a:r>
            <a:endParaRPr lang="en-US" altLang="zh-CN" sz="1600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6" name="Freeform 25"/>
          <p:cNvSpPr/>
          <p:nvPr/>
        </p:nvSpPr>
        <p:spPr>
          <a:xfrm flipH="1">
            <a:off x="640821" y="1986280"/>
            <a:ext cx="4764193" cy="458893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57150" cmpd="sng">
            <a:solidFill>
              <a:schemeClr val="accent1">
                <a:lumMod val="75000"/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lvl="0" algn="r"/>
            <a:endParaRPr sz="3200" dirty="0">
              <a:latin typeface="Source Sans Pro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52721" y="3720784"/>
            <a:ext cx="1689100" cy="475615"/>
          </a:xfrm>
          <a:prstGeom prst="rect">
            <a:avLst/>
          </a:prstGeom>
        </p:spPr>
        <p:txBody>
          <a:bodyPr wrap="square" lIns="121920" tIns="45720" rIns="121920" bIns="6096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Challenges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56363" name="Title 3"/>
          <p:cNvSpPr>
            <a:spLocks noGrp="1"/>
          </p:cNvSpPr>
          <p:nvPr>
            <p:ph type="title"/>
          </p:nvPr>
        </p:nvSpPr>
        <p:spPr>
          <a:xfrm>
            <a:off x="440055" y="321310"/>
            <a:ext cx="10495280" cy="117856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 defTabSz="1828800"/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Opportunities-Exporting</a:t>
            </a:r>
            <a:b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zh-CN" sz="1800" i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-Challenges by Exporting Model</a:t>
            </a:r>
            <a:r>
              <a:rPr lang="en-US" altLang="zh-CN" sz="24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ea typeface="Arial Unicode MS" pitchFamily="34" charset="-122"/>
                <a:cs typeface="Times New Roman" panose="02020603050405020304" charset="0"/>
              </a:rPr>
              <a:t> </a:t>
            </a:r>
            <a:endParaRPr lang="en-US" altLang="zh-CN" sz="2400" b="0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ea typeface="Arial Unicode MS" pitchFamily="34" charset="-122"/>
              <a:cs typeface="Times New Roman" panose="02020603050405020304" charset="0"/>
            </a:endParaRPr>
          </a:p>
        </p:txBody>
      </p:sp>
      <p:sp>
        <p:nvSpPr>
          <p:cNvPr id="3" name="Freeform 22"/>
          <p:cNvSpPr/>
          <p:nvPr/>
        </p:nvSpPr>
        <p:spPr>
          <a:xfrm>
            <a:off x="7419234" y="4639733"/>
            <a:ext cx="3960707" cy="671407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57150" cmpd="sng">
            <a:solidFill>
              <a:schemeClr val="accent1">
                <a:lumMod val="75000"/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lvl="0" algn="r"/>
            <a:endParaRPr sz="3200" dirty="0">
              <a:latin typeface="Source Sans Pro"/>
            </a:endParaRPr>
          </a:p>
        </p:txBody>
      </p:sp>
      <p:sp>
        <p:nvSpPr>
          <p:cNvPr id="4" name="TextBox 23"/>
          <p:cNvSpPr txBox="1"/>
          <p:nvPr/>
        </p:nvSpPr>
        <p:spPr>
          <a:xfrm>
            <a:off x="8305165" y="4795520"/>
            <a:ext cx="3241675" cy="1028065"/>
          </a:xfrm>
          <a:prstGeom prst="rect">
            <a:avLst/>
          </a:prstGeom>
          <a:noFill/>
          <a:ln w="9525">
            <a:noFill/>
          </a:ln>
        </p:spPr>
        <p:txBody>
          <a:bodyPr wrap="square" lIns="121920" tIns="45720" rIns="121920" bIns="45720">
            <a:spAutoFit/>
          </a:bodyPr>
          <a:lstStyle/>
          <a:p>
            <a:pPr>
              <a:lnSpc>
                <a:spcPct val="90000"/>
              </a:lnSpc>
              <a:spcBef>
                <a:spcPts val="2130"/>
              </a:spcBef>
            </a:pPr>
            <a:r>
              <a:rPr lang="en-US" altLang="zh-CN" sz="1600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03</a:t>
            </a:r>
            <a:endParaRPr lang="en-US" altLang="zh-CN" sz="1600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>
              <a:lnSpc>
                <a:spcPct val="90000"/>
              </a:lnSpc>
              <a:spcBef>
                <a:spcPts val="2130"/>
              </a:spcBef>
            </a:pPr>
            <a:r>
              <a:rPr lang="en-US" altLang="zh-TW" sz="1600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Higher Price compared to local crafts</a:t>
            </a:r>
            <a:endParaRPr lang="en-US" altLang="zh-CN" sz="1600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Freeform 25"/>
          <p:cNvSpPr/>
          <p:nvPr/>
        </p:nvSpPr>
        <p:spPr>
          <a:xfrm flipH="1">
            <a:off x="916941" y="3937119"/>
            <a:ext cx="3448685" cy="274320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57150" cmpd="sng">
            <a:solidFill>
              <a:schemeClr val="accent1">
                <a:lumMod val="75000"/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lvl="0" algn="r"/>
            <a:endParaRPr sz="3200" dirty="0">
              <a:latin typeface="Source Sans Pro"/>
            </a:endParaRPr>
          </a:p>
        </p:txBody>
      </p:sp>
      <p:sp>
        <p:nvSpPr>
          <p:cNvPr id="6" name="TextBox 24"/>
          <p:cNvSpPr txBox="1"/>
          <p:nvPr/>
        </p:nvSpPr>
        <p:spPr>
          <a:xfrm>
            <a:off x="510540" y="3594735"/>
            <a:ext cx="4229735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121920" tIns="45720" rIns="121920" bIns="45720">
            <a:spAutoFit/>
          </a:bodyPr>
          <a:lstStyle/>
          <a:p>
            <a:pPr>
              <a:lnSpc>
                <a:spcPct val="90000"/>
              </a:lnSpc>
              <a:spcBef>
                <a:spcPts val="2130"/>
              </a:spcBef>
            </a:pPr>
            <a:r>
              <a:rPr lang="en-US" altLang="zh-CN" sz="2000" dirty="0">
                <a:latin typeface="Century Gothic" panose="020B0502020202020204" pitchFamily="34" charset="0"/>
                <a:ea typeface="Calibri" panose="020F0502020204030204" pitchFamily="34" charset="0"/>
              </a:rPr>
              <a:t>    </a:t>
            </a:r>
            <a:r>
              <a:rPr lang="en-US" altLang="zh-CN" sz="1400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 05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90000"/>
              </a:lnSpc>
              <a:spcBef>
                <a:spcPts val="2130"/>
              </a:spcBef>
            </a:pPr>
            <a:r>
              <a:rPr lang="en-US" altLang="zh-TW" sz="1600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Some overseas craft breweries start opeerating in China directly</a:t>
            </a:r>
            <a:endParaRPr lang="en-US" altLang="zh-CN" sz="1600" dirty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8" name="Freeform 25"/>
          <p:cNvSpPr/>
          <p:nvPr/>
        </p:nvSpPr>
        <p:spPr>
          <a:xfrm flipH="1">
            <a:off x="917681" y="5248487"/>
            <a:ext cx="4077547" cy="120227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57150" cmpd="sng">
            <a:solidFill>
              <a:schemeClr val="accent1">
                <a:lumMod val="75000"/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lvl="0" algn="r"/>
            <a:endParaRPr sz="3200" dirty="0">
              <a:latin typeface="Source Sans Pro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14745" y="4713289"/>
            <a:ext cx="3372485" cy="1497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zh-CN" sz="1600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dirty="0" smtClean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06</a:t>
            </a:r>
            <a:endParaRPr lang="en-US" altLang="zh-CN" sz="1400" dirty="0" smtClean="0">
              <a:latin typeface="微软雅黑" panose="020B0503020204020204" charset="-122"/>
              <a:ea typeface="微软雅黑" panose="020B0503020204020204" charset="-122"/>
              <a:cs typeface="Arial Unicode MS" pitchFamily="34" charset="-122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1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Arial Unicode MS" pitchFamily="34" charset="-122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Helvetica Light"/>
              </a:rPr>
              <a:t>Importers</a:t>
            </a:r>
            <a:r>
              <a:rPr kumimoji="0" lang="en-US" altLang="zh-CN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Helvetica Light"/>
              </a:rPr>
              <a:t> are not encouraged to spend money on brand building  (Cases:  </a:t>
            </a:r>
            <a:r>
              <a:rPr kumimoji="0" lang="en-US" altLang="zh-CN" sz="1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Helvetica Light"/>
              </a:rPr>
              <a:t>Paulaner</a:t>
            </a:r>
            <a:r>
              <a:rPr kumimoji="0" lang="en-US" altLang="zh-CN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Helvetica Light"/>
              </a:rPr>
              <a:t>, </a:t>
            </a:r>
            <a:r>
              <a:rPr kumimoji="0" lang="en-US" altLang="zh-CN" sz="1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Helvetica Light"/>
              </a:rPr>
              <a:t>Hoeegarden</a:t>
            </a:r>
            <a:r>
              <a:rPr kumimoji="0" lang="en-US" altLang="zh-CN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Helvetica Light"/>
              </a:rPr>
              <a:t>, Red Bull  etc. ) </a:t>
            </a:r>
            <a:endParaRPr kumimoji="0" lang="zh-CN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Helvetica Ligh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6940" y="1589405"/>
            <a:ext cx="12750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04</a:t>
            </a:r>
            <a:endParaRPr lang="en-US" altLang="zh-CN" sz="1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  <p:bldLst>
      <p:bldP spid="21" grpId="0" bldLvl="0" animBg="1"/>
      <p:bldP spid="22" grpId="0"/>
      <p:bldP spid="23" grpId="0" bldLvl="0" animBg="1"/>
      <p:bldP spid="24" grpId="0"/>
      <p:bldP spid="25" grpId="0"/>
      <p:bldP spid="26" grpId="0" bldLvl="0" animBg="1"/>
      <p:bldP spid="27" grpId="0"/>
      <p:bldP spid="3" grpId="0" bldLvl="0" animBg="1"/>
      <p:bldP spid="4" grpId="0"/>
      <p:bldP spid="5" grpId="0" bldLvl="0" animBg="1"/>
      <p:bldP spid="6" grpId="0"/>
      <p:bldP spid="28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26415" y="215265"/>
            <a:ext cx="4650105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Opportunities</a:t>
            </a:r>
            <a:endParaRPr lang="en-US" altLang="zh-CN" sz="3200" b="1" dirty="0" smtClean="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r>
              <a:rPr lang="en-US" altLang="zh-CN" b="1" i="1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-Cooperate with Locals</a:t>
            </a:r>
            <a:endParaRPr lang="en-US" altLang="zh-CN" sz="32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Arial Unicode MS" pitchFamily="34" charset="-122"/>
              <a:sym typeface="+mn-ea"/>
            </a:endParaRPr>
          </a:p>
          <a:p>
            <a:br>
              <a:rPr lang="en-US" altLang="zh-CN" b="1">
                <a:solidFill>
                  <a:srgbClr val="FF0000"/>
                </a:solidFill>
                <a:latin typeface="+mj-lt"/>
                <a:cs typeface="+mj-lt"/>
                <a:sym typeface="+mn-ea"/>
              </a:rPr>
            </a:br>
            <a:br>
              <a:rPr lang="en-US" altLang="zh-CN" b="1">
                <a:solidFill>
                  <a:srgbClr val="FF0000"/>
                </a:solidFill>
                <a:sym typeface="+mn-ea"/>
              </a:rPr>
            </a:b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41705" y="1231900"/>
            <a:ext cx="4234815" cy="4892675"/>
          </a:xfrm>
          <a:prstGeom prst="rect">
            <a:avLst/>
          </a:prstGeom>
          <a:solidFill>
            <a:schemeClr val="bg1"/>
          </a:solidFill>
          <a:ln>
            <a:solidFill>
              <a:srgbClr val="FFAFB2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endParaRPr lang="en-US" altLang="zh-CN" sz="2000" i="1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000" i="1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000" i="1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Consumption Upgrading</a:t>
            </a:r>
            <a:endParaRPr lang="en-US" altLang="zh-CN" sz="2000" i="1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altLang="zh-CN" sz="2000" i="1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000" i="1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Consumers needs better quality and more styles</a:t>
            </a:r>
            <a:endParaRPr lang="en-US" altLang="zh-CN" sz="2000" i="1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altLang="zh-CN" sz="2000" i="1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000" i="1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No Leading craft brand yet</a:t>
            </a:r>
            <a:endParaRPr lang="en-US" altLang="zh-CN" sz="2000" i="1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altLang="zh-CN" sz="2000" i="1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zh-CN" sz="2000" i="1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Everyone is now at the same starting point</a:t>
            </a:r>
            <a:endParaRPr lang="en-US" altLang="zh-CN" sz="2000" i="1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000" i="1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>
              <a:solidFill>
                <a:schemeClr val="tx1"/>
              </a:solidFill>
              <a:effectLst/>
            </a:endParaRPr>
          </a:p>
          <a:p>
            <a:endParaRPr lang="en-US" altLang="zh-CN">
              <a:solidFill>
                <a:schemeClr val="tx1"/>
              </a:solidFill>
              <a:effectLst/>
            </a:endParaRPr>
          </a:p>
          <a:p>
            <a:endParaRPr lang="en-US" altLang="zh-CN">
              <a:solidFill>
                <a:schemeClr val="tx1"/>
              </a:solidFill>
              <a:effectLst/>
            </a:endParaRPr>
          </a:p>
          <a:p>
            <a:endParaRPr lang="en-US" altLang="zh-CN">
              <a:solidFill>
                <a:schemeClr val="tx1"/>
              </a:solidFill>
              <a:effectLst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03290" y="2357755"/>
            <a:ext cx="42386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>
                <a:solidFill>
                  <a:srgbClr val="FA837D"/>
                </a:solidFill>
                <a:latin typeface="Times New Roman" panose="02020603050405020304" charset="0"/>
                <a:cs typeface="Times New Roman" panose="02020603050405020304" charset="0"/>
              </a:rPr>
              <a:t>Who will be the leading Chinese craft beer players in 10 years?</a:t>
            </a:r>
            <a:endParaRPr lang="en-US" altLang="zh-CN" sz="3200">
              <a:solidFill>
                <a:srgbClr val="FA837D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20708" y="2694306"/>
            <a:ext cx="10365899" cy="1470025"/>
          </a:xfrm>
        </p:spPr>
        <p:txBody>
          <a:bodyPr/>
          <a:p>
            <a:r>
              <a:rPr lang="en-US" altLang="zh-CN" sz="6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THANKS</a:t>
            </a:r>
            <a:endParaRPr lang="en-US" altLang="zh-CN" sz="66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738370" y="3860165"/>
            <a:ext cx="5558790" cy="1752600"/>
          </a:xfrm>
        </p:spPr>
        <p:txBody>
          <a:bodyPr/>
          <a:p>
            <a:pPr algn="l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Email:    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michellewang718@126.com</a:t>
            </a:r>
            <a:endParaRPr lang="en-US" altLang="zh-CN" sz="2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    michelle@thebeerlink.com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Mobile:  </a:t>
            </a:r>
            <a:r>
              <a:rPr lang="en-US" altLang="zh-CN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+86 18601790116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22860" y="31750"/>
            <a:ext cx="12218035" cy="175323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endParaRPr lang="zh-CN" altLang="en-US"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  <a:solidFill>
                <a:srgbClr val="FFAFB2"/>
              </a:solidFill>
            </a:endParaRPr>
          </a:p>
          <a:p>
            <a:endParaRPr lang="zh-CN" altLang="en-US"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  <a:solidFill>
                <a:srgbClr val="FFAFB2"/>
              </a:solidFill>
            </a:endParaRPr>
          </a:p>
          <a:p>
            <a:endParaRPr lang="zh-CN" altLang="en-US"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  <a:solidFill>
                <a:srgbClr val="FFAFB2"/>
              </a:solidFill>
            </a:endParaRPr>
          </a:p>
          <a:p>
            <a:endParaRPr lang="zh-CN" altLang="en-US"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  <a:solidFill>
                <a:srgbClr val="FFAFB2"/>
              </a:solidFill>
            </a:endParaRPr>
          </a:p>
          <a:p>
            <a:endParaRPr lang="zh-CN" altLang="en-US"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  <a:solidFill>
                <a:srgbClr val="FFAFB2"/>
              </a:solidFill>
            </a:endParaRPr>
          </a:p>
          <a:p>
            <a:endParaRPr lang="zh-CN" altLang="en-US"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  <a:solidFill>
                <a:srgbClr val="FFAFB2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3695" y="2521585"/>
            <a:ext cx="2932430" cy="281051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092065" y="0"/>
            <a:ext cx="7101840" cy="68580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332740" y="245745"/>
            <a:ext cx="1985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CHINA</a:t>
            </a:r>
            <a:endParaRPr lang="en-US" altLang="zh-CN" sz="36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18515" y="1009650"/>
            <a:ext cx="444754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Size: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9,</a:t>
            </a:r>
            <a:r>
              <a:rPr lang="en-US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600,00</a:t>
            </a:r>
            <a:r>
              <a:rPr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0 km²</a:t>
            </a:r>
            <a:endParaRPr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States: </a:t>
            </a:r>
            <a:r>
              <a:rPr lang="en-US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34</a:t>
            </a:r>
            <a:endParaRPr lang="en-US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Provinces: 23</a:t>
            </a:r>
            <a:endParaRPr lang="en-US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Autonomous Regions: 5</a:t>
            </a:r>
            <a:endParaRPr lang="en-US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Province level Municipaliti:4</a:t>
            </a:r>
            <a:endParaRPr lang="en-US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(Shanghai, Beijing,Tianjin, Chongqin)</a:t>
            </a:r>
            <a:endParaRPr lang="en-US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Special Adminsistrative Region: 2</a:t>
            </a:r>
            <a:endParaRPr lang="en-US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(Hongkong, Macau)</a:t>
            </a:r>
            <a:endParaRPr lang="en-US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US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Nationalities: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56</a:t>
            </a:r>
            <a:endParaRPr lang="en-US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Dominated Nationality: Han</a:t>
            </a:r>
            <a:endParaRPr lang="en-US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US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Languages: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b="1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80+</a:t>
            </a:r>
            <a:endParaRPr lang="en-US" b="1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Official Language: Mandarin</a:t>
            </a:r>
            <a:endParaRPr lang="en-US" b="1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US" b="1" i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b="1" dirty="0"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Major Cuisine Style: 8 </a:t>
            </a:r>
            <a:endParaRPr lang="en-US" b="1" dirty="0"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indent="0">
              <a:buFont typeface="Wingdings" panose="05000000000000000000" charset="0"/>
              <a:buNone/>
            </a:pP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065" y="0"/>
            <a:ext cx="6892925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43535" y="342900"/>
            <a:ext cx="5213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Market Overview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altLang="zh-CN" b="1" i="1">
                <a:solidFill>
                  <a:schemeClr val="tx1"/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-Production</a:t>
            </a:r>
            <a:endParaRPr lang="en-US" altLang="zh-CN" b="1" i="1">
              <a:solidFill>
                <a:schemeClr val="tx1"/>
              </a:solidFill>
              <a:effectLst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aphicFrame>
        <p:nvGraphicFramePr>
          <p:cNvPr id="7" name="图表 6"/>
          <p:cNvGraphicFramePr/>
          <p:nvPr/>
        </p:nvGraphicFramePr>
        <p:xfrm>
          <a:off x="1250315" y="1264920"/>
          <a:ext cx="9519920" cy="5158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cxnSp>
        <p:nvCxnSpPr>
          <p:cNvPr id="9" name="直接箭头连接符 8"/>
          <p:cNvCxnSpPr/>
          <p:nvPr/>
        </p:nvCxnSpPr>
        <p:spPr>
          <a:xfrm>
            <a:off x="7004050" y="3604895"/>
            <a:ext cx="678180" cy="415290"/>
          </a:xfrm>
          <a:prstGeom prst="straightConnector1">
            <a:avLst/>
          </a:prstGeom>
          <a:ln w="28575" cmpd="sng">
            <a:solidFill>
              <a:srgbClr val="FA837D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7004050" y="3956685"/>
            <a:ext cx="9594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-15.8%</a:t>
            </a:r>
            <a:endParaRPr lang="en-US" altLang="zh-CN" sz="1400" b="1">
              <a:solidFill>
                <a:schemeClr val="bg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33375" y="311785"/>
            <a:ext cx="391223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Market Overview</a:t>
            </a:r>
            <a:endParaRPr lang="en-US" altLang="zh-CN" sz="32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altLang="zh-CN" b="1" i="1">
                <a:solidFill>
                  <a:schemeClr val="tx1"/>
                </a:solidFill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-Importing</a:t>
            </a:r>
            <a:endParaRPr lang="en-US" altLang="zh-CN" b="1" i="1">
              <a:solidFill>
                <a:schemeClr val="tx1"/>
              </a:solidFill>
              <a:effectLst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aphicFrame>
        <p:nvGraphicFramePr>
          <p:cNvPr id="5" name="图表 4"/>
          <p:cNvGraphicFramePr/>
          <p:nvPr/>
        </p:nvGraphicFramePr>
        <p:xfrm>
          <a:off x="1532255" y="1400175"/>
          <a:ext cx="9130665" cy="5043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8" name="椭圆形标注 7"/>
          <p:cNvSpPr/>
          <p:nvPr/>
        </p:nvSpPr>
        <p:spPr>
          <a:xfrm>
            <a:off x="9124950" y="1914525"/>
            <a:ext cx="1163955" cy="704215"/>
          </a:xfrm>
          <a:prstGeom prst="wedgeEllipseCallout">
            <a:avLst/>
          </a:prstGeom>
          <a:ln w="28575" cmpd="sng">
            <a:solidFill>
              <a:srgbClr val="FFAFB2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1200" b="1"/>
              <a:t>904.3</a:t>
            </a:r>
            <a:r>
              <a:rPr lang="en-US" altLang="zh-CN" sz="1000"/>
              <a:t> </a:t>
            </a:r>
            <a:r>
              <a:rPr lang="en-US" altLang="zh-CN" sz="1000" b="1"/>
              <a:t>MILLION USD</a:t>
            </a:r>
            <a:endParaRPr lang="en-US" altLang="zh-CN" sz="1000" b="1"/>
          </a:p>
        </p:txBody>
      </p:sp>
    </p:spTree>
    <p:custDataLst>
      <p:tags r:id="rId2"/>
    </p:custData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aphicFrame>
        <p:nvGraphicFramePr>
          <p:cNvPr id="3" name="图表 2"/>
          <p:cNvGraphicFramePr/>
          <p:nvPr/>
        </p:nvGraphicFramePr>
        <p:xfrm>
          <a:off x="6236335" y="1566545"/>
          <a:ext cx="5479415" cy="4117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5" name="图表 4"/>
          <p:cNvGraphicFramePr/>
          <p:nvPr/>
        </p:nvGraphicFramePr>
        <p:xfrm>
          <a:off x="676275" y="1565910"/>
          <a:ext cx="5389245" cy="4118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584200" y="377190"/>
            <a:ext cx="5299710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Market Overview</a:t>
            </a:r>
            <a:endParaRPr lang="en-US" altLang="zh-CN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b="1" i="1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-Importing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57250" y="5803265"/>
            <a:ext cx="5026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 Beer Importing by different Coutries 2014 ($)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59245" y="5803265"/>
            <a:ext cx="44964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  Beer Importing by different Coutries 2018 ($)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 spd="slow">
    <p:comb/>
  </p:transition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7355" y="261620"/>
            <a:ext cx="4094480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Market Overview</a:t>
            </a:r>
            <a:endParaRPr lang="en-US" altLang="zh-CN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altLang="zh-CN" b="1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-Importing</a:t>
            </a:r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1649730" y="1365885"/>
          <a:ext cx="8583930" cy="470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655"/>
                <a:gridCol w="1430655"/>
                <a:gridCol w="1430655"/>
                <a:gridCol w="1430655"/>
                <a:gridCol w="1430655"/>
                <a:gridCol w="1430655"/>
              </a:tblGrid>
              <a:tr h="5232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 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solidFill>
                      <a:srgbClr val="FAD2D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2014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solidFill>
                      <a:srgbClr val="FAD2D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2015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solidFill>
                      <a:srgbClr val="FAD2D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2016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solidFill>
                      <a:srgbClr val="FAD2D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2017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solidFill>
                      <a:srgbClr val="FAD2D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2018</a:t>
                      </a:r>
                      <a:endParaRPr lang="en-US" altLang="en-US" sz="14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solidFill>
                      <a:srgbClr val="FAD2D2"/>
                    </a:solidFill>
                  </a:tcPr>
                </a:tc>
              </a:tr>
              <a:tr h="5232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USA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solidFill>
                      <a:srgbClr val="FFAFB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1.87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2.29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2.16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2.66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</a:tr>
              <a:tr h="5232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Belgium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solidFill>
                      <a:srgbClr val="FFAFB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1.96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1.76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1.69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1.55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1.88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</a:tr>
              <a:tr h="5232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Germany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solidFill>
                      <a:srgbClr val="FFAFB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1.12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0.86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0.79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0.82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0.79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>
                    <a:solidFill>
                      <a:srgbClr val="FAD2D2"/>
                    </a:solidFill>
                  </a:tcPr>
                </a:tc>
              </a:tr>
              <a:tr h="5232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France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solidFill>
                      <a:srgbClr val="FFAFB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2.25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1.88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1.85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1.92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2.11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</a:tr>
              <a:tr h="5232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Mexico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solidFill>
                      <a:srgbClr val="FFAFB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1.22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1.18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1.12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1.19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1.29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</a:tr>
              <a:tr h="5232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Spain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solidFill>
                      <a:srgbClr val="FFAFB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1.45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1.22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1.05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1.05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</a:tr>
              <a:tr h="5232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Portugal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solidFill>
                      <a:srgbClr val="FFAFB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1.44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1.34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1.07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1.08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1.12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</a:tr>
              <a:tr h="5232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UK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vert="horz" anchor="ctr">
                    <a:solidFill>
                      <a:srgbClr val="FFAFB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2.08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1.12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1.12</a:t>
                      </a: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3669665" y="6289675"/>
            <a:ext cx="36328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Average Importing Price: $ / Litter</a:t>
            </a:r>
            <a:endParaRPr lang="en-US" altLang="zh-CN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909" y="166476"/>
            <a:ext cx="5814907" cy="819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Market Overview</a:t>
            </a:r>
            <a:endParaRPr lang="en-US" altLang="zh-CN" sz="30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b="1" i="1"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-Retail Price</a:t>
            </a:r>
            <a:endParaRPr kumimoji="0" lang="en-US" i="1" u="none" strike="noStrike" cap="none" spc="0" normalizeH="0" baseline="0" dirty="0">
              <a:ln>
                <a:noFill/>
              </a:ln>
              <a:solidFill>
                <a:srgbClr val="10327B"/>
              </a:solidFill>
              <a:effectLst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Helvetica Light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726546" y="1032722"/>
          <a:ext cx="10742295" cy="53079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0260"/>
                <a:gridCol w="1468120"/>
                <a:gridCol w="1061085"/>
                <a:gridCol w="1269365"/>
                <a:gridCol w="3593465"/>
              </a:tblGrid>
              <a:tr h="3136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Product</a:t>
                      </a:r>
                      <a:endParaRPr lang="zh-CN" altLang="en-US" sz="16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>
                    <a:solidFill>
                      <a:srgbClr val="FA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Packaging</a:t>
                      </a:r>
                      <a:endParaRPr lang="zh-CN" altLang="en-US" sz="16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>
                    <a:solidFill>
                      <a:srgbClr val="FA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ml</a:t>
                      </a:r>
                      <a:endParaRPr lang="zh-CN" altLang="en-US" sz="16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>
                    <a:solidFill>
                      <a:srgbClr val="FA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RMB</a:t>
                      </a:r>
                      <a:endParaRPr lang="en-US" altLang="zh-CN" sz="16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>
                    <a:solidFill>
                      <a:srgbClr val="FA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Retail Shop</a:t>
                      </a:r>
                      <a:endParaRPr lang="zh-CN" altLang="en-US" sz="16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>
                    <a:solidFill>
                      <a:srgbClr val="FAD2D2"/>
                    </a:solidFill>
                  </a:tcPr>
                </a:tc>
              </a:tr>
              <a:tr h="1987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Rogue Dead Guy Ale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355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23.6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</a:t>
                      </a:r>
                      <a:r>
                        <a:rPr lang="en-US" altLang="zh-CN" sz="900" baseline="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Rogue</a:t>
                      </a:r>
                      <a:r>
                        <a:rPr lang="en-US" altLang="zh-CN" sz="900" b="1" baseline="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American Amber Ale</a:t>
                      </a:r>
                      <a:endParaRPr lang="zh-CN" altLang="en-US" sz="9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355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23.6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Rogue Hazelnut Brown </a:t>
                      </a:r>
                      <a:r>
                        <a:rPr lang="en-US" altLang="zh-CN" sz="900" b="1" dirty="0" err="1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Netctor</a:t>
                      </a:r>
                      <a:endParaRPr lang="zh-CN" altLang="en-US" sz="9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355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35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</a:t>
                      </a:r>
                      <a:r>
                        <a:rPr lang="en-US" altLang="zh-CN" sz="900" baseline="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Goose Island Honey Ale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355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18.5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7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Goose Island IPA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355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18.5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Goose Island Belgium Wheat Ale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355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17.9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Brooklyn</a:t>
                      </a:r>
                      <a:r>
                        <a:rPr lang="en-US" altLang="zh-CN" sz="900" b="1" baseline="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East IPA</a:t>
                      </a:r>
                      <a:endParaRPr lang="zh-CN" altLang="en-US" sz="9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355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22.0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7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Brooklyn Lager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355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22.0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ACME California Pale Ale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355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22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Scrimshaw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355</a:t>
                      </a:r>
                      <a:endParaRPr lang="en-US" altLang="zh-CN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22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North Coast Blue Star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355</a:t>
                      </a:r>
                      <a:endParaRPr lang="en-US" altLang="zh-CN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22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7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err="1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Vedett</a:t>
                      </a:r>
                      <a:endParaRPr lang="en-US" altLang="zh-CN" sz="900" b="1" dirty="0" err="1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330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18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Blanche</a:t>
                      </a:r>
                      <a:r>
                        <a:rPr lang="en-US" altLang="zh-CN" sz="900" b="1" baseline="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Namur</a:t>
                      </a:r>
                      <a:endParaRPr lang="zh-CN" altLang="en-US" sz="9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330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18.8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err="1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Cellis</a:t>
                      </a:r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’</a:t>
                      </a:r>
                      <a:r>
                        <a:rPr lang="en-US" altLang="zh-CN" sz="900" b="1" baseline="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white</a:t>
                      </a:r>
                      <a:endParaRPr lang="zh-CN" altLang="en-US" sz="9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330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12.8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La</a:t>
                      </a:r>
                      <a:r>
                        <a:rPr lang="en-US" altLang="zh-CN" sz="900" b="1" baseline="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900" b="1" baseline="0" dirty="0" err="1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Chouffe</a:t>
                      </a:r>
                      <a:endParaRPr lang="zh-CN" altLang="en-US" sz="9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330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25.6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7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err="1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Maredsous</a:t>
                      </a:r>
                      <a:endParaRPr lang="en-US" altLang="zh-CN" sz="900" b="1" dirty="0" err="1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330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24.5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err="1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Duvel</a:t>
                      </a:r>
                      <a:endParaRPr lang="en-US" altLang="zh-CN" sz="900" b="1" dirty="0" err="1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330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23.5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err="1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Leffe</a:t>
                      </a:r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  <a:r>
                        <a:rPr lang="en-US" altLang="zh-CN" sz="900" b="1" dirty="0" err="1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Rouby</a:t>
                      </a:r>
                      <a:endParaRPr lang="zh-CN" altLang="en-US" sz="9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330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17.9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Shanghai</a:t>
                      </a:r>
                      <a:r>
                        <a:rPr lang="en-US" altLang="zh-CN" sz="900" b="1" baseline="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IPA (local)</a:t>
                      </a:r>
                      <a:endParaRPr lang="zh-CN" altLang="en-US" sz="9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330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25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7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err="1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Hoegaarden</a:t>
                      </a:r>
                      <a:endParaRPr lang="en-US" altLang="zh-CN" sz="900" b="1" dirty="0" err="1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330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16.5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err="1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Lindermans</a:t>
                      </a:r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Peach</a:t>
                      </a:r>
                      <a:endParaRPr lang="zh-CN" altLang="en-US" sz="9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250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22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Blanc 1664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14.5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Budweiser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can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500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7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1987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err="1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Tsing</a:t>
                      </a:r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Tao draft</a:t>
                      </a:r>
                      <a:endParaRPr lang="zh-CN" altLang="en-US" sz="9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can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500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6.5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City Shop Supermarket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  <a:tr h="23495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err="1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Kaiba</a:t>
                      </a:r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(local)</a:t>
                      </a:r>
                      <a:endParaRPr lang="zh-CN" altLang="en-US" sz="9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bottle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330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12.9</a:t>
                      </a:r>
                      <a:endParaRPr lang="en-US" altLang="zh-CN" sz="900" b="1" dirty="0" smtClean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1919 online beverage platform</a:t>
                      </a:r>
                      <a:endParaRPr lang="zh-CN" altLang="en-US" sz="9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45720" marR="45720" marT="22860" marB="22860"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959860" y="6419850"/>
            <a:ext cx="42754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/>
              <a:t>          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</a:rPr>
              <a:t>1 Euro = 7.7 RMB</a:t>
            </a:r>
            <a:endParaRPr lang="en-US" altLang="zh-CN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2595" y="253365"/>
            <a:ext cx="4707255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Market Overview</a:t>
            </a:r>
            <a:endParaRPr lang="en-US" altLang="zh-CN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altLang="zh-CN" b="1" i="1">
                <a:effectLst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-Craft Beer Movement</a:t>
            </a:r>
            <a:endParaRPr lang="en-US" altLang="zh-CN" b="1" i="1">
              <a:effectLst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962660" y="1308100"/>
          <a:ext cx="10410190" cy="4596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856615" y="6104255"/>
            <a:ext cx="9046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  Source: VC Saas, The Beer Link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/>
              <a:t>       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over/>
      </p:transition>
    </mc:Choice>
    <mc:Fallback>
      <p:transition spd="slow">
        <p:cover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153_1*i*1"/>
  <p:tag name="KSO_WM_TEMPLATE_CATEGORY" val="diagram"/>
  <p:tag name="KSO_WM_TEMPLATE_INDEX" val="20201153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SLIDE_ID" val="diagram20201061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SIZE" val="900*487"/>
  <p:tag name="KSO_WM_SLIDE_POSITION" val="38*40"/>
  <p:tag name="KSO_WM_TAG_VERSION" val="1.0"/>
  <p:tag name="KSO_WM_BEAUTIFY_FLAG" val="#wm#"/>
  <p:tag name="KSO_WM_TEMPLATE_CATEGORY" val="diagram"/>
  <p:tag name="KSO_WM_TEMPLATE_INDEX" val="20201061"/>
  <p:tag name="KSO_WM_SLIDE_LAYOUT" val="d_f"/>
  <p:tag name="KSO_WM_SLIDE_LAYOUT_CNT" val="10_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9042_1*l_h_a*1_1_1"/>
  <p:tag name="KSO_WM_TEMPLATE_CATEGORY" val="diagram"/>
  <p:tag name="KSO_WM_TEMPLATE_INDEX" val="20199042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6"/>
  <p:tag name="KSO_WM_DIAGRAM_GROUP_CODE" val="l1-1"/>
  <p:tag name="KSO_WM_UNIT_TYPE" val="l_h_a"/>
  <p:tag name="KSO_WM_UNIT_INDEX" val="1_1_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9042_1*l_h_f*1_1_1"/>
  <p:tag name="KSO_WM_TEMPLATE_CATEGORY" val="diagram"/>
  <p:tag name="KSO_WM_TEMPLATE_INDEX" val="20199042"/>
  <p:tag name="KSO_WM_UNIT_LAYERLEVEL" val="1_1_1"/>
  <p:tag name="KSO_WM_TAG_VERSION" val="1.0"/>
  <p:tag name="KSO_WM_BEAUTIFY_FLAG" val="#wm#"/>
  <p:tag name="KSO_WM_UNIT_PRESET_TEXT" val="单击此处添加文本具体内容"/>
  <p:tag name="KSO_WM_UNIT_NOCLEAR" val="0"/>
  <p:tag name="KSO_WM_UNIT_VALUE" val="20"/>
  <p:tag name="KSO_WM_DIAGRAM_GROUP_CODE" val="l1-1"/>
  <p:tag name="KSO_WM_UNIT_TYPE" val="l_h_f"/>
  <p:tag name="KSO_WM_UNIT_INDEX" val="1_1_1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9042_1*l_h_a*1_2_1"/>
  <p:tag name="KSO_WM_TEMPLATE_CATEGORY" val="diagram"/>
  <p:tag name="KSO_WM_TEMPLATE_INDEX" val="20199042"/>
  <p:tag name="KSO_WM_UNIT_LAYERLEVEL" val="1_1_1"/>
  <p:tag name="KSO_WM_TAG_VERSION" val="1.0"/>
  <p:tag name="KSO_WM_BEAUTIFY_FLAG" val="#wm#"/>
  <p:tag name="KSO_WM_UNIT_ISCONTENTSTITLE" val="0"/>
  <p:tag name="KSO_WM_UNIT_PRESET_TEXT" val="添加标题"/>
  <p:tag name="KSO_WM_UNIT_NOCLEAR" val="0"/>
  <p:tag name="KSO_WM_UNIT_VALUE" val="6"/>
  <p:tag name="KSO_WM_DIAGRAM_GROUP_CODE" val="l1-1"/>
  <p:tag name="KSO_WM_UNIT_TYPE" val="l_h_a"/>
  <p:tag name="KSO_WM_UNIT_INDEX" val="1_2_1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9042_1*l_h_f*1_1_1"/>
  <p:tag name="KSO_WM_TEMPLATE_CATEGORY" val="diagram"/>
  <p:tag name="KSO_WM_TEMPLATE_INDEX" val="20199042"/>
  <p:tag name="KSO_WM_UNIT_LAYERLEVEL" val="1_1_1"/>
  <p:tag name="KSO_WM_TAG_VERSION" val="1.0"/>
  <p:tag name="KSO_WM_BEAUTIFY_FLAG" val="#wm#"/>
  <p:tag name="KSO_WM_UNIT_PRESET_TEXT" val="单击此处添加文本具体内容"/>
  <p:tag name="KSO_WM_UNIT_NOCLEAR" val="0"/>
  <p:tag name="KSO_WM_UNIT_VALUE" val="20"/>
  <p:tag name="KSO_WM_DIAGRAM_GROUP_CODE" val="l1-1"/>
  <p:tag name="KSO_WM_UNIT_TYPE" val="l_h_f"/>
  <p:tag name="KSO_WM_UNIT_INDEX" val="1_1_1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20_4*i*0"/>
  <p:tag name="KSO_WM_TEMPLATE_CATEGORY" val="diagram"/>
  <p:tag name="KSO_WM_TEMPLATE_INDEX" val="720"/>
  <p:tag name="KSO_WM_UNIT_INDEX" val="0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0"/>
  <p:tag name="KSO_WM_UNIT_TYPE" val="l_h_f"/>
  <p:tag name="KSO_WM_UNIT_INDEX" val="1_1_1"/>
  <p:tag name="KSO_WM_UNIT_ID" val="diagram720_4*l_h_f*1_1_1"/>
  <p:tag name="KSO_WM_UNIT_CLEAR" val="1"/>
  <p:tag name="KSO_WM_UNIT_LAYERLEVEL" val="1_1_1"/>
  <p:tag name="KSO_WM_UNIT_VALUE" val="32"/>
  <p:tag name="KSO_WM_UNIT_HIGHLIGHT" val="0"/>
  <p:tag name="KSO_WM_UNIT_COMPATIBLE" val="0"/>
  <p:tag name="KSO_WM_UNIT_PRESET_TEXT_INDEX" val="4"/>
  <p:tag name="KSO_WM_UNIT_PRESET_TEXT_LEN" val="24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0"/>
  <p:tag name="KSO_WM_UNIT_TYPE" val="l_i"/>
  <p:tag name="KSO_WM_UNIT_INDEX" val="1_1"/>
  <p:tag name="KSO_WM_UNIT_ID" val="diagram720_4*l_i*1_1"/>
  <p:tag name="KSO_WM_UNIT_CLEAR" val="1"/>
  <p:tag name="KSO_WM_UNIT_LAYERLEVEL" val="1_1"/>
  <p:tag name="KSO_WM_DIAGRAM_GROUP_CODE" val="l1-1"/>
  <p:tag name="KSO_WM_UNIT_FILL_BACK_SCHEMECOLOR_INDEX" val="5"/>
  <p:tag name="KSO_WM_UNIT_FILL_TYPE" val="2"/>
  <p:tag name="KSO_WM_UNIT_TEXT_FILL_FORE_SCHEMECOLOR_INDEX" val="2"/>
  <p:tag name="KSO_WM_UNIT_TEXT_FILL_TYPE" val="1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0"/>
  <p:tag name="KSO_WM_UNIT_TYPE" val="l_i"/>
  <p:tag name="KSO_WM_UNIT_INDEX" val="1_2"/>
  <p:tag name="KSO_WM_UNIT_ID" val="diagram720_4*l_i*1_2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TEXT_FILL_FORE_SCHEMECOLOR_INDEX" val="6"/>
  <p:tag name="KSO_WM_UNIT_TEXT_FILL_TYPE" val="1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20_4*i*11"/>
  <p:tag name="KSO_WM_TEMPLATE_CATEGORY" val="diagram"/>
  <p:tag name="KSO_WM_TEMPLATE_INDEX" val="720"/>
  <p:tag name="KSO_WM_UNIT_INDEX" val="11"/>
</p:tagLst>
</file>

<file path=ppt/tags/tag2.xml><?xml version="1.0" encoding="utf-8"?>
<p:tagLst xmlns:p="http://schemas.openxmlformats.org/presentationml/2006/main">
  <p:tag name="KSO_WM_SLIDE_ID" val="diagram20201153_1"/>
  <p:tag name="KSO_WM_TEMPLATE_SUBCATEGORY" val="0"/>
  <p:tag name="KSO_WM_SLIDE_TYPE" val="text"/>
  <p:tag name="KSO_WM_SLIDE_SUBTYPE" val="picTxt"/>
  <p:tag name="KSO_WM_SLIDE_ITEM_CNT" val="0"/>
  <p:tag name="KSO_WM_SLIDE_INDEX" val="1"/>
  <p:tag name="KSO_WM_UNIT_SHOW_EDIT_AREA_INDICATION" val="1"/>
  <p:tag name="KSO_WM_SLIDE_SIZE" val="896*540"/>
  <p:tag name="KSO_WM_SLIDE_POSITION" val="64*0"/>
  <p:tag name="KSO_WM_TAG_VERSION" val="1.0"/>
  <p:tag name="KSO_WM_BEAUTIFY_FLAG" val="#wm#"/>
  <p:tag name="KSO_WM_TEMPLATE_CATEGORY" val="diagram"/>
  <p:tag name="KSO_WM_TEMPLATE_INDEX" val="20201153"/>
  <p:tag name="KSO_WM_SLIDE_LAYOUT" val="a_d"/>
  <p:tag name="KSO_WM_SLIDE_LAYOUT_CNT" val="1_1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0"/>
  <p:tag name="KSO_WM_UNIT_TYPE" val="l_h_f"/>
  <p:tag name="KSO_WM_UNIT_INDEX" val="1_2_1"/>
  <p:tag name="KSO_WM_UNIT_ID" val="diagram720_4*l_h_f*1_2_1"/>
  <p:tag name="KSO_WM_UNIT_CLEAR" val="1"/>
  <p:tag name="KSO_WM_UNIT_LAYERLEVEL" val="1_1_1"/>
  <p:tag name="KSO_WM_UNIT_VALUE" val="32"/>
  <p:tag name="KSO_WM_UNIT_HIGHLIGHT" val="0"/>
  <p:tag name="KSO_WM_UNIT_COMPATIBLE" val="0"/>
  <p:tag name="KSO_WM_UNIT_PRESET_TEXT_INDEX" val="4"/>
  <p:tag name="KSO_WM_UNIT_PRESET_TEXT_LEN" val="24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0"/>
  <p:tag name="KSO_WM_UNIT_TYPE" val="l_i"/>
  <p:tag name="KSO_WM_UNIT_INDEX" val="1_5"/>
  <p:tag name="KSO_WM_UNIT_ID" val="diagram720_4*l_i*1_5"/>
  <p:tag name="KSO_WM_UNIT_CLEAR" val="1"/>
  <p:tag name="KSO_WM_UNIT_LAYERLEVEL" val="1_1"/>
  <p:tag name="KSO_WM_DIAGRAM_GROUP_CODE" val="l1-1"/>
  <p:tag name="KSO_WM_UNIT_FILL_BACK_SCHEMECOLOR_INDEX" val="5"/>
  <p:tag name="KSO_WM_UNIT_FILL_TYPE" val="2"/>
  <p:tag name="KSO_WM_UNIT_TEXT_FILL_FORE_SCHEMECOLOR_INDEX" val="2"/>
  <p:tag name="KSO_WM_UNIT_TEXT_FILL_TYPE" val="1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0"/>
  <p:tag name="KSO_WM_UNIT_TYPE" val="l_i"/>
  <p:tag name="KSO_WM_UNIT_INDEX" val="1_6"/>
  <p:tag name="KSO_WM_UNIT_ID" val="diagram720_4*l_i*1_6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TEXT_FILL_FORE_SCHEMECOLOR_INDEX" val="6"/>
  <p:tag name="KSO_WM_UNIT_TEXT_FILL_TYPE" val="1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20_4*i*22"/>
  <p:tag name="KSO_WM_TEMPLATE_CATEGORY" val="diagram"/>
  <p:tag name="KSO_WM_TEMPLATE_INDEX" val="720"/>
  <p:tag name="KSO_WM_UNIT_INDEX" val="22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0"/>
  <p:tag name="KSO_WM_UNIT_TYPE" val="l_h_f"/>
  <p:tag name="KSO_WM_UNIT_INDEX" val="1_3_1"/>
  <p:tag name="KSO_WM_UNIT_ID" val="diagram720_4*l_h_f*1_3_1"/>
  <p:tag name="KSO_WM_UNIT_CLEAR" val="1"/>
  <p:tag name="KSO_WM_UNIT_LAYERLEVEL" val="1_1_1"/>
  <p:tag name="KSO_WM_UNIT_VALUE" val="32"/>
  <p:tag name="KSO_WM_UNIT_HIGHLIGHT" val="0"/>
  <p:tag name="KSO_WM_UNIT_COMPATIBLE" val="0"/>
  <p:tag name="KSO_WM_UNIT_PRESET_TEXT_INDEX" val="4"/>
  <p:tag name="KSO_WM_UNIT_PRESET_TEXT_LEN" val="24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0"/>
  <p:tag name="KSO_WM_UNIT_TYPE" val="l_i"/>
  <p:tag name="KSO_WM_UNIT_INDEX" val="1_9"/>
  <p:tag name="KSO_WM_UNIT_ID" val="diagram720_4*l_i*1_9"/>
  <p:tag name="KSO_WM_UNIT_CLEAR" val="1"/>
  <p:tag name="KSO_WM_UNIT_LAYERLEVEL" val="1_1"/>
  <p:tag name="KSO_WM_DIAGRAM_GROUP_CODE" val="l1-1"/>
  <p:tag name="KSO_WM_UNIT_FILL_BACK_SCHEMECOLOR_INDEX" val="5"/>
  <p:tag name="KSO_WM_UNIT_FILL_TYPE" val="2"/>
  <p:tag name="KSO_WM_UNIT_TEXT_FILL_FORE_SCHEMECOLOR_INDEX" val="2"/>
  <p:tag name="KSO_WM_UNIT_TEXT_FILL_TYPE" val="1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0"/>
  <p:tag name="KSO_WM_UNIT_TYPE" val="l_i"/>
  <p:tag name="KSO_WM_UNIT_INDEX" val="1_10"/>
  <p:tag name="KSO_WM_UNIT_ID" val="diagram720_4*l_i*1_10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TEXT_FILL_FORE_SCHEMECOLOR_INDEX" val="6"/>
  <p:tag name="KSO_WM_UNIT_TEXT_FILL_TYPE" val="1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20_4*i*33"/>
  <p:tag name="KSO_WM_TEMPLATE_CATEGORY" val="diagram"/>
  <p:tag name="KSO_WM_TEMPLATE_INDEX" val="720"/>
  <p:tag name="KSO_WM_UNIT_INDEX" val="33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0"/>
  <p:tag name="KSO_WM_UNIT_TYPE" val="l_h_f"/>
  <p:tag name="KSO_WM_UNIT_INDEX" val="1_4_1"/>
  <p:tag name="KSO_WM_UNIT_ID" val="diagram720_4*l_h_f*1_4_1"/>
  <p:tag name="KSO_WM_UNIT_CLEAR" val="1"/>
  <p:tag name="KSO_WM_UNIT_LAYERLEVEL" val="1_1_1"/>
  <p:tag name="KSO_WM_UNIT_VALUE" val="32"/>
  <p:tag name="KSO_WM_UNIT_HIGHLIGHT" val="0"/>
  <p:tag name="KSO_WM_UNIT_COMPATIBLE" val="0"/>
  <p:tag name="KSO_WM_UNIT_PRESET_TEXT_INDEX" val="4"/>
  <p:tag name="KSO_WM_UNIT_PRESET_TEXT_LEN" val="24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0"/>
  <p:tag name="KSO_WM_UNIT_TYPE" val="l_i"/>
  <p:tag name="KSO_WM_UNIT_INDEX" val="1_13"/>
  <p:tag name="KSO_WM_UNIT_ID" val="diagram720_4*l_i*1_13"/>
  <p:tag name="KSO_WM_UNIT_CLEAR" val="1"/>
  <p:tag name="KSO_WM_UNIT_LAYERLEVEL" val="1_1"/>
  <p:tag name="KSO_WM_DIAGRAM_GROUP_CODE" val="l1-1"/>
  <p:tag name="KSO_WM_UNIT_FILL_BACK_SCHEMECOLOR_INDEX" val="5"/>
  <p:tag name="KSO_WM_UNIT_FILL_TYPE" val="2"/>
  <p:tag name="KSO_WM_UNIT_TEXT_FILL_FORE_SCHEMECOLOR_INDEX" val="2"/>
  <p:tag name="KSO_WM_UNIT_TEXT_FILL_TYPE" val="1"/>
</p:tagLst>
</file>

<file path=ppt/tags/tag3.xml><?xml version="1.0" encoding="utf-8"?>
<p:tagLst xmlns:p="http://schemas.openxmlformats.org/presentationml/2006/main">
  <p:tag name="KSO_WM_BEAUTIFY_FLAG" val="#wm#"/>
  <p:tag name="KSO_WM_TEMPLATE_CATEGORY" val="diagram"/>
  <p:tag name="KSO_WM_TEMPLATE_INDEX" val="20201153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20"/>
  <p:tag name="KSO_WM_UNIT_TYPE" val="l_i"/>
  <p:tag name="KSO_WM_UNIT_INDEX" val="1_14"/>
  <p:tag name="KSO_WM_UNIT_ID" val="diagram720_4*l_i*1_14"/>
  <p:tag name="KSO_WM_UNIT_CLEAR" val="1"/>
  <p:tag name="KSO_WM_UNIT_LAYERLEVEL" val="1_1"/>
  <p:tag name="KSO_WM_DIAGRAM_GROUP_CODE" val="l1-1"/>
  <p:tag name="KSO_WM_UNIT_FILL_FORE_SCHEMECOLOR_INDEX" val="14"/>
  <p:tag name="KSO_WM_UNIT_FILL_TYPE" val="1"/>
  <p:tag name="KSO_WM_UNIT_TEXT_FILL_FORE_SCHEMECOLOR_INDEX" val="6"/>
  <p:tag name="KSO_WM_UNIT_TEXT_FILL_TYPE" val="1"/>
</p:tagLst>
</file>

<file path=ppt/tags/tag31.xml><?xml version="1.0" encoding="utf-8"?>
<p:tagLst xmlns:p="http://schemas.openxmlformats.org/presentationml/2006/main">
  <p:tag name="ISPRING_PRESENTATION_TITLE" val="PowerPoint 演示文稿"/>
</p:tagLst>
</file>

<file path=ppt/tags/tag4.xml><?xml version="1.0" encoding="utf-8"?>
<p:tagLst xmlns:p="http://schemas.openxmlformats.org/presentationml/2006/main">
  <p:tag name="KSO_WM_BEAUTIFY_FLAG" val="#wm#"/>
  <p:tag name="KSO_WM_TEMPLATE_CATEGORY" val="diagram"/>
  <p:tag name="KSO_WM_TEMPLATE_INDEX" val="20201153"/>
</p:tagLst>
</file>

<file path=ppt/tags/tag5.xml><?xml version="1.0" encoding="utf-8"?>
<p:tagLst xmlns:p="http://schemas.openxmlformats.org/presentationml/2006/main">
  <p:tag name="KSO_WM_BEAUTIFY_FLAG" val="#wm#"/>
  <p:tag name="KSO_WM_TEMPLATE_CATEGORY" val="diagram"/>
  <p:tag name="KSO_WM_TEMPLATE_INDEX" val="20201153"/>
</p:tagLst>
</file>

<file path=ppt/tags/tag6.xml><?xml version="1.0" encoding="utf-8"?>
<p:tagLst xmlns:p="http://schemas.openxmlformats.org/presentationml/2006/main">
  <p:tag name="KSO_WM_BEAUTIFY_FLAG" val="#wm#"/>
  <p:tag name="KSO_WM_TEMPLATE_CATEGORY" val="diagram"/>
  <p:tag name="KSO_WM_TEMPLATE_INDEX" val="20201153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1061_1*i*1"/>
  <p:tag name="KSO_WM_TEMPLATE_CATEGORY" val="diagram"/>
  <p:tag name="KSO_WM_TEMPLATE_INDEX" val="20201061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1061_1*i*2"/>
  <p:tag name="KSO_WM_TEMPLATE_CATEGORY" val="diagram"/>
  <p:tag name="KSO_WM_TEMPLATE_INDEX" val="20201061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1061_1*i*3"/>
  <p:tag name="KSO_WM_TEMPLATE_CATEGORY" val="diagram"/>
  <p:tag name="KSO_WM_TEMPLATE_INDEX" val="20201061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自定义 90">
      <a:dk1>
        <a:srgbClr val="333333"/>
      </a:dk1>
      <a:lt1>
        <a:sysClr val="window" lastClr="FFFFFF"/>
      </a:lt1>
      <a:dk2>
        <a:srgbClr val="333333"/>
      </a:dk2>
      <a:lt2>
        <a:srgbClr val="565656"/>
      </a:lt2>
      <a:accent1>
        <a:srgbClr val="737373"/>
      </a:accent1>
      <a:accent2>
        <a:srgbClr val="ADADAD"/>
      </a:accent2>
      <a:accent3>
        <a:srgbClr val="737373"/>
      </a:accent3>
      <a:accent4>
        <a:srgbClr val="737373"/>
      </a:accent4>
      <a:accent5>
        <a:srgbClr val="ADADAD"/>
      </a:accent5>
      <a:accent6>
        <a:srgbClr val="737373"/>
      </a:accent6>
      <a:hlink>
        <a:srgbClr val="ADADAD"/>
      </a:hlink>
      <a:folHlink>
        <a:srgbClr val="737373"/>
      </a:folHlink>
    </a:clrScheme>
    <a:fontScheme name="Temp">
      <a:majorFont>
        <a:latin typeface="【嵐】芊柔体"/>
        <a:ea typeface="【嵐】芊柔体"/>
        <a:cs typeface=""/>
      </a:majorFont>
      <a:minorFont>
        <a:latin typeface="【嵐】芊柔体"/>
        <a:ea typeface="【嵐】芊柔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等线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等线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6093</Words>
  <Application>WPS 演示</Application>
  <PresentationFormat>自定义</PresentationFormat>
  <Paragraphs>632</Paragraphs>
  <Slides>23</Slides>
  <Notes>13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宋体</vt:lpstr>
      <vt:lpstr>Wingdings</vt:lpstr>
      <vt:lpstr>Source Sans Pro Black</vt:lpstr>
      <vt:lpstr>Times New Roman</vt:lpstr>
      <vt:lpstr>Comic Sans MS</vt:lpstr>
      <vt:lpstr>微软雅黑</vt:lpstr>
      <vt:lpstr>Calibri</vt:lpstr>
      <vt:lpstr>Wingdings</vt:lpstr>
      <vt:lpstr>Helvetica Light</vt:lpstr>
      <vt:lpstr>Arial Unicode MS</vt:lpstr>
      <vt:lpstr>Impact</vt:lpstr>
      <vt:lpstr>【嵐】芊柔体</vt:lpstr>
      <vt:lpstr>Segoe Print</vt:lpstr>
      <vt:lpstr>Arial Unicode MS</vt:lpstr>
      <vt:lpstr>Source Sans Pro</vt:lpstr>
      <vt:lpstr>Century Gothic</vt:lpstr>
      <vt:lpstr>Yu Gothic UI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Opportunities-Exporting -Challenges by Exporting Model </vt:lpstr>
      <vt:lpstr>PowerPoint 演示文稿</vt:lpstr>
      <vt:lpstr>THANKS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6688</dc:creator>
  <cp:lastModifiedBy>michelle</cp:lastModifiedBy>
  <cp:revision>254</cp:revision>
  <dcterms:created xsi:type="dcterms:W3CDTF">2015-09-13T11:28:00Z</dcterms:created>
  <dcterms:modified xsi:type="dcterms:W3CDTF">2019-05-30T14:11:24Z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