
<file path=[Content_Types].xml><?xml version="1.0" encoding="utf-8"?>
<Types xmlns="http://schemas.openxmlformats.org/package/2006/content-types">
  <Override PartName="/ppt/slideLayouts/slideLayout2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8" r:id="rId2"/>
    <p:sldMasterId id="2147483683" r:id="rId3"/>
  </p:sldMasterIdLst>
  <p:notesMasterIdLst>
    <p:notesMasterId r:id="rId25"/>
  </p:notesMasterIdLst>
  <p:handoutMasterIdLst>
    <p:handoutMasterId r:id="rId26"/>
  </p:handoutMasterIdLst>
  <p:sldIdLst>
    <p:sldId id="435" r:id="rId4"/>
    <p:sldId id="324" r:id="rId5"/>
    <p:sldId id="445" r:id="rId6"/>
    <p:sldId id="447" r:id="rId7"/>
    <p:sldId id="457" r:id="rId8"/>
    <p:sldId id="458" r:id="rId9"/>
    <p:sldId id="451" r:id="rId10"/>
    <p:sldId id="452" r:id="rId11"/>
    <p:sldId id="460" r:id="rId12"/>
    <p:sldId id="462" r:id="rId13"/>
    <p:sldId id="463" r:id="rId14"/>
    <p:sldId id="438" r:id="rId15"/>
    <p:sldId id="450" r:id="rId16"/>
    <p:sldId id="453" r:id="rId17"/>
    <p:sldId id="454" r:id="rId18"/>
    <p:sldId id="455" r:id="rId19"/>
    <p:sldId id="456" r:id="rId20"/>
    <p:sldId id="448" r:id="rId21"/>
    <p:sldId id="459" r:id="rId22"/>
    <p:sldId id="461" r:id="rId23"/>
    <p:sldId id="35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pos="6357" userDrawn="1">
          <p15:clr>
            <a:srgbClr val="A4A3A4"/>
          </p15:clr>
        </p15:guide>
        <p15:guide id="6" orient="horz" pos="1152" userDrawn="1">
          <p15:clr>
            <a:srgbClr val="A4A3A4"/>
          </p15:clr>
        </p15:guide>
        <p15:guide id="7" pos="59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  <p15:guide id="9" orient="horz" pos="1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6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163" autoAdjust="0"/>
    <p:restoredTop sz="72014" autoAdjust="0"/>
  </p:normalViewPr>
  <p:slideViewPr>
    <p:cSldViewPr snapToGrid="0" showGuides="1">
      <p:cViewPr varScale="1">
        <p:scale>
          <a:sx n="85" d="100"/>
          <a:sy n="85" d="100"/>
        </p:scale>
        <p:origin x="-664" y="-32"/>
      </p:cViewPr>
      <p:guideLst>
        <p:guide orient="horz" pos="2183"/>
        <p:guide orient="horz" pos="1026"/>
        <p:guide orient="horz" pos="1152"/>
        <p:guide orient="horz" pos="1230"/>
        <p:guide orient="horz" pos="1048"/>
        <p:guide pos="3840"/>
        <p:guide pos="461"/>
        <p:guide pos="6357"/>
        <p:guide pos="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6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94DA-124E-6C47-939F-2633A6728544}" type="datetimeFigureOut">
              <a:rPr lang="nl-NL" smtClean="0"/>
              <a:pPr/>
              <a:t>29-05-2019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5165C-B8EB-8543-A0A5-6CAD2A386C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A6814-2243-4CE5-B304-54B524B67866}" type="datetimeFigureOut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52CA3-D88E-48F6-8345-B0251A2A6E1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28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61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06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31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384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 </a:t>
            </a:r>
            <a:r>
              <a:rPr lang="nl-NL" dirty="0" err="1"/>
              <a:t>volunteer</a:t>
            </a:r>
            <a:r>
              <a:rPr lang="nl-NL" dirty="0"/>
              <a:t> project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 </a:t>
            </a:r>
            <a:r>
              <a:rPr lang="nl-NL" dirty="0" err="1"/>
              <a:t>volunteer</a:t>
            </a:r>
            <a:r>
              <a:rPr lang="nl-NL" dirty="0"/>
              <a:t> project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 </a:t>
            </a:r>
            <a:r>
              <a:rPr lang="nl-NL" dirty="0" err="1"/>
              <a:t>volunteer</a:t>
            </a:r>
            <a:r>
              <a:rPr lang="nl-NL" dirty="0"/>
              <a:t> project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31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 </a:t>
            </a:r>
            <a:r>
              <a:rPr lang="nl-NL" dirty="0" err="1"/>
              <a:t>volunteer</a:t>
            </a:r>
            <a:r>
              <a:rPr lang="nl-NL" dirty="0"/>
              <a:t> project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52CA3-D88E-48F6-8345-B0251A2A6E19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306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57013"/>
            <a:ext cx="9144000" cy="16376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96229"/>
            <a:ext cx="9144000" cy="9615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87B9-54B3-485A-9212-895314930643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5953" y="524010"/>
            <a:ext cx="1960099" cy="12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82832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B34A-A49F-4A08-B593-D2CD7980E97F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07016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74FF-BB6D-4BFB-8C34-1881893233B3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9244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BAA0-0B03-45AB-931B-A3116EFDB556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853438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22C3-7EB4-430F-BC29-ECE4A2A76734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11389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AEAE-BE5D-4BAE-A12D-892724229988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967969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52DF-6E24-419C-9D4A-41E2BEE2C8E0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950938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1851-D3CC-49F3-A847-C4E50D70562C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351587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CD1D-28C4-431D-87A8-11A5E4B7660B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4830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719A-9332-44E3-91EB-1A44AB7CDBCC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01422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9AD7-C327-4228-B224-9F050AD59D78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12972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7377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708276"/>
            <a:ext cx="10515600" cy="3468688"/>
          </a:xfrm>
        </p:spPr>
        <p:txBody>
          <a:bodyPr/>
          <a:lstStyle>
            <a:lvl1pPr marL="228594" indent="-228594">
              <a:buSzPct val="155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685783" indent="-228594">
              <a:buSzPct val="155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142971" indent="-228594">
              <a:buSzPct val="155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00160" indent="-228594">
              <a:buSzPct val="155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057349" indent="-228594">
              <a:buSzPct val="155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 Klik om de modelstijlen te bewerken</a:t>
            </a:r>
          </a:p>
          <a:p>
            <a:pPr lvl="1"/>
            <a:r>
              <a:rPr lang="nl-NL" dirty="0"/>
              <a:t> Tweede niveau</a:t>
            </a:r>
          </a:p>
          <a:p>
            <a:pPr lvl="2"/>
            <a:r>
              <a:rPr lang="nl-NL" dirty="0"/>
              <a:t> Derde niveau</a:t>
            </a:r>
          </a:p>
          <a:p>
            <a:pPr lvl="3"/>
            <a:r>
              <a:rPr lang="nl-NL" dirty="0"/>
              <a:t> Vierde niveau</a:t>
            </a:r>
          </a:p>
          <a:p>
            <a:pPr lvl="4"/>
            <a:r>
              <a:rPr lang="nl-NL" dirty="0"/>
              <a:t> 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1CE0-0958-4FB4-9364-8831E2F8CE2B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1836873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799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43E9-A3AE-4CE7-B7AE-E05FCA1BE47B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1182057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607-C509-4395-A285-0F1DAB5EF95E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1752110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4296-8C61-4BA6-BA2E-68AAF311849B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24568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FBC5-7317-40E5-9D04-12C3264ABD6B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240568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11809-85E4-4034-B5C2-4F4FF3E7AB7C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466456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170E-517D-45D5-96F3-81FE67EE6FAA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657560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DC45-DE9F-41FC-9A94-DA92FD5AEB5F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685112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67E9-EC7A-4959-99FF-611ADDD27BB1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328500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AA0-B525-41FC-8F3A-0DB7D251E6FE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069861"/>
      </p:ext>
    </p:extLst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17EC-6C24-4404-8AC2-BB01E5D1E4E8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707814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33E6-9E51-49BD-A893-A8180264DF56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5953" y="524010"/>
            <a:ext cx="1960099" cy="12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6954225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5BF2-E33C-44AE-8296-9D67E7A14778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105113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496C-3732-42FD-A14F-21DDC4FF15A4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81610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708275"/>
            <a:ext cx="5181600" cy="346868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08275"/>
            <a:ext cx="5181600" cy="34686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2183-D9D8-407D-ACBA-5A8083CBE3FC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936560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4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271757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3541489"/>
            <a:ext cx="5157787" cy="2648177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3" y="271757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3" y="3541489"/>
            <a:ext cx="5183188" cy="264817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4DAA-D944-4A3B-9BE7-DF6703060E17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71423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5B06-52A9-4DF9-8E7D-5EC1059646C6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02205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4A2F-DDF2-46A4-A200-5001955F5A51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56844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4"/>
            <a:ext cx="3932237" cy="13115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268417"/>
            <a:ext cx="6172200" cy="45926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708278"/>
            <a:ext cx="3932237" cy="316071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A8A7-ADEF-470A-BA43-6B1BB0435A0F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58466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268413"/>
            <a:ext cx="3932237" cy="13192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1268417"/>
            <a:ext cx="6172200" cy="459263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708278"/>
            <a:ext cx="3932237" cy="316071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FBF9-711D-4F1A-8B93-FC1809EC2E86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3831" y="252495"/>
            <a:ext cx="1364343" cy="8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17982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12684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2708275"/>
            <a:ext cx="10515600" cy="3468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D099-6A0B-4E39-9E70-B1682DA2B171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BFE396-1ABA-44F8-89F9-D96B7F04F16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5900" b="69096"/>
          <a:stretch/>
        </p:blipFill>
        <p:spPr>
          <a:xfrm>
            <a:off x="-152401" y="6099097"/>
            <a:ext cx="4607169" cy="9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4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pull/>
  </p:transition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799" userDrawn="1">
          <p15:clr>
            <a:srgbClr val="F26B43"/>
          </p15:clr>
        </p15:guide>
        <p15:guide id="2" orient="horz" pos="17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8A64-F4C0-417E-9B63-D6F7C7AE70F5}" type="datetime1">
              <a:rPr lang="nl-NL" smtClean="0"/>
              <a:pPr/>
              <a:t>29-05-2019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D755-B4AC-4B70-92B5-DA1C4F432B2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021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169D-075C-415A-956C-70F9B8E43D70}" type="datetime1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29-05-2019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>
                <a:solidFill>
                  <a:prstClr val="white">
                    <a:tint val="75000"/>
                  </a:prstClr>
                </a:solidFill>
              </a:rPr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D755-B4AC-4B70-92B5-DA1C4F432B2F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7522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pull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7122" b="64796"/>
          <a:stretch/>
        </p:blipFill>
        <p:spPr>
          <a:xfrm rot="10800000">
            <a:off x="8536593" y="-487059"/>
            <a:ext cx="3884007" cy="3812567"/>
          </a:xfrm>
          <a:prstGeom prst="rect">
            <a:avLst/>
          </a:prstGeom>
        </p:spPr>
      </p:pic>
      <p:pic>
        <p:nvPicPr>
          <p:cNvPr id="10" name="Afbeelding 9" descr="Lera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896" y="3573958"/>
            <a:ext cx="7124700" cy="19304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9400" y="2632529"/>
            <a:ext cx="9144000" cy="466271"/>
          </a:xfrm>
        </p:spPr>
        <p:txBody>
          <a:bodyPr/>
          <a:lstStyle/>
          <a:p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strong</a:t>
            </a:r>
            <a:r>
              <a:rPr lang="nl-NL" dirty="0"/>
              <a:t> beer culture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20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549400" y="1736725"/>
            <a:ext cx="9144000" cy="854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  <a:defRPr/>
            </a:pPr>
            <a:r>
              <a:rPr 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</a:t>
            </a:r>
            <a:r>
              <a:rPr 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</a:t>
            </a:r>
            <a:r>
              <a:rPr lang="nl-NL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nl-NL" sz="3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indispensible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57DD847-3BBF-4040-B44D-771255BE9D4F}"/>
              </a:ext>
            </a:extLst>
          </p:cNvPr>
          <p:cNvSpPr txBox="1"/>
          <p:nvPr/>
        </p:nvSpPr>
        <p:spPr>
          <a:xfrm>
            <a:off x="3581401" y="3810000"/>
            <a:ext cx="6897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Henri </a:t>
            </a:r>
            <a:r>
              <a:rPr lang="nl-NL" sz="4400" dirty="0" err="1">
                <a:solidFill>
                  <a:schemeClr val="bg1"/>
                </a:solidFill>
              </a:rPr>
              <a:t>Reuchlin</a:t>
            </a:r>
            <a:endParaRPr lang="nl-NL" sz="4400" dirty="0">
              <a:solidFill>
                <a:schemeClr val="bg1"/>
              </a:solidFill>
            </a:endParaRPr>
          </a:p>
          <a:p>
            <a:pPr algn="ctr"/>
            <a:r>
              <a:rPr lang="nl-NL" sz="4000" dirty="0" err="1">
                <a:solidFill>
                  <a:schemeClr val="bg1"/>
                </a:solidFill>
              </a:rPr>
              <a:t>Cordinator</a:t>
            </a:r>
            <a:r>
              <a:rPr lang="nl-NL" sz="4000" dirty="0">
                <a:solidFill>
                  <a:schemeClr val="bg1"/>
                </a:solidFill>
              </a:rPr>
              <a:t> </a:t>
            </a:r>
            <a:r>
              <a:rPr lang="nl-NL" sz="4000" dirty="0" err="1">
                <a:solidFill>
                  <a:schemeClr val="bg1"/>
                </a:solidFill>
              </a:rPr>
              <a:t>StiBON</a:t>
            </a:r>
            <a:endParaRPr lang="nl-NL" sz="4000" dirty="0">
              <a:solidFill>
                <a:schemeClr val="bg1"/>
              </a:solidFill>
            </a:endParaRPr>
          </a:p>
          <a:p>
            <a:pPr algn="ctr"/>
            <a:endParaRPr lang="nl-NL" sz="4400" dirty="0">
              <a:solidFill>
                <a:schemeClr val="bg1"/>
              </a:solidFill>
            </a:endParaRPr>
          </a:p>
        </p:txBody>
      </p:sp>
      <p:pic>
        <p:nvPicPr>
          <p:cNvPr id="14" name="Afbeelding 13" descr="De paas juli 2015 -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248" y="2963444"/>
            <a:ext cx="2020905" cy="2526131"/>
          </a:xfrm>
          <a:prstGeom prst="rect">
            <a:avLst/>
          </a:prstGeom>
          <a:ln w="88900" cap="sq" cmpd="thickThin">
            <a:solidFill>
              <a:srgbClr val="F7961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5045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2071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language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23" name="Tekstvak 2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23067" y="2726269"/>
            <a:ext cx="75686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“The </a:t>
            </a:r>
            <a:r>
              <a:rPr lang="nl-NL" sz="2800" dirty="0" err="1"/>
              <a:t>extraordinary</a:t>
            </a:r>
            <a:r>
              <a:rPr lang="nl-NL" sz="2800" dirty="0"/>
              <a:t> </a:t>
            </a:r>
            <a:r>
              <a:rPr lang="nl-NL" sz="2800" dirty="0" err="1"/>
              <a:t>progress</a:t>
            </a:r>
            <a:r>
              <a:rPr lang="nl-NL" sz="2800" dirty="0"/>
              <a:t> of Dutch </a:t>
            </a:r>
            <a:r>
              <a:rPr lang="nl-NL" sz="2800" dirty="0" err="1"/>
              <a:t>brewing</a:t>
            </a:r>
            <a:r>
              <a:rPr lang="nl-NL" sz="2800" dirty="0"/>
              <a:t> in the past decade is a </a:t>
            </a:r>
            <a:r>
              <a:rPr lang="nl-NL" sz="2800" dirty="0" err="1"/>
              <a:t>helpful</a:t>
            </a:r>
            <a:r>
              <a:rPr lang="nl-NL" sz="2800" dirty="0"/>
              <a:t> case </a:t>
            </a:r>
            <a:r>
              <a:rPr lang="nl-NL" sz="2800" dirty="0" err="1"/>
              <a:t>study</a:t>
            </a:r>
            <a:r>
              <a:rPr lang="nl-NL" sz="2800" dirty="0"/>
              <a:t> in </a:t>
            </a:r>
            <a:r>
              <a:rPr lang="nl-NL" sz="2800" dirty="0" err="1"/>
              <a:t>how</a:t>
            </a:r>
            <a:r>
              <a:rPr lang="nl-NL" sz="2800" dirty="0"/>
              <a:t> to </a:t>
            </a:r>
            <a:r>
              <a:rPr lang="nl-NL" sz="2800" dirty="0" err="1"/>
              <a:t>improve</a:t>
            </a:r>
            <a:r>
              <a:rPr lang="nl-NL" sz="2800" dirty="0"/>
              <a:t> a </a:t>
            </a:r>
            <a:r>
              <a:rPr lang="nl-NL" sz="2800" dirty="0" err="1"/>
              <a:t>country’s</a:t>
            </a:r>
            <a:r>
              <a:rPr lang="nl-NL" sz="2800" dirty="0"/>
              <a:t> beer culture.”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765186" y="4521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Tim </a:t>
            </a:r>
            <a:r>
              <a:rPr lang="nl-NL" dirty="0" err="1"/>
              <a:t>Webb</a:t>
            </a:r>
            <a:r>
              <a:rPr lang="nl-NL" dirty="0"/>
              <a:t>, World Atlas to Beer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2071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language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23" name="Tekstvak 2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23067" y="2726269"/>
            <a:ext cx="75686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“The </a:t>
            </a:r>
            <a:r>
              <a:rPr lang="nl-NL" sz="2800" dirty="0" err="1"/>
              <a:t>key</a:t>
            </a:r>
            <a:r>
              <a:rPr lang="nl-NL" sz="2800" dirty="0"/>
              <a:t> has been the </a:t>
            </a:r>
            <a:r>
              <a:rPr lang="nl-NL" sz="2800" dirty="0" err="1"/>
              <a:t>bringing</a:t>
            </a:r>
            <a:r>
              <a:rPr lang="nl-NL" sz="2800" dirty="0"/>
              <a:t> </a:t>
            </a:r>
            <a:r>
              <a:rPr lang="nl-NL" sz="2800" dirty="0" err="1"/>
              <a:t>together</a:t>
            </a:r>
            <a:r>
              <a:rPr lang="nl-NL" sz="2800" dirty="0"/>
              <a:t> of </a:t>
            </a:r>
            <a:r>
              <a:rPr lang="nl-NL" sz="2800" dirty="0" err="1"/>
              <a:t>minds</a:t>
            </a:r>
            <a:r>
              <a:rPr lang="nl-NL" sz="2800" dirty="0"/>
              <a:t>… The </a:t>
            </a:r>
            <a:r>
              <a:rPr lang="nl-NL" sz="2800" dirty="0" err="1"/>
              <a:t>superiority</a:t>
            </a:r>
            <a:r>
              <a:rPr lang="nl-NL" sz="2800" dirty="0"/>
              <a:t> of a </a:t>
            </a:r>
            <a:r>
              <a:rPr lang="nl-NL" sz="2800" dirty="0" err="1"/>
              <a:t>broadly</a:t>
            </a:r>
            <a:r>
              <a:rPr lang="nl-NL" sz="2800" dirty="0"/>
              <a:t> </a:t>
            </a:r>
            <a:r>
              <a:rPr lang="nl-NL" sz="2800" dirty="0" err="1"/>
              <a:t>collaborative</a:t>
            </a:r>
            <a:r>
              <a:rPr lang="nl-NL" sz="2800" dirty="0"/>
              <a:t> </a:t>
            </a:r>
            <a:r>
              <a:rPr lang="nl-NL" sz="2800" dirty="0" err="1"/>
              <a:t>approach</a:t>
            </a:r>
            <a:r>
              <a:rPr lang="nl-NL" sz="2800" dirty="0"/>
              <a:t> over </a:t>
            </a:r>
            <a:r>
              <a:rPr lang="nl-NL" sz="2800" dirty="0" err="1"/>
              <a:t>competitive</a:t>
            </a:r>
            <a:r>
              <a:rPr lang="nl-NL" sz="2800" dirty="0"/>
              <a:t> </a:t>
            </a:r>
            <a:r>
              <a:rPr lang="nl-NL" sz="2800" dirty="0" err="1"/>
              <a:t>animosity</a:t>
            </a:r>
            <a:r>
              <a:rPr lang="nl-NL" sz="2800" dirty="0"/>
              <a:t> is a </a:t>
            </a:r>
            <a:r>
              <a:rPr lang="nl-NL" sz="2800" dirty="0" err="1"/>
              <a:t>lesson</a:t>
            </a:r>
            <a:r>
              <a:rPr lang="nl-NL" sz="2800" dirty="0"/>
              <a:t> </a:t>
            </a:r>
            <a:r>
              <a:rPr lang="nl-NL" sz="2800" dirty="0" err="1"/>
              <a:t>others</a:t>
            </a:r>
            <a:r>
              <a:rPr lang="nl-NL" sz="2800" dirty="0"/>
              <a:t> </a:t>
            </a:r>
            <a:r>
              <a:rPr lang="nl-NL" sz="2800" dirty="0" err="1"/>
              <a:t>might</a:t>
            </a:r>
            <a:r>
              <a:rPr lang="nl-NL" sz="2800" dirty="0"/>
              <a:t> do </a:t>
            </a:r>
            <a:r>
              <a:rPr lang="nl-NL" sz="2800" dirty="0" err="1"/>
              <a:t>well</a:t>
            </a:r>
            <a:r>
              <a:rPr lang="nl-NL" sz="2800" dirty="0"/>
              <a:t> to </a:t>
            </a:r>
            <a:r>
              <a:rPr lang="nl-NL" sz="2800" dirty="0" err="1"/>
              <a:t>learn</a:t>
            </a:r>
            <a:r>
              <a:rPr lang="nl-NL" sz="2800" dirty="0"/>
              <a:t>.”</a:t>
            </a:r>
          </a:p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765186" y="4521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Tim </a:t>
            </a:r>
            <a:r>
              <a:rPr lang="nl-NL" dirty="0" err="1"/>
              <a:t>Webb</a:t>
            </a:r>
            <a:r>
              <a:rPr lang="nl-NL" dirty="0"/>
              <a:t>, World Atlas to Beer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41189" y="-339001"/>
            <a:ext cx="3301098" cy="2633801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60800"/>
            <a:ext cx="10515600" cy="3899590"/>
          </a:xfrm>
        </p:spPr>
        <p:txBody>
          <a:bodyPr/>
          <a:lstStyle/>
          <a:p>
            <a:r>
              <a:rPr lang="en-GB" dirty="0"/>
              <a:t> Go to Beer education</a:t>
            </a:r>
          </a:p>
          <a:p>
            <a:pPr lvl="1"/>
            <a:r>
              <a:rPr lang="en-GB" dirty="0"/>
              <a:t> on trade</a:t>
            </a:r>
          </a:p>
          <a:p>
            <a:pPr lvl="1"/>
            <a:r>
              <a:rPr lang="en-GB" dirty="0"/>
              <a:t> off trade</a:t>
            </a:r>
          </a:p>
          <a:p>
            <a:pPr lvl="1"/>
            <a:r>
              <a:rPr lang="en-GB" dirty="0"/>
              <a:t> interested consumers</a:t>
            </a:r>
          </a:p>
          <a:p>
            <a:pPr lvl="1"/>
            <a:r>
              <a:rPr lang="en-GB" dirty="0"/>
              <a:t> brewers’ account managers</a:t>
            </a:r>
          </a:p>
          <a:p>
            <a:r>
              <a:rPr lang="en-GB" dirty="0"/>
              <a:t> All over the country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800" y="1274400"/>
            <a:ext cx="10515600" cy="853200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StiBON</a:t>
            </a:r>
            <a:r>
              <a:rPr lang="nl-NL" dirty="0">
                <a:solidFill>
                  <a:schemeClr val="tx2"/>
                </a:solidFill>
              </a:rPr>
              <a:t> Beer </a:t>
            </a:r>
            <a:r>
              <a:rPr lang="nl-NL" dirty="0" err="1">
                <a:solidFill>
                  <a:schemeClr val="tx2"/>
                </a:solidFill>
              </a:rPr>
              <a:t>Education</a:t>
            </a:r>
            <a:endParaRPr lang="nl-NL" dirty="0"/>
          </a:p>
        </p:txBody>
      </p:sp>
      <p:pic>
        <p:nvPicPr>
          <p:cNvPr id="15" name="Afbeelding 14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5600" y="1263600"/>
            <a:ext cx="963168" cy="5169408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 rot="16200000">
            <a:off x="9897547" y="261205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pic>
        <p:nvPicPr>
          <p:cNvPr id="13" name="Afbeelding 12" descr="IMG_90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504" y="2175215"/>
            <a:ext cx="4141084" cy="414108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 rot="16200000">
            <a:off x="11438531" y="5330874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2636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7122" b="64796"/>
          <a:stretch/>
        </p:blipFill>
        <p:spPr>
          <a:xfrm rot="10800000">
            <a:off x="9871604" y="0"/>
            <a:ext cx="3884007" cy="381256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24338"/>
            <a:ext cx="10515600" cy="40203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Increase</a:t>
            </a:r>
            <a:r>
              <a:rPr lang="nl-NL" sz="3200" dirty="0"/>
              <a:t> </a:t>
            </a:r>
            <a:r>
              <a:rPr lang="nl-NL" sz="3200" dirty="0" err="1"/>
              <a:t>knowledge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Improve</a:t>
            </a:r>
            <a:r>
              <a:rPr lang="nl-NL" sz="3200" dirty="0"/>
              <a:t> </a:t>
            </a:r>
            <a:r>
              <a:rPr lang="nl-NL" sz="3200" dirty="0" err="1"/>
              <a:t>self</a:t>
            </a:r>
            <a:r>
              <a:rPr lang="nl-NL" sz="3200" dirty="0"/>
              <a:t> </a:t>
            </a:r>
            <a:r>
              <a:rPr lang="nl-NL" sz="3200" dirty="0" err="1"/>
              <a:t>confidence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Develop</a:t>
            </a:r>
            <a:r>
              <a:rPr lang="nl-NL" sz="3200" dirty="0"/>
              <a:t> </a:t>
            </a:r>
            <a:r>
              <a:rPr lang="nl-NL" sz="3200" dirty="0" err="1"/>
              <a:t>tasting</a:t>
            </a:r>
            <a:r>
              <a:rPr lang="nl-NL" sz="3200" dirty="0"/>
              <a:t> </a:t>
            </a:r>
            <a:r>
              <a:rPr lang="nl-NL" sz="3200" dirty="0" err="1"/>
              <a:t>skills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Fun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Network</a:t>
            </a:r>
            <a:endParaRPr lang="nl-NL" sz="3200" dirty="0"/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Reasons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participate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3" name="Tekstvak 1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6605"/>
            <a:ext cx="10515600" cy="402036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Max 25 </a:t>
            </a:r>
            <a:r>
              <a:rPr lang="nl-NL" sz="3200" dirty="0" err="1"/>
              <a:t>people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Pub setting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Six</a:t>
            </a:r>
            <a:r>
              <a:rPr lang="nl-NL" sz="3200" dirty="0"/>
              <a:t> </a:t>
            </a:r>
            <a:r>
              <a:rPr lang="nl-NL" sz="3200" dirty="0" err="1"/>
              <a:t>evenings</a:t>
            </a:r>
            <a:r>
              <a:rPr lang="nl-NL" sz="3200" dirty="0"/>
              <a:t> </a:t>
            </a:r>
            <a:r>
              <a:rPr lang="nl-NL" sz="3200" dirty="0" err="1"/>
              <a:t>four</a:t>
            </a:r>
            <a:r>
              <a:rPr lang="nl-NL" sz="3200" dirty="0"/>
              <a:t> </a:t>
            </a:r>
            <a:r>
              <a:rPr lang="nl-NL" sz="3200" dirty="0" err="1"/>
              <a:t>hours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Curriculum: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 </a:t>
            </a:r>
            <a:r>
              <a:rPr lang="nl-NL" dirty="0" err="1"/>
              <a:t>Tasting</a:t>
            </a:r>
            <a:r>
              <a:rPr lang="nl-NL" dirty="0"/>
              <a:t>, </a:t>
            </a:r>
            <a:r>
              <a:rPr lang="nl-NL" dirty="0" err="1"/>
              <a:t>Raw</a:t>
            </a:r>
            <a:r>
              <a:rPr lang="nl-NL" dirty="0"/>
              <a:t> </a:t>
            </a:r>
            <a:r>
              <a:rPr lang="nl-NL" dirty="0" err="1"/>
              <a:t>materials</a:t>
            </a:r>
            <a:r>
              <a:rPr lang="nl-NL" dirty="0"/>
              <a:t> &amp; </a:t>
            </a:r>
            <a:r>
              <a:rPr lang="nl-NL" dirty="0" err="1"/>
              <a:t>regulation</a:t>
            </a:r>
            <a:r>
              <a:rPr lang="nl-NL" dirty="0"/>
              <a:t>, </a:t>
            </a:r>
            <a:r>
              <a:rPr lang="nl-NL" dirty="0" err="1"/>
              <a:t>History</a:t>
            </a:r>
            <a:r>
              <a:rPr lang="nl-NL" dirty="0"/>
              <a:t> &amp; </a:t>
            </a:r>
            <a:r>
              <a:rPr lang="nl-NL" dirty="0" err="1"/>
              <a:t>health</a:t>
            </a:r>
            <a:r>
              <a:rPr lang="nl-NL" dirty="0"/>
              <a:t>, </a:t>
            </a:r>
            <a:r>
              <a:rPr lang="nl-NL" dirty="0" err="1"/>
              <a:t>Brewing</a:t>
            </a:r>
            <a:r>
              <a:rPr lang="nl-NL" dirty="0"/>
              <a:t>, </a:t>
            </a:r>
            <a:r>
              <a:rPr lang="nl-NL" dirty="0" err="1"/>
              <a:t>Serving</a:t>
            </a:r>
            <a:r>
              <a:rPr lang="nl-NL" dirty="0"/>
              <a:t>, Beer and </a:t>
            </a:r>
            <a:r>
              <a:rPr lang="nl-NL" dirty="0" err="1"/>
              <a:t>food</a:t>
            </a:r>
            <a:endParaRPr lang="nl-NL" dirty="0"/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3" name="Tekstvak 1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41189" y="-339001"/>
            <a:ext cx="3301098" cy="26338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3758" b="2256"/>
          <a:stretch/>
        </p:blipFill>
        <p:spPr>
          <a:xfrm>
            <a:off x="9054411" y="216854"/>
            <a:ext cx="4195552" cy="426402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6605"/>
            <a:ext cx="10515600" cy="43119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Max 20 </a:t>
            </a:r>
            <a:r>
              <a:rPr lang="nl-NL" sz="3200" dirty="0" err="1"/>
              <a:t>people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More </a:t>
            </a:r>
            <a:r>
              <a:rPr lang="nl-NL" sz="3200" dirty="0" err="1"/>
              <a:t>formal</a:t>
            </a:r>
            <a:r>
              <a:rPr lang="nl-NL" sz="3200" dirty="0"/>
              <a:t> setting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Twelve</a:t>
            </a:r>
            <a:r>
              <a:rPr lang="nl-NL" sz="3200" dirty="0"/>
              <a:t> </a:t>
            </a:r>
            <a:r>
              <a:rPr lang="nl-NL" sz="3200" dirty="0" err="1"/>
              <a:t>evenings</a:t>
            </a:r>
            <a:r>
              <a:rPr lang="nl-NL" sz="3200" dirty="0"/>
              <a:t> </a:t>
            </a:r>
            <a:r>
              <a:rPr lang="nl-NL" sz="3200" dirty="0" err="1"/>
              <a:t>four</a:t>
            </a:r>
            <a:r>
              <a:rPr lang="nl-NL" sz="3200" dirty="0"/>
              <a:t> </a:t>
            </a:r>
            <a:r>
              <a:rPr lang="nl-NL" sz="3200" dirty="0" err="1"/>
              <a:t>hours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Develop</a:t>
            </a:r>
            <a:r>
              <a:rPr lang="nl-NL" sz="3200" dirty="0"/>
              <a:t> and </a:t>
            </a:r>
            <a:r>
              <a:rPr lang="nl-NL" sz="3200" dirty="0" err="1"/>
              <a:t>brew</a:t>
            </a:r>
            <a:r>
              <a:rPr lang="nl-NL" sz="3200" dirty="0"/>
              <a:t> </a:t>
            </a:r>
            <a:r>
              <a:rPr lang="nl-NL" sz="3200" dirty="0" err="1"/>
              <a:t>your</a:t>
            </a:r>
            <a:r>
              <a:rPr lang="nl-NL" sz="3200" dirty="0"/>
              <a:t> </a:t>
            </a:r>
            <a:r>
              <a:rPr lang="nl-NL" sz="3200" dirty="0" err="1"/>
              <a:t>own</a:t>
            </a:r>
            <a:r>
              <a:rPr lang="nl-NL" sz="3200" dirty="0"/>
              <a:t> beer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Curriculum:</a:t>
            </a:r>
          </a:p>
          <a:p>
            <a:pPr lvl="1">
              <a:lnSpc>
                <a:spcPct val="100000"/>
              </a:lnSpc>
            </a:pPr>
            <a:r>
              <a:rPr lang="nl-NL" dirty="0"/>
              <a:t> </a:t>
            </a:r>
            <a:r>
              <a:rPr lang="nl-NL" dirty="0" err="1"/>
              <a:t>Off</a:t>
            </a:r>
            <a:r>
              <a:rPr lang="nl-NL" dirty="0"/>
              <a:t> </a:t>
            </a:r>
            <a:r>
              <a:rPr lang="nl-NL" dirty="0" err="1"/>
              <a:t>flavours</a:t>
            </a:r>
            <a:r>
              <a:rPr lang="nl-NL" dirty="0"/>
              <a:t>, </a:t>
            </a:r>
            <a:r>
              <a:rPr lang="nl-NL" dirty="0" err="1"/>
              <a:t>Grains</a:t>
            </a:r>
            <a:r>
              <a:rPr lang="nl-NL" dirty="0"/>
              <a:t> &amp; malt, Trends, Hops, </a:t>
            </a:r>
            <a:r>
              <a:rPr lang="nl-NL" dirty="0" err="1"/>
              <a:t>Serving</a:t>
            </a:r>
            <a:r>
              <a:rPr lang="nl-NL" dirty="0"/>
              <a:t> &amp; </a:t>
            </a:r>
            <a:r>
              <a:rPr lang="nl-NL" dirty="0" err="1"/>
              <a:t>hospitality</a:t>
            </a:r>
            <a:r>
              <a:rPr lang="nl-NL" dirty="0"/>
              <a:t>, Assortiment, Beer &amp; </a:t>
            </a:r>
            <a:r>
              <a:rPr lang="nl-NL" dirty="0" err="1"/>
              <a:t>cheese</a:t>
            </a:r>
            <a:r>
              <a:rPr lang="nl-NL" dirty="0"/>
              <a:t>, Beer &amp; </a:t>
            </a:r>
            <a:r>
              <a:rPr lang="nl-NL" dirty="0" err="1"/>
              <a:t>Food</a:t>
            </a:r>
            <a:r>
              <a:rPr lang="nl-NL" dirty="0"/>
              <a:t>, </a:t>
            </a:r>
            <a:r>
              <a:rPr lang="nl-NL" dirty="0" err="1"/>
              <a:t>Yeast</a:t>
            </a:r>
            <a:r>
              <a:rPr lang="nl-NL" dirty="0"/>
              <a:t>, </a:t>
            </a:r>
            <a:r>
              <a:rPr lang="nl-NL" dirty="0" err="1"/>
              <a:t>Presentation</a:t>
            </a:r>
            <a:r>
              <a:rPr lang="nl-NL" dirty="0"/>
              <a:t>, </a:t>
            </a:r>
            <a:r>
              <a:rPr lang="nl-NL" dirty="0" err="1"/>
              <a:t>Judging</a:t>
            </a:r>
            <a:r>
              <a:rPr lang="nl-NL" dirty="0"/>
              <a:t>, </a:t>
            </a:r>
            <a:r>
              <a:rPr lang="nl-NL" dirty="0" err="1"/>
              <a:t>Brew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beer, Beer cocktails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4" name="Tekstvak 13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6605"/>
            <a:ext cx="10515600" cy="43119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Max 17 </a:t>
            </a:r>
            <a:r>
              <a:rPr lang="nl-NL" sz="3200" dirty="0" err="1"/>
              <a:t>people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Obertrum</a:t>
            </a:r>
            <a:r>
              <a:rPr lang="nl-NL" sz="3200" dirty="0"/>
              <a:t>, </a:t>
            </a:r>
            <a:r>
              <a:rPr lang="nl-NL" sz="3200" dirty="0" err="1"/>
              <a:t>Austria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Two</a:t>
            </a:r>
            <a:r>
              <a:rPr lang="nl-NL" sz="3200" dirty="0"/>
              <a:t> </a:t>
            </a:r>
            <a:r>
              <a:rPr lang="nl-NL" sz="3200" dirty="0" err="1"/>
              <a:t>days</a:t>
            </a:r>
            <a:endParaRPr lang="nl-NL" sz="3200" dirty="0"/>
          </a:p>
          <a:p>
            <a:pPr lvl="1">
              <a:lnSpc>
                <a:spcPct val="100000"/>
              </a:lnSpc>
            </a:pPr>
            <a:r>
              <a:rPr lang="nl-NL" dirty="0"/>
              <a:t> </a:t>
            </a:r>
            <a:r>
              <a:rPr lang="nl-NL" dirty="0" err="1"/>
              <a:t>German</a:t>
            </a:r>
            <a:r>
              <a:rPr lang="nl-NL" dirty="0"/>
              <a:t> and </a:t>
            </a:r>
            <a:r>
              <a:rPr lang="nl-NL" dirty="0" err="1"/>
              <a:t>Austrian</a:t>
            </a:r>
            <a:r>
              <a:rPr lang="nl-NL" dirty="0"/>
              <a:t> </a:t>
            </a:r>
            <a:r>
              <a:rPr lang="nl-NL" dirty="0" err="1"/>
              <a:t>beers</a:t>
            </a:r>
            <a:r>
              <a:rPr lang="nl-NL" dirty="0"/>
              <a:t>, Wood, </a:t>
            </a:r>
            <a:r>
              <a:rPr lang="nl-NL" dirty="0" err="1"/>
              <a:t>Food</a:t>
            </a:r>
            <a:r>
              <a:rPr lang="nl-NL" dirty="0"/>
              <a:t>, </a:t>
            </a:r>
            <a:r>
              <a:rPr lang="nl-NL" dirty="0" err="1"/>
              <a:t>Glass</a:t>
            </a:r>
            <a:r>
              <a:rPr lang="nl-NL" dirty="0"/>
              <a:t>, </a:t>
            </a:r>
            <a:r>
              <a:rPr lang="nl-NL" dirty="0" err="1"/>
              <a:t>Mystery</a:t>
            </a:r>
            <a:r>
              <a:rPr lang="nl-NL" dirty="0"/>
              <a:t> </a:t>
            </a:r>
            <a:r>
              <a:rPr lang="nl-NL" dirty="0" err="1"/>
              <a:t>Guest</a:t>
            </a:r>
            <a:r>
              <a:rPr lang="nl-NL" dirty="0"/>
              <a:t> 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i="1" dirty="0"/>
              <a:t>“</a:t>
            </a:r>
            <a:r>
              <a:rPr lang="nl-NL" sz="3200" i="1" dirty="0" err="1"/>
              <a:t>You</a:t>
            </a:r>
            <a:r>
              <a:rPr lang="nl-NL" sz="3200" i="1" dirty="0"/>
              <a:t> </a:t>
            </a:r>
            <a:r>
              <a:rPr lang="nl-NL" sz="3200" i="1" dirty="0" err="1"/>
              <a:t>might</a:t>
            </a:r>
            <a:r>
              <a:rPr lang="nl-NL" sz="3200" i="1" dirty="0"/>
              <a:t> </a:t>
            </a:r>
            <a:r>
              <a:rPr lang="nl-NL" sz="3200" i="1" dirty="0" err="1"/>
              <a:t>know</a:t>
            </a:r>
            <a:r>
              <a:rPr lang="nl-NL" sz="3200" i="1" dirty="0"/>
              <a:t> a lot, </a:t>
            </a:r>
            <a:r>
              <a:rPr lang="nl-NL" sz="3200" i="1" dirty="0" err="1"/>
              <a:t>but</a:t>
            </a:r>
            <a:r>
              <a:rPr lang="nl-NL" sz="3200" i="1" dirty="0"/>
              <a:t> </a:t>
            </a:r>
            <a:r>
              <a:rPr lang="nl-NL" sz="3200" i="1" dirty="0" err="1"/>
              <a:t>there</a:t>
            </a:r>
            <a:r>
              <a:rPr lang="nl-NL" sz="3200" i="1" dirty="0"/>
              <a:t> is </a:t>
            </a:r>
            <a:r>
              <a:rPr lang="nl-NL" sz="3200" i="1" dirty="0" err="1"/>
              <a:t>still</a:t>
            </a:r>
            <a:r>
              <a:rPr lang="nl-NL" sz="3200" i="1" dirty="0"/>
              <a:t> </a:t>
            </a:r>
            <a:r>
              <a:rPr lang="nl-NL" sz="3200" i="1" dirty="0" err="1"/>
              <a:t>swath</a:t>
            </a:r>
            <a:r>
              <a:rPr lang="nl-NL" sz="3200" i="1" dirty="0"/>
              <a:t> of </a:t>
            </a:r>
            <a:r>
              <a:rPr lang="nl-NL" sz="3200" i="1" dirty="0" err="1"/>
              <a:t>unchartered</a:t>
            </a:r>
            <a:r>
              <a:rPr lang="nl-NL" sz="3200" i="1" dirty="0"/>
              <a:t> </a:t>
            </a:r>
            <a:r>
              <a:rPr lang="nl-NL" sz="3200" i="1" dirty="0" err="1"/>
              <a:t>territory</a:t>
            </a:r>
            <a:r>
              <a:rPr lang="nl-NL" sz="3200" i="1" dirty="0"/>
              <a:t> out </a:t>
            </a:r>
            <a:r>
              <a:rPr lang="nl-NL" sz="3200" i="1" dirty="0" err="1"/>
              <a:t>there</a:t>
            </a:r>
            <a:r>
              <a:rPr lang="nl-NL" sz="3200" i="1" dirty="0"/>
              <a:t>”</a:t>
            </a:r>
            <a:endParaRPr lang="nl-NL" i="1" dirty="0"/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1628523" y="-142875"/>
            <a:ext cx="4510088" cy="28797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IMG_9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85" y="0"/>
            <a:ext cx="9068430" cy="6858000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6605"/>
            <a:ext cx="10515600" cy="43119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31838" y="3092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4" name="Tekstvak 13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ju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88" y="-7408"/>
            <a:ext cx="10298112" cy="6865408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52913"/>
            <a:ext cx="10515600" cy="4020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680 breweries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few thousand different beers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trend of decrease in beer consumption has been reversed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beer revolution is mainstream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established beer education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Beer landscape NL 2019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4" name="Tekstvak 13"/>
          <p:cNvSpPr txBox="1"/>
          <p:nvPr/>
        </p:nvSpPr>
        <p:spPr>
          <a:xfrm rot="16200000">
            <a:off x="11370799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jun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88" y="-7408"/>
            <a:ext cx="10298112" cy="6865408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52913"/>
            <a:ext cx="10515600" cy="4020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</a:rPr>
              <a:t>1.400 beer ambassadors and 200 beer sommeliers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common language to describe beer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quality consciousness is improving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several breweries and companies started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strong network supporting brewers</a:t>
            </a:r>
          </a:p>
          <a:p>
            <a:pPr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Spin </a:t>
            </a:r>
            <a:r>
              <a:rPr lang="nl-NL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</a:t>
            </a: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2019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11370799" y="5280075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60800"/>
            <a:ext cx="10515600" cy="3899590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err="1"/>
              <a:t>Founded</a:t>
            </a:r>
            <a:r>
              <a:rPr lang="nl-NL" dirty="0"/>
              <a:t> in 2009</a:t>
            </a:r>
          </a:p>
          <a:p>
            <a:r>
              <a:rPr lang="nl-NL" dirty="0"/>
              <a:t> The </a:t>
            </a:r>
            <a:r>
              <a:rPr lang="nl-NL" dirty="0" err="1"/>
              <a:t>Netherlands</a:t>
            </a:r>
            <a:endParaRPr lang="nl-NL" dirty="0"/>
          </a:p>
          <a:p>
            <a:r>
              <a:rPr lang="nl-NL" dirty="0"/>
              <a:t> </a:t>
            </a:r>
            <a:r>
              <a:rPr lang="nl-NL" dirty="0" err="1"/>
              <a:t>Started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15 </a:t>
            </a:r>
            <a:r>
              <a:rPr lang="nl-NL" dirty="0" err="1"/>
              <a:t>participants</a:t>
            </a:r>
            <a:endParaRPr lang="nl-NL" dirty="0"/>
          </a:p>
          <a:p>
            <a:r>
              <a:rPr lang="nl-NL" dirty="0"/>
              <a:t> In 2018 over 400 </a:t>
            </a:r>
            <a:r>
              <a:rPr lang="nl-NL" dirty="0" err="1"/>
              <a:t>participants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38800" y="1274400"/>
            <a:ext cx="10515600" cy="853200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tx2"/>
                </a:solidFill>
              </a:rPr>
              <a:t>StiBON</a:t>
            </a:r>
            <a:r>
              <a:rPr lang="nl-NL" dirty="0">
                <a:solidFill>
                  <a:schemeClr val="tx2"/>
                </a:solidFill>
              </a:rPr>
              <a:t> Beer </a:t>
            </a:r>
            <a:r>
              <a:rPr lang="nl-NL" dirty="0" err="1">
                <a:solidFill>
                  <a:schemeClr val="tx2"/>
                </a:solidFill>
              </a:rPr>
              <a:t>Education</a:t>
            </a:r>
            <a:endParaRPr lang="nl-NL" dirty="0"/>
          </a:p>
        </p:txBody>
      </p:sp>
      <p:pic>
        <p:nvPicPr>
          <p:cNvPr id="15" name="Afbeelding 14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15600" y="1263600"/>
            <a:ext cx="963168" cy="5169408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 rot="16200000">
            <a:off x="9897547" y="261205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7" name="Tekstvak 16"/>
          <p:cNvSpPr txBox="1"/>
          <p:nvPr/>
        </p:nvSpPr>
        <p:spPr>
          <a:xfrm rot="16200000">
            <a:off x="11438531" y="5330874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pic>
        <p:nvPicPr>
          <p:cNvPr id="13" name="Afbeelding 12" descr="IMG_90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504" y="2175215"/>
            <a:ext cx="4141084" cy="41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2636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>
                <a:solidFill>
                  <a:schemeClr val="tx2"/>
                </a:solidFill>
              </a:rPr>
              <a:t>Education</a:t>
            </a:r>
            <a:r>
              <a:rPr lang="nl-NL" sz="5400" dirty="0">
                <a:solidFill>
                  <a:schemeClr val="tx2"/>
                </a:solidFill>
              </a:rPr>
              <a:t> </a:t>
            </a:r>
            <a:r>
              <a:rPr lang="nl-NL" sz="5400" dirty="0" err="1">
                <a:solidFill>
                  <a:schemeClr val="tx2"/>
                </a:solidFill>
              </a:rPr>
              <a:t>grows</a:t>
            </a:r>
            <a:r>
              <a:rPr lang="nl-NL" sz="5400" dirty="0">
                <a:solidFill>
                  <a:schemeClr val="tx2"/>
                </a:solidFill>
              </a:rPr>
              <a:t> </a:t>
            </a:r>
            <a:r>
              <a:rPr lang="nl-NL" sz="5400" dirty="0" err="1">
                <a:solidFill>
                  <a:schemeClr val="tx2"/>
                </a:solidFill>
              </a:rPr>
              <a:t>your</a:t>
            </a:r>
            <a:r>
              <a:rPr lang="nl-NL" sz="5400" dirty="0">
                <a:solidFill>
                  <a:schemeClr val="tx2"/>
                </a:solidFill>
              </a:rPr>
              <a:t> </a:t>
            </a:r>
            <a:r>
              <a:rPr lang="nl-NL" sz="5400" dirty="0" err="1">
                <a:solidFill>
                  <a:schemeClr val="tx2"/>
                </a:solidFill>
              </a:rPr>
              <a:t>market</a:t>
            </a:r>
            <a:endParaRPr lang="nl-NL" sz="54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5400" dirty="0" err="1"/>
              <a:t>Questions</a:t>
            </a:r>
            <a:r>
              <a:rPr lang="nl-NL" sz="5400" dirty="0"/>
              <a:t>?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20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761659" y="0"/>
            <a:ext cx="3430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470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err="1">
                <a:solidFill>
                  <a:schemeClr val="tx2"/>
                </a:solidFill>
              </a:rPr>
              <a:t>Thank</a:t>
            </a:r>
            <a:r>
              <a:rPr lang="nl-NL" sz="5400" dirty="0">
                <a:solidFill>
                  <a:schemeClr val="tx2"/>
                </a:solidFill>
              </a:rPr>
              <a:t> </a:t>
            </a:r>
            <a:r>
              <a:rPr lang="nl-NL" sz="5400" dirty="0" err="1">
                <a:solidFill>
                  <a:schemeClr val="tx2"/>
                </a:solidFill>
              </a:rPr>
              <a:t>you</a:t>
            </a:r>
            <a:r>
              <a:rPr lang="nl-NL" sz="54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5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21</a:t>
            </a:fld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761659" y="0"/>
            <a:ext cx="3430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470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7" name="Afbeelding 16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56605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Revenue</a:t>
            </a:r>
            <a:endParaRPr lang="nl-NL" sz="3200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Diversity</a:t>
            </a:r>
            <a:endParaRPr lang="nl-NL" dirty="0"/>
          </a:p>
          <a:p>
            <a:pPr>
              <a:lnSpc>
                <a:spcPct val="100000"/>
              </a:lnSpc>
            </a:pPr>
            <a:r>
              <a:rPr lang="nl-NL" sz="3200" dirty="0"/>
              <a:t> </a:t>
            </a:r>
            <a:r>
              <a:rPr lang="nl-NL" sz="3200" dirty="0" err="1"/>
              <a:t>Quality</a:t>
            </a:r>
            <a:endParaRPr lang="nl-NL" sz="32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makes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strong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beer culture?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31837" y="5045996"/>
            <a:ext cx="1180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In order to grow diversity, people have to understand the difference</a:t>
            </a:r>
          </a:p>
        </p:txBody>
      </p:sp>
      <p:sp>
        <p:nvSpPr>
          <p:cNvPr id="12" name="Tekstvak 11"/>
          <p:cNvSpPr txBox="1"/>
          <p:nvPr/>
        </p:nvSpPr>
        <p:spPr>
          <a:xfrm rot="16200000">
            <a:off x="11320000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4F9245-46DF-4514-84AF-95EE76478BC6}"/>
              </a:ext>
            </a:extLst>
          </p:cNvPr>
          <p:cNvSpPr txBox="1"/>
          <p:nvPr/>
        </p:nvSpPr>
        <p:spPr>
          <a:xfrm>
            <a:off x="731837" y="5029201"/>
            <a:ext cx="1088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In order to boost revenue, people need to value the experience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411EFC-74E3-4D85-AEAC-EBB6475046B3}"/>
              </a:ext>
            </a:extLst>
          </p:cNvPr>
          <p:cNvSpPr txBox="1"/>
          <p:nvPr/>
        </p:nvSpPr>
        <p:spPr>
          <a:xfrm>
            <a:off x="731837" y="5037599"/>
            <a:ext cx="973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In order to improve quality, people need to appreciate 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9846F8-6B00-492A-B71F-72E7FFCBF2E1}"/>
              </a:ext>
            </a:extLst>
          </p:cNvPr>
          <p:cNvSpPr txBox="1"/>
          <p:nvPr/>
        </p:nvSpPr>
        <p:spPr>
          <a:xfrm rot="20510093">
            <a:off x="4741333" y="3188514"/>
            <a:ext cx="3572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cap="small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American Typewriter"/>
              </a:rPr>
              <a:t>Pride</a:t>
            </a:r>
            <a:endParaRPr lang="nl-NL" sz="8000" b="1" cap="small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  <a:latin typeface="American Typewriter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1" grpId="0"/>
      <p:bldP spid="15" grpId="0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eath_Valley,19820816,Desert,incoming_near_Shosho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-244"/>
            <a:ext cx="10139361" cy="6858244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252913"/>
            <a:ext cx="11208723" cy="4468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7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2700" dirty="0"/>
              <a:t> </a:t>
            </a:r>
            <a:r>
              <a:rPr lang="en-GB" sz="2700" dirty="0">
                <a:solidFill>
                  <a:schemeClr val="bg1"/>
                </a:solidFill>
              </a:rPr>
              <a:t>no generic beer education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chemeClr val="bg1"/>
                </a:solidFill>
              </a:rPr>
              <a:t> lack of understanding on trade, off trade and at general public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chemeClr val="bg1"/>
                </a:solidFill>
              </a:rPr>
              <a:t> 120 breweries (most &lt; 10 years old)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chemeClr val="bg1"/>
                </a:solidFill>
              </a:rPr>
              <a:t> few hundred different beers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chemeClr val="bg1"/>
                </a:solidFill>
              </a:rPr>
              <a:t> hardly any words to describe beer flavour</a:t>
            </a:r>
          </a:p>
          <a:p>
            <a:pPr>
              <a:lnSpc>
                <a:spcPct val="100000"/>
              </a:lnSpc>
            </a:pPr>
            <a:r>
              <a:rPr lang="en-GB" sz="2700" dirty="0">
                <a:solidFill>
                  <a:schemeClr val="bg1"/>
                </a:solidFill>
              </a:rPr>
              <a:t> beer is just synonymous to lager</a:t>
            </a:r>
          </a:p>
          <a:p>
            <a:pPr>
              <a:lnSpc>
                <a:spcPct val="100000"/>
              </a:lnSpc>
              <a:buNone/>
            </a:pPr>
            <a:endParaRPr lang="en-GB" sz="27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sz="2700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Beer landscape NL 2009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11370799" y="5280075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eath_Valley,19820816,Desert,incoming_near_Shosho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-244"/>
            <a:ext cx="10139361" cy="6858244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52913"/>
            <a:ext cx="10515600" cy="4020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 </a:t>
            </a:r>
            <a:r>
              <a:rPr lang="en-GB" sz="3200" dirty="0">
                <a:solidFill>
                  <a:schemeClr val="bg1"/>
                </a:solidFill>
              </a:rPr>
              <a:t>create ambassadors for beer at all levels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create a common language to describe beer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create a professional network of beer enthusiasts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improve quality consciousness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instill</a:t>
            </a:r>
            <a:r>
              <a:rPr lang="en-GB" sz="3200" dirty="0">
                <a:solidFill>
                  <a:schemeClr val="bg1"/>
                </a:solidFill>
              </a:rPr>
              <a:t> a sense of pride</a:t>
            </a:r>
          </a:p>
          <a:p>
            <a:pPr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</a:t>
            </a: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aim</a:t>
            </a: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 2009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11370799" y="5280075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eath_Valley,19820816,Desert,incoming_near_Shosho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-244"/>
            <a:ext cx="10139361" cy="6858244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52912"/>
            <a:ext cx="11353800" cy="43703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r>
              <a:rPr lang="en-GB" sz="3200" dirty="0"/>
              <a:t> </a:t>
            </a:r>
            <a:r>
              <a:rPr lang="en-GB" sz="3500" dirty="0">
                <a:solidFill>
                  <a:schemeClr val="bg1"/>
                </a:solidFill>
              </a:rPr>
              <a:t>no generic beer education</a:t>
            </a:r>
          </a:p>
          <a:p>
            <a:pPr>
              <a:lnSpc>
                <a:spcPct val="100000"/>
              </a:lnSpc>
            </a:pPr>
            <a:r>
              <a:rPr lang="en-GB" sz="3500" dirty="0">
                <a:solidFill>
                  <a:schemeClr val="bg1"/>
                </a:solidFill>
              </a:rPr>
              <a:t> lack of understanding on trade, off trade and at general public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Beer landscape NL 2009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0" name="Tekstvak 9"/>
          <p:cNvSpPr txBox="1"/>
          <p:nvPr/>
        </p:nvSpPr>
        <p:spPr>
          <a:xfrm rot="16200000">
            <a:off x="11370799" y="5280075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14" name="Gelijkbenige driehoek 13"/>
          <p:cNvSpPr/>
          <p:nvPr/>
        </p:nvSpPr>
        <p:spPr>
          <a:xfrm>
            <a:off x="3572933" y="3962400"/>
            <a:ext cx="5046134" cy="2286000"/>
          </a:xfrm>
          <a:prstGeom prst="triangl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5401733" y="4605867"/>
            <a:ext cx="1388534" cy="169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5147732" y="4131733"/>
            <a:ext cx="193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Beer </a:t>
            </a:r>
            <a:r>
              <a:rPr lang="nl-NL" dirty="0" err="1">
                <a:solidFill>
                  <a:schemeClr val="bg1"/>
                </a:solidFill>
              </a:rPr>
              <a:t>sommelier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080002" y="5723466"/>
            <a:ext cx="204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Beer </a:t>
            </a:r>
            <a:r>
              <a:rPr lang="nl-NL" dirty="0" err="1">
                <a:solidFill>
                  <a:schemeClr val="bg1"/>
                </a:solidFill>
              </a:rPr>
              <a:t>ambassador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24338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Educational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pyramid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111625" y="2551113"/>
            <a:ext cx="396875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Tekstvak 8"/>
          <p:cNvSpPr txBox="1">
            <a:spLocks noChangeArrowheads="1"/>
          </p:cNvSpPr>
          <p:nvPr/>
        </p:nvSpPr>
        <p:spPr bwMode="auto">
          <a:xfrm>
            <a:off x="4111625" y="2605620"/>
            <a:ext cx="396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International Diplom Beer </a:t>
            </a:r>
            <a:r>
              <a:rPr lang="nl-NL" sz="2400" dirty="0" err="1"/>
              <a:t>Sommelier</a:t>
            </a:r>
            <a:endParaRPr lang="nl-NL" sz="2400" dirty="0"/>
          </a:p>
        </p:txBody>
      </p:sp>
      <p:sp>
        <p:nvSpPr>
          <p:cNvPr id="15" name="Rechthoek 14"/>
          <p:cNvSpPr/>
          <p:nvPr/>
        </p:nvSpPr>
        <p:spPr>
          <a:xfrm>
            <a:off x="3890433" y="3482446"/>
            <a:ext cx="44450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Tekstvak 6"/>
          <p:cNvSpPr txBox="1">
            <a:spLocks noChangeArrowheads="1"/>
          </p:cNvSpPr>
          <p:nvPr/>
        </p:nvSpPr>
        <p:spPr bwMode="auto">
          <a:xfrm>
            <a:off x="3968220" y="3655484"/>
            <a:ext cx="422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2. </a:t>
            </a:r>
            <a:r>
              <a:rPr lang="nl-NL" sz="2400" dirty="0" err="1"/>
              <a:t>StiBON</a:t>
            </a:r>
            <a:r>
              <a:rPr lang="nl-NL" sz="2400" dirty="0"/>
              <a:t> Beer </a:t>
            </a:r>
            <a:r>
              <a:rPr lang="nl-NL" sz="2400" dirty="0" err="1"/>
              <a:t>Ambassador</a:t>
            </a:r>
            <a:endParaRPr lang="nl-NL" sz="2400" dirty="0"/>
          </a:p>
        </p:txBody>
      </p:sp>
      <p:sp>
        <p:nvSpPr>
          <p:cNvPr id="18" name="Rechthoek 17"/>
          <p:cNvSpPr/>
          <p:nvPr/>
        </p:nvSpPr>
        <p:spPr>
          <a:xfrm>
            <a:off x="3409391" y="4419597"/>
            <a:ext cx="53721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9" name="Tekstvak 4"/>
          <p:cNvSpPr txBox="1">
            <a:spLocks noChangeArrowheads="1"/>
          </p:cNvSpPr>
          <p:nvPr/>
        </p:nvSpPr>
        <p:spPr bwMode="auto">
          <a:xfrm>
            <a:off x="3716870" y="4620685"/>
            <a:ext cx="480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1. </a:t>
            </a:r>
            <a:r>
              <a:rPr lang="nl-NL" sz="2400" dirty="0" err="1"/>
              <a:t>StiBON</a:t>
            </a:r>
            <a:r>
              <a:rPr lang="nl-NL" sz="2400" dirty="0"/>
              <a:t> Beer </a:t>
            </a:r>
            <a:r>
              <a:rPr lang="nl-NL" sz="2400" dirty="0" err="1"/>
              <a:t>Ambassador</a:t>
            </a:r>
            <a:endParaRPr lang="nl-NL" sz="2400" dirty="0"/>
          </a:p>
        </p:txBody>
      </p:sp>
      <p:sp>
        <p:nvSpPr>
          <p:cNvPr id="21" name="Tekstvak 20"/>
          <p:cNvSpPr txBox="1"/>
          <p:nvPr/>
        </p:nvSpPr>
        <p:spPr>
          <a:xfrm rot="16200000">
            <a:off x="11353866" y="5313941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2071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Educational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pyramid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21" name="Rechthoek 20"/>
          <p:cNvSpPr/>
          <p:nvPr/>
        </p:nvSpPr>
        <p:spPr>
          <a:xfrm>
            <a:off x="7362825" y="3719513"/>
            <a:ext cx="3968750" cy="9144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" name="Tekstvak 6"/>
          <p:cNvSpPr txBox="1">
            <a:spLocks noChangeArrowheads="1"/>
          </p:cNvSpPr>
          <p:nvPr/>
        </p:nvSpPr>
        <p:spPr bwMode="auto">
          <a:xfrm>
            <a:off x="7399867" y="3926420"/>
            <a:ext cx="3862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 err="1"/>
              <a:t>Brewer</a:t>
            </a:r>
            <a:endParaRPr lang="nl-NL" sz="2400" dirty="0"/>
          </a:p>
        </p:txBody>
      </p:sp>
      <p:sp>
        <p:nvSpPr>
          <p:cNvPr id="23" name="Tekstvak 2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333073" y="3003848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>
                <a:solidFill>
                  <a:schemeClr val="accent2"/>
                </a:solidFill>
              </a:rPr>
              <a:t>Masterclasses</a:t>
            </a:r>
            <a:endParaRPr lang="nl-NL" sz="2400" dirty="0">
              <a:solidFill>
                <a:schemeClr val="accent2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2130464" y="2551113"/>
            <a:ext cx="396875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6" name="Tekstvak 8"/>
          <p:cNvSpPr txBox="1">
            <a:spLocks noChangeArrowheads="1"/>
          </p:cNvSpPr>
          <p:nvPr/>
        </p:nvSpPr>
        <p:spPr bwMode="auto">
          <a:xfrm>
            <a:off x="2130464" y="2605620"/>
            <a:ext cx="3968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International Diplom Beer </a:t>
            </a:r>
            <a:r>
              <a:rPr lang="nl-NL" sz="2400" dirty="0" err="1"/>
              <a:t>Sommelier</a:t>
            </a:r>
            <a:endParaRPr lang="nl-NL" sz="2400" dirty="0"/>
          </a:p>
        </p:txBody>
      </p:sp>
      <p:sp>
        <p:nvSpPr>
          <p:cNvPr id="27" name="Rechthoek 26"/>
          <p:cNvSpPr/>
          <p:nvPr/>
        </p:nvSpPr>
        <p:spPr>
          <a:xfrm>
            <a:off x="1909272" y="3482446"/>
            <a:ext cx="44450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8" name="Tekstvak 6"/>
          <p:cNvSpPr txBox="1">
            <a:spLocks noChangeArrowheads="1"/>
          </p:cNvSpPr>
          <p:nvPr/>
        </p:nvSpPr>
        <p:spPr bwMode="auto">
          <a:xfrm>
            <a:off x="1987059" y="3655484"/>
            <a:ext cx="4229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2. </a:t>
            </a:r>
            <a:r>
              <a:rPr lang="nl-NL" sz="2400" dirty="0" err="1"/>
              <a:t>StiBON</a:t>
            </a:r>
            <a:r>
              <a:rPr lang="nl-NL" sz="2400" dirty="0"/>
              <a:t> Beer </a:t>
            </a:r>
            <a:r>
              <a:rPr lang="nl-NL" sz="2400" dirty="0" err="1"/>
              <a:t>Ambassador</a:t>
            </a:r>
            <a:endParaRPr lang="nl-NL" sz="2400" dirty="0"/>
          </a:p>
        </p:txBody>
      </p:sp>
      <p:sp>
        <p:nvSpPr>
          <p:cNvPr id="29" name="Rechthoek 28"/>
          <p:cNvSpPr/>
          <p:nvPr/>
        </p:nvSpPr>
        <p:spPr>
          <a:xfrm>
            <a:off x="1428230" y="4419597"/>
            <a:ext cx="5372100" cy="914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" name="Tekstvak 4"/>
          <p:cNvSpPr txBox="1">
            <a:spLocks noChangeArrowheads="1"/>
          </p:cNvSpPr>
          <p:nvPr/>
        </p:nvSpPr>
        <p:spPr bwMode="auto">
          <a:xfrm>
            <a:off x="1735709" y="4620685"/>
            <a:ext cx="4800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dirty="0"/>
              <a:t>1. </a:t>
            </a:r>
            <a:r>
              <a:rPr lang="nl-NL" sz="2400" dirty="0" err="1"/>
              <a:t>StiBON</a:t>
            </a:r>
            <a:r>
              <a:rPr lang="nl-NL" sz="2400" dirty="0"/>
              <a:t> Beer </a:t>
            </a:r>
            <a:r>
              <a:rPr lang="nl-NL" sz="2400" dirty="0" err="1"/>
              <a:t>Ambassador</a:t>
            </a:r>
            <a:endParaRPr lang="nl-NL" sz="2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83" t="23773"/>
          <a:stretch/>
        </p:blipFill>
        <p:spPr>
          <a:xfrm>
            <a:off x="-747977" y="0"/>
            <a:ext cx="4510088" cy="2879725"/>
          </a:xfrm>
          <a:prstGeom prst="rect">
            <a:avLst/>
          </a:prstGeom>
        </p:spPr>
      </p:pic>
      <p:pic>
        <p:nvPicPr>
          <p:cNvPr id="12" name="Afbeelding 11" descr="Hoofdst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832" y="1218776"/>
            <a:ext cx="963168" cy="516940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2071"/>
            <a:ext cx="10515600" cy="4020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StiBON.nl – StiBON Bieropleidingen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FE396-1ABA-44F8-89F9-D96B7F04F16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28000" y="1274400"/>
            <a:ext cx="10515600" cy="85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377">
              <a:lnSpc>
                <a:spcPct val="90000"/>
              </a:lnSpc>
              <a:spcBef>
                <a:spcPct val="0"/>
              </a:spcBef>
            </a:pP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</a:t>
            </a:r>
            <a:r>
              <a:rPr lang="nl-NL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language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9897547" y="2317743"/>
            <a:ext cx="399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>
                <a:solidFill>
                  <a:schemeClr val="accent2"/>
                </a:solidFill>
              </a:rPr>
              <a:t>Brewers</a:t>
            </a:r>
            <a:r>
              <a:rPr lang="nl-NL" sz="1400" dirty="0">
                <a:solidFill>
                  <a:schemeClr val="accent2"/>
                </a:solidFill>
              </a:rPr>
              <a:t> of </a:t>
            </a:r>
            <a:r>
              <a:rPr lang="nl-NL" sz="1400" dirty="0" err="1">
                <a:solidFill>
                  <a:schemeClr val="accent2"/>
                </a:solidFill>
              </a:rPr>
              <a:t>Europe</a:t>
            </a:r>
            <a:r>
              <a:rPr lang="nl-NL" sz="1400" dirty="0">
                <a:solidFill>
                  <a:schemeClr val="accent2"/>
                </a:solidFill>
              </a:rPr>
              <a:t> Forum</a:t>
            </a:r>
          </a:p>
        </p:txBody>
      </p:sp>
      <p:sp>
        <p:nvSpPr>
          <p:cNvPr id="23" name="Tekstvak 22"/>
          <p:cNvSpPr txBox="1"/>
          <p:nvPr/>
        </p:nvSpPr>
        <p:spPr>
          <a:xfrm rot="16200000">
            <a:off x="11353866" y="5297008"/>
            <a:ext cx="999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>
                <a:solidFill>
                  <a:schemeClr val="bg1"/>
                </a:solidFill>
              </a:rPr>
              <a:t>Antwerp</a:t>
            </a:r>
            <a:endParaRPr lang="nl-NL" sz="1600" b="1" dirty="0">
              <a:solidFill>
                <a:schemeClr val="bg1"/>
              </a:solidFill>
            </a:endParaRPr>
          </a:p>
        </p:txBody>
      </p:sp>
      <p:pic>
        <p:nvPicPr>
          <p:cNvPr id="19" name="Afbeelding 18" descr="Dat Smaakt Naar Bier - Visual Biersoorten -DE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14197" y="2162482"/>
            <a:ext cx="9363605" cy="526702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Stibon">
      <a:dk1>
        <a:sysClr val="windowText" lastClr="000000"/>
      </a:dk1>
      <a:lt1>
        <a:sysClr val="window" lastClr="FFFFFF"/>
      </a:lt1>
      <a:dk2>
        <a:srgbClr val="D5A822"/>
      </a:dk2>
      <a:lt2>
        <a:srgbClr val="EDD48F"/>
      </a:lt2>
      <a:accent1>
        <a:srgbClr val="AE4693"/>
      </a:accent1>
      <a:accent2>
        <a:srgbClr val="5EBDB1"/>
      </a:accent2>
      <a:accent3>
        <a:srgbClr val="D5A822"/>
      </a:accent3>
      <a:accent4>
        <a:srgbClr val="542247"/>
      </a:accent4>
      <a:accent5>
        <a:srgbClr val="348077"/>
      </a:accent5>
      <a:accent6>
        <a:srgbClr val="8D6E17"/>
      </a:accent6>
      <a:hlink>
        <a:srgbClr val="5EBDB1"/>
      </a:hlink>
      <a:folHlink>
        <a:srgbClr val="AE4693"/>
      </a:folHlink>
    </a:clrScheme>
    <a:fontScheme name="De Woensdag">
      <a:majorFont>
        <a:latin typeface="Ubuntu Light"/>
        <a:ea typeface=""/>
        <a:cs typeface=""/>
      </a:majorFont>
      <a:minorFont>
        <a:latin typeface="Ubuntu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Stibon">
      <a:dk1>
        <a:sysClr val="windowText" lastClr="000000"/>
      </a:dk1>
      <a:lt1>
        <a:sysClr val="window" lastClr="FFFFFF"/>
      </a:lt1>
      <a:dk2>
        <a:srgbClr val="D5A822"/>
      </a:dk2>
      <a:lt2>
        <a:srgbClr val="EDD48F"/>
      </a:lt2>
      <a:accent1>
        <a:srgbClr val="AE4693"/>
      </a:accent1>
      <a:accent2>
        <a:srgbClr val="5EBDB1"/>
      </a:accent2>
      <a:accent3>
        <a:srgbClr val="D5A822"/>
      </a:accent3>
      <a:accent4>
        <a:srgbClr val="542247"/>
      </a:accent4>
      <a:accent5>
        <a:srgbClr val="348077"/>
      </a:accent5>
      <a:accent6>
        <a:srgbClr val="8D6E17"/>
      </a:accent6>
      <a:hlink>
        <a:srgbClr val="5EBDB1"/>
      </a:hlink>
      <a:folHlink>
        <a:srgbClr val="AE4693"/>
      </a:folHlink>
    </a:clrScheme>
    <a:fontScheme name="De Woensdag">
      <a:majorFont>
        <a:latin typeface="Ubuntu Light"/>
        <a:ea typeface=""/>
        <a:cs typeface=""/>
      </a:majorFont>
      <a:minorFont>
        <a:latin typeface="Ubuntu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Stibon">
      <a:dk1>
        <a:sysClr val="windowText" lastClr="000000"/>
      </a:dk1>
      <a:lt1>
        <a:sysClr val="window" lastClr="FFFFFF"/>
      </a:lt1>
      <a:dk2>
        <a:srgbClr val="D5A822"/>
      </a:dk2>
      <a:lt2>
        <a:srgbClr val="EDD48F"/>
      </a:lt2>
      <a:accent1>
        <a:srgbClr val="AE4693"/>
      </a:accent1>
      <a:accent2>
        <a:srgbClr val="5EBDB1"/>
      </a:accent2>
      <a:accent3>
        <a:srgbClr val="D5A822"/>
      </a:accent3>
      <a:accent4>
        <a:srgbClr val="542247"/>
      </a:accent4>
      <a:accent5>
        <a:srgbClr val="348077"/>
      </a:accent5>
      <a:accent6>
        <a:srgbClr val="8D6E17"/>
      </a:accent6>
      <a:hlink>
        <a:srgbClr val="5EBDB1"/>
      </a:hlink>
      <a:folHlink>
        <a:srgbClr val="AE4693"/>
      </a:folHlink>
    </a:clrScheme>
    <a:fontScheme name="De Woensdag">
      <a:majorFont>
        <a:latin typeface="Ubuntu Light"/>
        <a:ea typeface=""/>
        <a:cs typeface=""/>
      </a:majorFont>
      <a:minorFont>
        <a:latin typeface="Ubuntu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</TotalTime>
  <Words>826</Words>
  <Application>Microsoft Macintosh PowerPoint</Application>
  <PresentationFormat>Aangepast</PresentationFormat>
  <Paragraphs>237</Paragraphs>
  <Slides>21</Slides>
  <Notes>10</Notes>
  <HiddenSlides>0</HiddenSlides>
  <MMClips>0</MMClips>
  <ScaleCrop>false</ScaleCrop>
  <HeadingPairs>
    <vt:vector size="4" baseType="variant">
      <vt:variant>
        <vt:lpstr>Ontwerpsjabloon</vt:lpstr>
      </vt:variant>
      <vt:variant>
        <vt:i4>3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Kantoorthema</vt:lpstr>
      <vt:lpstr>Aangepast ontwerp</vt:lpstr>
      <vt:lpstr>1_Aangepast ontwerp</vt:lpstr>
      <vt:lpstr>Dia 1</vt:lpstr>
      <vt:lpstr>StiBON Beer Education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StiBON Beer Education</vt:lpstr>
      <vt:lpstr>Dia 13</vt:lpstr>
      <vt:lpstr>Dia 14</vt:lpstr>
      <vt:lpstr>Dia 15</vt:lpstr>
      <vt:lpstr>Dia 16</vt:lpstr>
      <vt:lpstr>Dia 17</vt:lpstr>
      <vt:lpstr>Dia 18</vt:lpstr>
      <vt:lpstr>Dia 19</vt:lpstr>
      <vt:lpstr>Education grows your market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Oosterwijk</dc:creator>
  <cp:lastModifiedBy>Henri Reuchlin</cp:lastModifiedBy>
  <cp:revision>265</cp:revision>
  <cp:lastPrinted>2019-05-29T07:37:10Z</cp:lastPrinted>
  <dcterms:created xsi:type="dcterms:W3CDTF">2019-05-29T10:33:09Z</dcterms:created>
  <dcterms:modified xsi:type="dcterms:W3CDTF">2019-05-29T10:34:05Z</dcterms:modified>
</cp:coreProperties>
</file>