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Lst>
  <p:notesMasterIdLst>
    <p:notesMasterId r:id="rId26"/>
  </p:notesMasterIdLst>
  <p:handoutMasterIdLst>
    <p:handoutMasterId r:id="rId27"/>
  </p:handoutMasterIdLst>
  <p:sldIdLst>
    <p:sldId id="256" r:id="rId2"/>
    <p:sldId id="592" r:id="rId3"/>
    <p:sldId id="593" r:id="rId4"/>
    <p:sldId id="594" r:id="rId5"/>
    <p:sldId id="595" r:id="rId6"/>
    <p:sldId id="596" r:id="rId7"/>
    <p:sldId id="522" r:id="rId8"/>
    <p:sldId id="599" r:id="rId9"/>
    <p:sldId id="577" r:id="rId10"/>
    <p:sldId id="586" r:id="rId11"/>
    <p:sldId id="578" r:id="rId12"/>
    <p:sldId id="601" r:id="rId13"/>
    <p:sldId id="484" r:id="rId14"/>
    <p:sldId id="600" r:id="rId15"/>
    <p:sldId id="575" r:id="rId16"/>
    <p:sldId id="563" r:id="rId17"/>
    <p:sldId id="579" r:id="rId18"/>
    <p:sldId id="583" r:id="rId19"/>
    <p:sldId id="587" r:id="rId20"/>
    <p:sldId id="591" r:id="rId21"/>
    <p:sldId id="589" r:id="rId22"/>
    <p:sldId id="590" r:id="rId23"/>
    <p:sldId id="598" r:id="rId24"/>
    <p:sldId id="56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212" userDrawn="1">
          <p15:clr>
            <a:srgbClr val="A4A3A4"/>
          </p15:clr>
        </p15:guide>
        <p15:guide id="3" pos="483" userDrawn="1">
          <p15:clr>
            <a:srgbClr val="A4A3A4"/>
          </p15:clr>
        </p15:guide>
        <p15:guide id="4" pos="7151" userDrawn="1">
          <p15:clr>
            <a:srgbClr val="A4A3A4"/>
          </p15:clr>
        </p15:guide>
        <p15:guide id="5" orient="horz" pos="1253" userDrawn="1">
          <p15:clr>
            <a:srgbClr val="A4A3A4"/>
          </p15:clr>
        </p15:guide>
        <p15:guide id="6" orient="horz" pos="38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63"/>
    <p:restoredTop sz="94910" autoAdjust="0"/>
  </p:normalViewPr>
  <p:slideViewPr>
    <p:cSldViewPr snapToGrid="0" snapToObjects="1">
      <p:cViewPr varScale="1">
        <p:scale>
          <a:sx n="105" d="100"/>
          <a:sy n="105" d="100"/>
        </p:scale>
        <p:origin x="1080" y="192"/>
      </p:cViewPr>
      <p:guideLst>
        <p:guide orient="horz" pos="2001"/>
        <p:guide pos="212"/>
        <p:guide pos="483"/>
        <p:guide pos="7151"/>
        <p:guide orient="horz" pos="1253"/>
        <p:guide orient="horz" pos="3861"/>
      </p:guideLst>
    </p:cSldViewPr>
  </p:slideViewPr>
  <p:notesTextViewPr>
    <p:cViewPr>
      <p:scale>
        <a:sx n="100" d="100"/>
        <a:sy n="100" d="100"/>
      </p:scale>
      <p:origin x="0" y="0"/>
    </p:cViewPr>
  </p:notesTextViewPr>
  <p:sorterViewPr>
    <p:cViewPr>
      <p:scale>
        <a:sx n="37" d="100"/>
        <a:sy n="37" d="100"/>
      </p:scale>
      <p:origin x="0" y="8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D2198-A5B0-D949-B4CC-B583745320F4}"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n-US"/>
        </a:p>
      </dgm:t>
    </dgm:pt>
    <dgm:pt modelId="{E6E19092-0E4F-5245-8F8D-012855273B51}">
      <dgm:prSet phldrT="[Text]"/>
      <dgm:spPr>
        <a:blipFill rotWithShape="0">
          <a:blip xmlns:r="http://schemas.openxmlformats.org/officeDocument/2006/relationships" r:embed="rId1"/>
          <a:stretch>
            <a:fillRect/>
          </a:stretch>
        </a:blipFill>
      </dgm:spPr>
      <dgm:t>
        <a:bodyPr/>
        <a:lstStyle/>
        <a:p>
          <a:r>
            <a:rPr lang="en-US" dirty="0"/>
            <a:t>Digital Transformation</a:t>
          </a:r>
        </a:p>
      </dgm:t>
    </dgm:pt>
    <dgm:pt modelId="{23EA982F-2659-1342-AC6A-FB42CE2EED3E}" type="parTrans" cxnId="{AD35F101-FD1C-9C4A-BA9B-30831258E43F}">
      <dgm:prSet/>
      <dgm:spPr/>
      <dgm:t>
        <a:bodyPr/>
        <a:lstStyle/>
        <a:p>
          <a:endParaRPr lang="en-US"/>
        </a:p>
      </dgm:t>
    </dgm:pt>
    <dgm:pt modelId="{F2F9F58E-5DC0-2245-BFF3-89AD605A8F98}" type="sibTrans" cxnId="{AD35F101-FD1C-9C4A-BA9B-30831258E43F}">
      <dgm:prSet/>
      <dgm:spPr/>
      <dgm:t>
        <a:bodyPr/>
        <a:lstStyle/>
        <a:p>
          <a:endParaRPr lang="en-US"/>
        </a:p>
      </dgm:t>
    </dgm:pt>
    <dgm:pt modelId="{6E01CFEC-2686-D842-A680-902CB6BDE6F7}">
      <dgm:prSet phldrT="[Text]"/>
      <dgm:spPr/>
      <dgm:t>
        <a:bodyPr/>
        <a:lstStyle/>
        <a:p>
          <a:r>
            <a:rPr lang="en-US" dirty="0"/>
            <a:t>More Revenue</a:t>
          </a:r>
        </a:p>
      </dgm:t>
    </dgm:pt>
    <dgm:pt modelId="{485F9855-3D9E-8146-8036-FF621E691EAE}" type="parTrans" cxnId="{1C15CB0D-42DE-BB40-8308-D79910586B29}">
      <dgm:prSet/>
      <dgm:spPr/>
      <dgm:t>
        <a:bodyPr/>
        <a:lstStyle/>
        <a:p>
          <a:endParaRPr lang="en-US"/>
        </a:p>
      </dgm:t>
    </dgm:pt>
    <dgm:pt modelId="{B68941A8-C528-2D48-95FA-0F6F547ADD2B}" type="sibTrans" cxnId="{1C15CB0D-42DE-BB40-8308-D79910586B29}">
      <dgm:prSet/>
      <dgm:spPr/>
      <dgm:t>
        <a:bodyPr/>
        <a:lstStyle/>
        <a:p>
          <a:endParaRPr lang="en-US"/>
        </a:p>
      </dgm:t>
    </dgm:pt>
    <dgm:pt modelId="{800FE7FD-613E-034C-A7AE-2F724E701DA1}">
      <dgm:prSet phldrT="[Text]"/>
      <dgm:spPr/>
      <dgm:t>
        <a:bodyPr/>
        <a:lstStyle/>
        <a:p>
          <a:r>
            <a:rPr lang="en-US" dirty="0"/>
            <a:t>Better, Personalized Services</a:t>
          </a:r>
        </a:p>
      </dgm:t>
    </dgm:pt>
    <dgm:pt modelId="{40FE8AA9-B2C5-224B-9397-2939DC034347}" type="parTrans" cxnId="{D96F5EBD-C1F1-904B-831B-B8611BF1CBE4}">
      <dgm:prSet/>
      <dgm:spPr/>
      <dgm:t>
        <a:bodyPr/>
        <a:lstStyle/>
        <a:p>
          <a:endParaRPr lang="en-US"/>
        </a:p>
      </dgm:t>
    </dgm:pt>
    <dgm:pt modelId="{E6874752-2616-1E4E-B68F-127A1AC46732}" type="sibTrans" cxnId="{D96F5EBD-C1F1-904B-831B-B8611BF1CBE4}">
      <dgm:prSet/>
      <dgm:spPr/>
      <dgm:t>
        <a:bodyPr/>
        <a:lstStyle/>
        <a:p>
          <a:endParaRPr lang="en-US"/>
        </a:p>
      </dgm:t>
    </dgm:pt>
    <dgm:pt modelId="{B2324EF0-B7AB-AC41-94F6-877F161DB212}">
      <dgm:prSet phldrT="[Text]"/>
      <dgm:spPr/>
      <dgm:t>
        <a:bodyPr/>
        <a:lstStyle/>
        <a:p>
          <a:r>
            <a:rPr lang="en-US" dirty="0"/>
            <a:t>Efficient Operation</a:t>
          </a:r>
        </a:p>
      </dgm:t>
    </dgm:pt>
    <dgm:pt modelId="{C3164D2F-45D7-0449-A1D0-C72683C045FB}" type="parTrans" cxnId="{C95DF9BC-5BC8-BE45-99B5-9EBAE7A2D4FC}">
      <dgm:prSet/>
      <dgm:spPr/>
      <dgm:t>
        <a:bodyPr/>
        <a:lstStyle/>
        <a:p>
          <a:endParaRPr lang="en-US"/>
        </a:p>
      </dgm:t>
    </dgm:pt>
    <dgm:pt modelId="{0053672E-1C12-204A-8A2A-D6A53A659D30}" type="sibTrans" cxnId="{C95DF9BC-5BC8-BE45-99B5-9EBAE7A2D4FC}">
      <dgm:prSet/>
      <dgm:spPr/>
      <dgm:t>
        <a:bodyPr/>
        <a:lstStyle/>
        <a:p>
          <a:endParaRPr lang="en-US"/>
        </a:p>
      </dgm:t>
    </dgm:pt>
    <dgm:pt modelId="{06ABADC8-A9EF-8A4C-8056-2CF9475D9A3C}">
      <dgm:prSet phldrT="[Text]"/>
      <dgm:spPr/>
      <dgm:t>
        <a:bodyPr/>
        <a:lstStyle/>
        <a:p>
          <a:r>
            <a:rPr lang="en-US" dirty="0"/>
            <a:t>Sustainability</a:t>
          </a:r>
        </a:p>
      </dgm:t>
    </dgm:pt>
    <dgm:pt modelId="{348AABB1-0BE8-FD4C-B3AF-D19253AB82DD}" type="parTrans" cxnId="{58876FE5-EDE6-B44D-8332-B7695185B66A}">
      <dgm:prSet/>
      <dgm:spPr/>
      <dgm:t>
        <a:bodyPr/>
        <a:lstStyle/>
        <a:p>
          <a:endParaRPr lang="en-US"/>
        </a:p>
      </dgm:t>
    </dgm:pt>
    <dgm:pt modelId="{5553F7E5-C982-3744-A780-3027658EEB03}" type="sibTrans" cxnId="{58876FE5-EDE6-B44D-8332-B7695185B66A}">
      <dgm:prSet/>
      <dgm:spPr/>
      <dgm:t>
        <a:bodyPr/>
        <a:lstStyle/>
        <a:p>
          <a:endParaRPr lang="en-US"/>
        </a:p>
      </dgm:t>
    </dgm:pt>
    <dgm:pt modelId="{1BE5F738-A027-2043-A5A6-60BF074B1455}">
      <dgm:prSet/>
      <dgm:spPr/>
      <dgm:t>
        <a:bodyPr/>
        <a:lstStyle/>
        <a:p>
          <a:r>
            <a:rPr lang="en-US" dirty="0"/>
            <a:t>Lower Costs</a:t>
          </a:r>
        </a:p>
      </dgm:t>
    </dgm:pt>
    <dgm:pt modelId="{B6C36AC7-B36C-2748-8E9D-DF6B015D8231}" type="parTrans" cxnId="{B5BDFC2F-9271-A34C-BFDF-5DF19308F2E0}">
      <dgm:prSet/>
      <dgm:spPr/>
      <dgm:t>
        <a:bodyPr/>
        <a:lstStyle/>
        <a:p>
          <a:endParaRPr lang="en-US"/>
        </a:p>
      </dgm:t>
    </dgm:pt>
    <dgm:pt modelId="{7AE3848B-5D02-F04B-AA84-BEC0219424F0}" type="sibTrans" cxnId="{B5BDFC2F-9271-A34C-BFDF-5DF19308F2E0}">
      <dgm:prSet/>
      <dgm:spPr/>
      <dgm:t>
        <a:bodyPr/>
        <a:lstStyle/>
        <a:p>
          <a:endParaRPr lang="en-US"/>
        </a:p>
      </dgm:t>
    </dgm:pt>
    <dgm:pt modelId="{ABD88E21-6A93-6840-810D-D02E267AA6E2}">
      <dgm:prSet/>
      <dgm:spPr/>
      <dgm:t>
        <a:bodyPr/>
        <a:lstStyle/>
        <a:p>
          <a:r>
            <a:rPr lang="en-US" dirty="0"/>
            <a:t>Speedier Delivery</a:t>
          </a:r>
        </a:p>
      </dgm:t>
    </dgm:pt>
    <dgm:pt modelId="{7D0EE9D9-0782-1C48-B485-AB11D3161C8C}" type="parTrans" cxnId="{01ECEC11-B8B2-4740-9489-A0AA9EDFDF01}">
      <dgm:prSet/>
      <dgm:spPr/>
      <dgm:t>
        <a:bodyPr/>
        <a:lstStyle/>
        <a:p>
          <a:endParaRPr lang="en-US"/>
        </a:p>
      </dgm:t>
    </dgm:pt>
    <dgm:pt modelId="{56E311DE-EAE8-DA46-924B-BD5B787A2684}" type="sibTrans" cxnId="{01ECEC11-B8B2-4740-9489-A0AA9EDFDF01}">
      <dgm:prSet/>
      <dgm:spPr/>
      <dgm:t>
        <a:bodyPr/>
        <a:lstStyle/>
        <a:p>
          <a:endParaRPr lang="en-US"/>
        </a:p>
      </dgm:t>
    </dgm:pt>
    <dgm:pt modelId="{9FC03AC5-7FA8-6E48-B6C9-05CF1E7B5C12}">
      <dgm:prSet/>
      <dgm:spPr/>
      <dgm:t>
        <a:bodyPr/>
        <a:lstStyle/>
        <a:p>
          <a:r>
            <a:rPr lang="en-US" dirty="0"/>
            <a:t>Greater Profitability</a:t>
          </a:r>
        </a:p>
      </dgm:t>
    </dgm:pt>
    <dgm:pt modelId="{A7CDE417-EBCD-234B-9EAD-9256FF27EAAD}" type="parTrans" cxnId="{B3C9FF1D-69D5-2E42-955E-FC3E89588BB1}">
      <dgm:prSet/>
      <dgm:spPr/>
      <dgm:t>
        <a:bodyPr/>
        <a:lstStyle/>
        <a:p>
          <a:endParaRPr lang="en-US"/>
        </a:p>
      </dgm:t>
    </dgm:pt>
    <dgm:pt modelId="{433D485B-73FD-BB43-B263-68551D74748C}" type="sibTrans" cxnId="{B3C9FF1D-69D5-2E42-955E-FC3E89588BB1}">
      <dgm:prSet/>
      <dgm:spPr/>
      <dgm:t>
        <a:bodyPr/>
        <a:lstStyle/>
        <a:p>
          <a:endParaRPr lang="en-US"/>
        </a:p>
      </dgm:t>
    </dgm:pt>
    <dgm:pt modelId="{4048B205-493C-494A-9866-CF1C66F23E2D}">
      <dgm:prSet/>
      <dgm:spPr/>
      <dgm:t>
        <a:bodyPr/>
        <a:lstStyle/>
        <a:p>
          <a:r>
            <a:rPr lang="en-US" dirty="0"/>
            <a:t>Online Booking and reservation</a:t>
          </a:r>
        </a:p>
      </dgm:t>
    </dgm:pt>
    <dgm:pt modelId="{6F583EDE-4F22-0644-AE32-A950279920A3}" type="parTrans" cxnId="{AE25EA63-FACA-CF4C-8A48-1496D1049D82}">
      <dgm:prSet/>
      <dgm:spPr/>
      <dgm:t>
        <a:bodyPr/>
        <a:lstStyle/>
        <a:p>
          <a:endParaRPr lang="en-US"/>
        </a:p>
      </dgm:t>
    </dgm:pt>
    <dgm:pt modelId="{C98BF562-4F2D-DE4E-A832-B110892E9824}" type="sibTrans" cxnId="{AE25EA63-FACA-CF4C-8A48-1496D1049D82}">
      <dgm:prSet/>
      <dgm:spPr/>
      <dgm:t>
        <a:bodyPr/>
        <a:lstStyle/>
        <a:p>
          <a:endParaRPr lang="en-US"/>
        </a:p>
      </dgm:t>
    </dgm:pt>
    <dgm:pt modelId="{106D799B-E02B-5049-9162-477C7B25603B}">
      <dgm:prSet/>
      <dgm:spPr/>
      <dgm:t>
        <a:bodyPr/>
        <a:lstStyle/>
        <a:p>
          <a:r>
            <a:rPr lang="en-US" dirty="0"/>
            <a:t>Realtime Insights</a:t>
          </a:r>
        </a:p>
      </dgm:t>
    </dgm:pt>
    <dgm:pt modelId="{8AB28269-B81B-864C-BBE9-CF3B0734510D}" type="parTrans" cxnId="{AC951F68-8416-7041-974D-6BA896256D8D}">
      <dgm:prSet/>
      <dgm:spPr/>
      <dgm:t>
        <a:bodyPr/>
        <a:lstStyle/>
        <a:p>
          <a:endParaRPr lang="en-US"/>
        </a:p>
      </dgm:t>
    </dgm:pt>
    <dgm:pt modelId="{D961C4C3-C709-CE43-B3FA-85D558FBC392}" type="sibTrans" cxnId="{AC951F68-8416-7041-974D-6BA896256D8D}">
      <dgm:prSet/>
      <dgm:spPr/>
      <dgm:t>
        <a:bodyPr/>
        <a:lstStyle/>
        <a:p>
          <a:endParaRPr lang="en-US"/>
        </a:p>
      </dgm:t>
    </dgm:pt>
    <dgm:pt modelId="{3F86D358-BB57-694B-BD25-FA345852CA30}">
      <dgm:prSet/>
      <dgm:spPr/>
      <dgm:t>
        <a:bodyPr/>
        <a:lstStyle/>
        <a:p>
          <a:r>
            <a:rPr lang="en-US" dirty="0"/>
            <a:t>Frictionless Payments</a:t>
          </a:r>
        </a:p>
      </dgm:t>
    </dgm:pt>
    <dgm:pt modelId="{D3B5FAE7-930E-9541-B2F9-83557C81299D}" type="parTrans" cxnId="{E4187294-E173-F742-9C00-BB0529D8AB78}">
      <dgm:prSet/>
      <dgm:spPr/>
      <dgm:t>
        <a:bodyPr/>
        <a:lstStyle/>
        <a:p>
          <a:endParaRPr lang="en-US"/>
        </a:p>
      </dgm:t>
    </dgm:pt>
    <dgm:pt modelId="{AF050460-6D2C-1440-BD1F-E38152BCB26B}" type="sibTrans" cxnId="{E4187294-E173-F742-9C00-BB0529D8AB78}">
      <dgm:prSet/>
      <dgm:spPr/>
      <dgm:t>
        <a:bodyPr/>
        <a:lstStyle/>
        <a:p>
          <a:endParaRPr lang="en-US"/>
        </a:p>
      </dgm:t>
    </dgm:pt>
    <dgm:pt modelId="{57F9FFA6-CF5E-E64D-A100-58FCEFEBC4ED}" type="pres">
      <dgm:prSet presAssocID="{224D2198-A5B0-D949-B4CC-B583745320F4}" presName="Name0" presStyleCnt="0">
        <dgm:presLayoutVars>
          <dgm:chMax val="1"/>
          <dgm:dir/>
          <dgm:animLvl val="ctr"/>
          <dgm:resizeHandles val="exact"/>
        </dgm:presLayoutVars>
      </dgm:prSet>
      <dgm:spPr/>
    </dgm:pt>
    <dgm:pt modelId="{1F112D19-1E2A-E645-9355-BA6EC342EBED}" type="pres">
      <dgm:prSet presAssocID="{E6E19092-0E4F-5245-8F8D-012855273B51}" presName="centerShape" presStyleLbl="node0" presStyleIdx="0" presStyleCnt="1" custScaleX="272051" custScaleY="250957"/>
      <dgm:spPr/>
    </dgm:pt>
    <dgm:pt modelId="{346DB82F-314E-2749-BB84-A6A0B2AB0D5C}" type="pres">
      <dgm:prSet presAssocID="{6E01CFEC-2686-D842-A680-902CB6BDE6F7}" presName="node" presStyleLbl="node1" presStyleIdx="0" presStyleCnt="10">
        <dgm:presLayoutVars>
          <dgm:bulletEnabled val="1"/>
        </dgm:presLayoutVars>
      </dgm:prSet>
      <dgm:spPr/>
    </dgm:pt>
    <dgm:pt modelId="{23971E0B-9B1B-DB48-B361-FC6B6170944D}" type="pres">
      <dgm:prSet presAssocID="{6E01CFEC-2686-D842-A680-902CB6BDE6F7}" presName="dummy" presStyleCnt="0"/>
      <dgm:spPr/>
    </dgm:pt>
    <dgm:pt modelId="{A4645E0A-E578-2B4C-B2C7-E7FD367994A5}" type="pres">
      <dgm:prSet presAssocID="{B68941A8-C528-2D48-95FA-0F6F547ADD2B}" presName="sibTrans" presStyleLbl="sibTrans2D1" presStyleIdx="0" presStyleCnt="10"/>
      <dgm:spPr/>
    </dgm:pt>
    <dgm:pt modelId="{78456CDD-C34F-5D41-A4EB-E64C77A31D2F}" type="pres">
      <dgm:prSet presAssocID="{800FE7FD-613E-034C-A7AE-2F724E701DA1}" presName="node" presStyleLbl="node1" presStyleIdx="1" presStyleCnt="10">
        <dgm:presLayoutVars>
          <dgm:bulletEnabled val="1"/>
        </dgm:presLayoutVars>
      </dgm:prSet>
      <dgm:spPr/>
    </dgm:pt>
    <dgm:pt modelId="{43E65318-08EA-8740-A8E6-0EED88FDBCA2}" type="pres">
      <dgm:prSet presAssocID="{800FE7FD-613E-034C-A7AE-2F724E701DA1}" presName="dummy" presStyleCnt="0"/>
      <dgm:spPr/>
    </dgm:pt>
    <dgm:pt modelId="{6F7063F0-3587-484C-8F6D-B77D9F3031F3}" type="pres">
      <dgm:prSet presAssocID="{E6874752-2616-1E4E-B68F-127A1AC46732}" presName="sibTrans" presStyleLbl="sibTrans2D1" presStyleIdx="1" presStyleCnt="10"/>
      <dgm:spPr/>
    </dgm:pt>
    <dgm:pt modelId="{D8988D04-8B2F-CA4A-8AC2-DCD78F01213A}" type="pres">
      <dgm:prSet presAssocID="{3F86D358-BB57-694B-BD25-FA345852CA30}" presName="node" presStyleLbl="node1" presStyleIdx="2" presStyleCnt="10">
        <dgm:presLayoutVars>
          <dgm:bulletEnabled val="1"/>
        </dgm:presLayoutVars>
      </dgm:prSet>
      <dgm:spPr/>
    </dgm:pt>
    <dgm:pt modelId="{4D855D15-78B6-8045-9391-3D3AA2B3E60D}" type="pres">
      <dgm:prSet presAssocID="{3F86D358-BB57-694B-BD25-FA345852CA30}" presName="dummy" presStyleCnt="0"/>
      <dgm:spPr/>
    </dgm:pt>
    <dgm:pt modelId="{88FF2CA4-0538-C446-82C3-5A54B792B754}" type="pres">
      <dgm:prSet presAssocID="{AF050460-6D2C-1440-BD1F-E38152BCB26B}" presName="sibTrans" presStyleLbl="sibTrans2D1" presStyleIdx="2" presStyleCnt="10"/>
      <dgm:spPr/>
    </dgm:pt>
    <dgm:pt modelId="{B2A82E1D-F986-F041-A131-071E5C856FE5}" type="pres">
      <dgm:prSet presAssocID="{4048B205-493C-494A-9866-CF1C66F23E2D}" presName="node" presStyleLbl="node1" presStyleIdx="3" presStyleCnt="10">
        <dgm:presLayoutVars>
          <dgm:bulletEnabled val="1"/>
        </dgm:presLayoutVars>
      </dgm:prSet>
      <dgm:spPr/>
    </dgm:pt>
    <dgm:pt modelId="{D4C28853-BB4F-C243-82C8-7E4EDF8718EC}" type="pres">
      <dgm:prSet presAssocID="{4048B205-493C-494A-9866-CF1C66F23E2D}" presName="dummy" presStyleCnt="0"/>
      <dgm:spPr/>
    </dgm:pt>
    <dgm:pt modelId="{62724951-CE04-E147-9457-43FFBD24CC21}" type="pres">
      <dgm:prSet presAssocID="{C98BF562-4F2D-DE4E-A832-B110892E9824}" presName="sibTrans" presStyleLbl="sibTrans2D1" presStyleIdx="3" presStyleCnt="10"/>
      <dgm:spPr/>
    </dgm:pt>
    <dgm:pt modelId="{54132702-5134-8249-B5A1-7AD8FA559DDB}" type="pres">
      <dgm:prSet presAssocID="{106D799B-E02B-5049-9162-477C7B25603B}" presName="node" presStyleLbl="node1" presStyleIdx="4" presStyleCnt="10">
        <dgm:presLayoutVars>
          <dgm:bulletEnabled val="1"/>
        </dgm:presLayoutVars>
      </dgm:prSet>
      <dgm:spPr/>
    </dgm:pt>
    <dgm:pt modelId="{C0168500-3D2D-6548-A376-C09289477546}" type="pres">
      <dgm:prSet presAssocID="{106D799B-E02B-5049-9162-477C7B25603B}" presName="dummy" presStyleCnt="0"/>
      <dgm:spPr/>
    </dgm:pt>
    <dgm:pt modelId="{93EE0DC0-84F7-6743-A731-0BE6D81510F8}" type="pres">
      <dgm:prSet presAssocID="{D961C4C3-C709-CE43-B3FA-85D558FBC392}" presName="sibTrans" presStyleLbl="sibTrans2D1" presStyleIdx="4" presStyleCnt="10"/>
      <dgm:spPr/>
    </dgm:pt>
    <dgm:pt modelId="{416A3B20-8813-D840-8A01-C5C19325183B}" type="pres">
      <dgm:prSet presAssocID="{9FC03AC5-7FA8-6E48-B6C9-05CF1E7B5C12}" presName="node" presStyleLbl="node1" presStyleIdx="5" presStyleCnt="10">
        <dgm:presLayoutVars>
          <dgm:bulletEnabled val="1"/>
        </dgm:presLayoutVars>
      </dgm:prSet>
      <dgm:spPr/>
    </dgm:pt>
    <dgm:pt modelId="{DD1C6B31-E9D0-8B43-B64A-76CD748333A6}" type="pres">
      <dgm:prSet presAssocID="{9FC03AC5-7FA8-6E48-B6C9-05CF1E7B5C12}" presName="dummy" presStyleCnt="0"/>
      <dgm:spPr/>
    </dgm:pt>
    <dgm:pt modelId="{D0A13796-5E2C-794A-93F5-E6D1628FD9FA}" type="pres">
      <dgm:prSet presAssocID="{433D485B-73FD-BB43-B263-68551D74748C}" presName="sibTrans" presStyleLbl="sibTrans2D1" presStyleIdx="5" presStyleCnt="10"/>
      <dgm:spPr/>
    </dgm:pt>
    <dgm:pt modelId="{E1CE2992-86E5-3448-8800-5B37816B12D5}" type="pres">
      <dgm:prSet presAssocID="{ABD88E21-6A93-6840-810D-D02E267AA6E2}" presName="node" presStyleLbl="node1" presStyleIdx="6" presStyleCnt="10">
        <dgm:presLayoutVars>
          <dgm:bulletEnabled val="1"/>
        </dgm:presLayoutVars>
      </dgm:prSet>
      <dgm:spPr/>
    </dgm:pt>
    <dgm:pt modelId="{0BDA2DBD-5840-664F-BD53-4D5E91E8FD6A}" type="pres">
      <dgm:prSet presAssocID="{ABD88E21-6A93-6840-810D-D02E267AA6E2}" presName="dummy" presStyleCnt="0"/>
      <dgm:spPr/>
    </dgm:pt>
    <dgm:pt modelId="{111805FE-8978-FA42-8F5A-5570BD68C53F}" type="pres">
      <dgm:prSet presAssocID="{56E311DE-EAE8-DA46-924B-BD5B787A2684}" presName="sibTrans" presStyleLbl="sibTrans2D1" presStyleIdx="6" presStyleCnt="10"/>
      <dgm:spPr/>
    </dgm:pt>
    <dgm:pt modelId="{B798D804-7EDA-314A-BDE4-50A72756D2F8}" type="pres">
      <dgm:prSet presAssocID="{1BE5F738-A027-2043-A5A6-60BF074B1455}" presName="node" presStyleLbl="node1" presStyleIdx="7" presStyleCnt="10">
        <dgm:presLayoutVars>
          <dgm:bulletEnabled val="1"/>
        </dgm:presLayoutVars>
      </dgm:prSet>
      <dgm:spPr/>
    </dgm:pt>
    <dgm:pt modelId="{4A08EBF4-44C3-014B-A2D8-8EC219E1AE6C}" type="pres">
      <dgm:prSet presAssocID="{1BE5F738-A027-2043-A5A6-60BF074B1455}" presName="dummy" presStyleCnt="0"/>
      <dgm:spPr/>
    </dgm:pt>
    <dgm:pt modelId="{97F2C2AF-5B29-3345-BE08-380A1DF430C4}" type="pres">
      <dgm:prSet presAssocID="{7AE3848B-5D02-F04B-AA84-BEC0219424F0}" presName="sibTrans" presStyleLbl="sibTrans2D1" presStyleIdx="7" presStyleCnt="10"/>
      <dgm:spPr/>
    </dgm:pt>
    <dgm:pt modelId="{3ACE9862-0083-654E-9741-A3252D5DC6E7}" type="pres">
      <dgm:prSet presAssocID="{B2324EF0-B7AB-AC41-94F6-877F161DB212}" presName="node" presStyleLbl="node1" presStyleIdx="8" presStyleCnt="10">
        <dgm:presLayoutVars>
          <dgm:bulletEnabled val="1"/>
        </dgm:presLayoutVars>
      </dgm:prSet>
      <dgm:spPr/>
    </dgm:pt>
    <dgm:pt modelId="{E20AB5FA-B17F-FB40-8227-DA75AA55513B}" type="pres">
      <dgm:prSet presAssocID="{B2324EF0-B7AB-AC41-94F6-877F161DB212}" presName="dummy" presStyleCnt="0"/>
      <dgm:spPr/>
    </dgm:pt>
    <dgm:pt modelId="{0388CB9E-E8EC-C941-AFD3-A47F04143B79}" type="pres">
      <dgm:prSet presAssocID="{0053672E-1C12-204A-8A2A-D6A53A659D30}" presName="sibTrans" presStyleLbl="sibTrans2D1" presStyleIdx="8" presStyleCnt="10"/>
      <dgm:spPr/>
    </dgm:pt>
    <dgm:pt modelId="{3C114B51-449F-B848-AFB8-7A5B17F14DC8}" type="pres">
      <dgm:prSet presAssocID="{06ABADC8-A9EF-8A4C-8056-2CF9475D9A3C}" presName="node" presStyleLbl="node1" presStyleIdx="9" presStyleCnt="10">
        <dgm:presLayoutVars>
          <dgm:bulletEnabled val="1"/>
        </dgm:presLayoutVars>
      </dgm:prSet>
      <dgm:spPr/>
    </dgm:pt>
    <dgm:pt modelId="{469CEA98-3A5C-8B49-B62B-EE28472E1EBE}" type="pres">
      <dgm:prSet presAssocID="{06ABADC8-A9EF-8A4C-8056-2CF9475D9A3C}" presName="dummy" presStyleCnt="0"/>
      <dgm:spPr/>
    </dgm:pt>
    <dgm:pt modelId="{60853ED0-EA51-CC4C-8B7B-C849FC599349}" type="pres">
      <dgm:prSet presAssocID="{5553F7E5-C982-3744-A780-3027658EEB03}" presName="sibTrans" presStyleLbl="sibTrans2D1" presStyleIdx="9" presStyleCnt="10"/>
      <dgm:spPr/>
    </dgm:pt>
  </dgm:ptLst>
  <dgm:cxnLst>
    <dgm:cxn modelId="{AD35F101-FD1C-9C4A-BA9B-30831258E43F}" srcId="{224D2198-A5B0-D949-B4CC-B583745320F4}" destId="{E6E19092-0E4F-5245-8F8D-012855273B51}" srcOrd="0" destOrd="0" parTransId="{23EA982F-2659-1342-AC6A-FB42CE2EED3E}" sibTransId="{F2F9F58E-5DC0-2245-BFF3-89AD605A8F98}"/>
    <dgm:cxn modelId="{F5C43F03-F9AE-4446-80A7-1046C773B7AA}" type="presOf" srcId="{E6874752-2616-1E4E-B68F-127A1AC46732}" destId="{6F7063F0-3587-484C-8F6D-B77D9F3031F3}" srcOrd="0" destOrd="0" presId="urn:microsoft.com/office/officeart/2005/8/layout/radial6"/>
    <dgm:cxn modelId="{1C15CB0D-42DE-BB40-8308-D79910586B29}" srcId="{E6E19092-0E4F-5245-8F8D-012855273B51}" destId="{6E01CFEC-2686-D842-A680-902CB6BDE6F7}" srcOrd="0" destOrd="0" parTransId="{485F9855-3D9E-8146-8036-FF621E691EAE}" sibTransId="{B68941A8-C528-2D48-95FA-0F6F547ADD2B}"/>
    <dgm:cxn modelId="{01ECEC11-B8B2-4740-9489-A0AA9EDFDF01}" srcId="{E6E19092-0E4F-5245-8F8D-012855273B51}" destId="{ABD88E21-6A93-6840-810D-D02E267AA6E2}" srcOrd="6" destOrd="0" parTransId="{7D0EE9D9-0782-1C48-B485-AB11D3161C8C}" sibTransId="{56E311DE-EAE8-DA46-924B-BD5B787A2684}"/>
    <dgm:cxn modelId="{B3C9FF1D-69D5-2E42-955E-FC3E89588BB1}" srcId="{E6E19092-0E4F-5245-8F8D-012855273B51}" destId="{9FC03AC5-7FA8-6E48-B6C9-05CF1E7B5C12}" srcOrd="5" destOrd="0" parTransId="{A7CDE417-EBCD-234B-9EAD-9256FF27EAAD}" sibTransId="{433D485B-73FD-BB43-B263-68551D74748C}"/>
    <dgm:cxn modelId="{EEA63627-2339-B04C-9606-BDB229469492}" type="presOf" srcId="{7AE3848B-5D02-F04B-AA84-BEC0219424F0}" destId="{97F2C2AF-5B29-3345-BE08-380A1DF430C4}" srcOrd="0" destOrd="0" presId="urn:microsoft.com/office/officeart/2005/8/layout/radial6"/>
    <dgm:cxn modelId="{64E3972B-5C19-634D-B3FE-6ECC0D7151E3}" type="presOf" srcId="{106D799B-E02B-5049-9162-477C7B25603B}" destId="{54132702-5134-8249-B5A1-7AD8FA559DDB}" srcOrd="0" destOrd="0" presId="urn:microsoft.com/office/officeart/2005/8/layout/radial6"/>
    <dgm:cxn modelId="{B5BDFC2F-9271-A34C-BFDF-5DF19308F2E0}" srcId="{E6E19092-0E4F-5245-8F8D-012855273B51}" destId="{1BE5F738-A027-2043-A5A6-60BF074B1455}" srcOrd="7" destOrd="0" parTransId="{B6C36AC7-B36C-2748-8E9D-DF6B015D8231}" sibTransId="{7AE3848B-5D02-F04B-AA84-BEC0219424F0}"/>
    <dgm:cxn modelId="{F3139831-CB6D-C74B-8A3D-70E44F4B74A5}" type="presOf" srcId="{1BE5F738-A027-2043-A5A6-60BF074B1455}" destId="{B798D804-7EDA-314A-BDE4-50A72756D2F8}" srcOrd="0" destOrd="0" presId="urn:microsoft.com/office/officeart/2005/8/layout/radial6"/>
    <dgm:cxn modelId="{AECC1147-9BF9-D947-8975-333B142F9C41}" type="presOf" srcId="{06ABADC8-A9EF-8A4C-8056-2CF9475D9A3C}" destId="{3C114B51-449F-B848-AFB8-7A5B17F14DC8}" srcOrd="0" destOrd="0" presId="urn:microsoft.com/office/officeart/2005/8/layout/radial6"/>
    <dgm:cxn modelId="{CD9E3D5A-3C7E-E64A-A63F-8836886842E5}" type="presOf" srcId="{4048B205-493C-494A-9866-CF1C66F23E2D}" destId="{B2A82E1D-F986-F041-A131-071E5C856FE5}" srcOrd="0" destOrd="0" presId="urn:microsoft.com/office/officeart/2005/8/layout/radial6"/>
    <dgm:cxn modelId="{AE25EA63-FACA-CF4C-8A48-1496D1049D82}" srcId="{E6E19092-0E4F-5245-8F8D-012855273B51}" destId="{4048B205-493C-494A-9866-CF1C66F23E2D}" srcOrd="3" destOrd="0" parTransId="{6F583EDE-4F22-0644-AE32-A950279920A3}" sibTransId="{C98BF562-4F2D-DE4E-A832-B110892E9824}"/>
    <dgm:cxn modelId="{F95DD566-EAD3-314E-80AC-FC1592E457F6}" type="presOf" srcId="{3F86D358-BB57-694B-BD25-FA345852CA30}" destId="{D8988D04-8B2F-CA4A-8AC2-DCD78F01213A}" srcOrd="0" destOrd="0" presId="urn:microsoft.com/office/officeart/2005/8/layout/radial6"/>
    <dgm:cxn modelId="{AC951F68-8416-7041-974D-6BA896256D8D}" srcId="{E6E19092-0E4F-5245-8F8D-012855273B51}" destId="{106D799B-E02B-5049-9162-477C7B25603B}" srcOrd="4" destOrd="0" parTransId="{8AB28269-B81B-864C-BBE9-CF3B0734510D}" sibTransId="{D961C4C3-C709-CE43-B3FA-85D558FBC392}"/>
    <dgm:cxn modelId="{730EE86B-9E1C-E042-8D61-8D2AD7702B94}" type="presOf" srcId="{B2324EF0-B7AB-AC41-94F6-877F161DB212}" destId="{3ACE9862-0083-654E-9741-A3252D5DC6E7}" srcOrd="0" destOrd="0" presId="urn:microsoft.com/office/officeart/2005/8/layout/radial6"/>
    <dgm:cxn modelId="{B711E66F-3202-8E45-904C-CA3F3994CD40}" type="presOf" srcId="{ABD88E21-6A93-6840-810D-D02E267AA6E2}" destId="{E1CE2992-86E5-3448-8800-5B37816B12D5}" srcOrd="0" destOrd="0" presId="urn:microsoft.com/office/officeart/2005/8/layout/radial6"/>
    <dgm:cxn modelId="{A32B9F81-45EA-9543-991A-71AD1EC39E72}" type="presOf" srcId="{5553F7E5-C982-3744-A780-3027658EEB03}" destId="{60853ED0-EA51-CC4C-8B7B-C849FC599349}" srcOrd="0" destOrd="0" presId="urn:microsoft.com/office/officeart/2005/8/layout/radial6"/>
    <dgm:cxn modelId="{5CF9C78F-ECBB-BD44-96BD-022543504250}" type="presOf" srcId="{56E311DE-EAE8-DA46-924B-BD5B787A2684}" destId="{111805FE-8978-FA42-8F5A-5570BD68C53F}" srcOrd="0" destOrd="0" presId="urn:microsoft.com/office/officeart/2005/8/layout/radial6"/>
    <dgm:cxn modelId="{E4187294-E173-F742-9C00-BB0529D8AB78}" srcId="{E6E19092-0E4F-5245-8F8D-012855273B51}" destId="{3F86D358-BB57-694B-BD25-FA345852CA30}" srcOrd="2" destOrd="0" parTransId="{D3B5FAE7-930E-9541-B2F9-83557C81299D}" sibTransId="{AF050460-6D2C-1440-BD1F-E38152BCB26B}"/>
    <dgm:cxn modelId="{F411DD96-3A15-9449-931F-3C621DFEA0E4}" type="presOf" srcId="{E6E19092-0E4F-5245-8F8D-012855273B51}" destId="{1F112D19-1E2A-E645-9355-BA6EC342EBED}" srcOrd="0" destOrd="0" presId="urn:microsoft.com/office/officeart/2005/8/layout/radial6"/>
    <dgm:cxn modelId="{51761EA2-9D87-194E-8B17-0C6442D108B7}" type="presOf" srcId="{0053672E-1C12-204A-8A2A-D6A53A659D30}" destId="{0388CB9E-E8EC-C941-AFD3-A47F04143B79}" srcOrd="0" destOrd="0" presId="urn:microsoft.com/office/officeart/2005/8/layout/radial6"/>
    <dgm:cxn modelId="{85E2AAB9-0AAA-F04E-B434-61C2329443FF}" type="presOf" srcId="{D961C4C3-C709-CE43-B3FA-85D558FBC392}" destId="{93EE0DC0-84F7-6743-A731-0BE6D81510F8}" srcOrd="0" destOrd="0" presId="urn:microsoft.com/office/officeart/2005/8/layout/radial6"/>
    <dgm:cxn modelId="{C95DF9BC-5BC8-BE45-99B5-9EBAE7A2D4FC}" srcId="{E6E19092-0E4F-5245-8F8D-012855273B51}" destId="{B2324EF0-B7AB-AC41-94F6-877F161DB212}" srcOrd="8" destOrd="0" parTransId="{C3164D2F-45D7-0449-A1D0-C72683C045FB}" sibTransId="{0053672E-1C12-204A-8A2A-D6A53A659D30}"/>
    <dgm:cxn modelId="{D96F5EBD-C1F1-904B-831B-B8611BF1CBE4}" srcId="{E6E19092-0E4F-5245-8F8D-012855273B51}" destId="{800FE7FD-613E-034C-A7AE-2F724E701DA1}" srcOrd="1" destOrd="0" parTransId="{40FE8AA9-B2C5-224B-9397-2939DC034347}" sibTransId="{E6874752-2616-1E4E-B68F-127A1AC46732}"/>
    <dgm:cxn modelId="{B73B58C0-56C9-0E46-B8A0-A9A586F2B864}" type="presOf" srcId="{AF050460-6D2C-1440-BD1F-E38152BCB26B}" destId="{88FF2CA4-0538-C446-82C3-5A54B792B754}" srcOrd="0" destOrd="0" presId="urn:microsoft.com/office/officeart/2005/8/layout/radial6"/>
    <dgm:cxn modelId="{F71B99C0-766A-5B48-84FC-A1CB6AFB3BEF}" type="presOf" srcId="{C98BF562-4F2D-DE4E-A832-B110892E9824}" destId="{62724951-CE04-E147-9457-43FFBD24CC21}" srcOrd="0" destOrd="0" presId="urn:microsoft.com/office/officeart/2005/8/layout/radial6"/>
    <dgm:cxn modelId="{2B7AB3C1-EFFB-4D47-95F5-F230BE33BE83}" type="presOf" srcId="{433D485B-73FD-BB43-B263-68551D74748C}" destId="{D0A13796-5E2C-794A-93F5-E6D1628FD9FA}" srcOrd="0" destOrd="0" presId="urn:microsoft.com/office/officeart/2005/8/layout/radial6"/>
    <dgm:cxn modelId="{16FB33C3-FCE2-3644-BEF7-EC76010F35F1}" type="presOf" srcId="{800FE7FD-613E-034C-A7AE-2F724E701DA1}" destId="{78456CDD-C34F-5D41-A4EB-E64C77A31D2F}" srcOrd="0" destOrd="0" presId="urn:microsoft.com/office/officeart/2005/8/layout/radial6"/>
    <dgm:cxn modelId="{6C6C76C7-0DEE-7C47-B23A-A489618B9735}" type="presOf" srcId="{224D2198-A5B0-D949-B4CC-B583745320F4}" destId="{57F9FFA6-CF5E-E64D-A100-58FCEFEBC4ED}" srcOrd="0" destOrd="0" presId="urn:microsoft.com/office/officeart/2005/8/layout/radial6"/>
    <dgm:cxn modelId="{94B7CBD5-779E-D246-AAEE-3740544C48D1}" type="presOf" srcId="{6E01CFEC-2686-D842-A680-902CB6BDE6F7}" destId="{346DB82F-314E-2749-BB84-A6A0B2AB0D5C}" srcOrd="0" destOrd="0" presId="urn:microsoft.com/office/officeart/2005/8/layout/radial6"/>
    <dgm:cxn modelId="{E1051FE4-ACB3-A446-BB5F-415C139C5A92}" type="presOf" srcId="{9FC03AC5-7FA8-6E48-B6C9-05CF1E7B5C12}" destId="{416A3B20-8813-D840-8A01-C5C19325183B}" srcOrd="0" destOrd="0" presId="urn:microsoft.com/office/officeart/2005/8/layout/radial6"/>
    <dgm:cxn modelId="{58876FE5-EDE6-B44D-8332-B7695185B66A}" srcId="{E6E19092-0E4F-5245-8F8D-012855273B51}" destId="{06ABADC8-A9EF-8A4C-8056-2CF9475D9A3C}" srcOrd="9" destOrd="0" parTransId="{348AABB1-0BE8-FD4C-B3AF-D19253AB82DD}" sibTransId="{5553F7E5-C982-3744-A780-3027658EEB03}"/>
    <dgm:cxn modelId="{2F94FCFF-4BB9-0B4D-9959-20019013E674}" type="presOf" srcId="{B68941A8-C528-2D48-95FA-0F6F547ADD2B}" destId="{A4645E0A-E578-2B4C-B2C7-E7FD367994A5}" srcOrd="0" destOrd="0" presId="urn:microsoft.com/office/officeart/2005/8/layout/radial6"/>
    <dgm:cxn modelId="{69F0F94F-D427-BD4A-807F-7899B55DDC2F}" type="presParOf" srcId="{57F9FFA6-CF5E-E64D-A100-58FCEFEBC4ED}" destId="{1F112D19-1E2A-E645-9355-BA6EC342EBED}" srcOrd="0" destOrd="0" presId="urn:microsoft.com/office/officeart/2005/8/layout/radial6"/>
    <dgm:cxn modelId="{6155CF32-83AE-BD46-804E-DBEC86103EBB}" type="presParOf" srcId="{57F9FFA6-CF5E-E64D-A100-58FCEFEBC4ED}" destId="{346DB82F-314E-2749-BB84-A6A0B2AB0D5C}" srcOrd="1" destOrd="0" presId="urn:microsoft.com/office/officeart/2005/8/layout/radial6"/>
    <dgm:cxn modelId="{2B3AFECE-9365-764F-A5A2-36DAC687884C}" type="presParOf" srcId="{57F9FFA6-CF5E-E64D-A100-58FCEFEBC4ED}" destId="{23971E0B-9B1B-DB48-B361-FC6B6170944D}" srcOrd="2" destOrd="0" presId="urn:microsoft.com/office/officeart/2005/8/layout/radial6"/>
    <dgm:cxn modelId="{B12CE2AA-A4C1-9D49-B830-3ADF1EBCD1D6}" type="presParOf" srcId="{57F9FFA6-CF5E-E64D-A100-58FCEFEBC4ED}" destId="{A4645E0A-E578-2B4C-B2C7-E7FD367994A5}" srcOrd="3" destOrd="0" presId="urn:microsoft.com/office/officeart/2005/8/layout/radial6"/>
    <dgm:cxn modelId="{F049B958-26B9-224B-8605-CC372FE7BF7D}" type="presParOf" srcId="{57F9FFA6-CF5E-E64D-A100-58FCEFEBC4ED}" destId="{78456CDD-C34F-5D41-A4EB-E64C77A31D2F}" srcOrd="4" destOrd="0" presId="urn:microsoft.com/office/officeart/2005/8/layout/radial6"/>
    <dgm:cxn modelId="{E04302E7-EB91-C148-BC3B-3444D56A7260}" type="presParOf" srcId="{57F9FFA6-CF5E-E64D-A100-58FCEFEBC4ED}" destId="{43E65318-08EA-8740-A8E6-0EED88FDBCA2}" srcOrd="5" destOrd="0" presId="urn:microsoft.com/office/officeart/2005/8/layout/radial6"/>
    <dgm:cxn modelId="{8A65D323-72F8-8B46-9BD5-6FFF7D367AC5}" type="presParOf" srcId="{57F9FFA6-CF5E-E64D-A100-58FCEFEBC4ED}" destId="{6F7063F0-3587-484C-8F6D-B77D9F3031F3}" srcOrd="6" destOrd="0" presId="urn:microsoft.com/office/officeart/2005/8/layout/radial6"/>
    <dgm:cxn modelId="{DEB1CA22-26A2-C543-AFBC-946CB082EFDB}" type="presParOf" srcId="{57F9FFA6-CF5E-E64D-A100-58FCEFEBC4ED}" destId="{D8988D04-8B2F-CA4A-8AC2-DCD78F01213A}" srcOrd="7" destOrd="0" presId="urn:microsoft.com/office/officeart/2005/8/layout/radial6"/>
    <dgm:cxn modelId="{3F9A9196-1484-DF4E-858C-D28FA99C4E0F}" type="presParOf" srcId="{57F9FFA6-CF5E-E64D-A100-58FCEFEBC4ED}" destId="{4D855D15-78B6-8045-9391-3D3AA2B3E60D}" srcOrd="8" destOrd="0" presId="urn:microsoft.com/office/officeart/2005/8/layout/radial6"/>
    <dgm:cxn modelId="{9A0015DD-D904-F449-875B-1978184B982A}" type="presParOf" srcId="{57F9FFA6-CF5E-E64D-A100-58FCEFEBC4ED}" destId="{88FF2CA4-0538-C446-82C3-5A54B792B754}" srcOrd="9" destOrd="0" presId="urn:microsoft.com/office/officeart/2005/8/layout/radial6"/>
    <dgm:cxn modelId="{F57A6C71-093B-D54D-AD1A-484D33D94140}" type="presParOf" srcId="{57F9FFA6-CF5E-E64D-A100-58FCEFEBC4ED}" destId="{B2A82E1D-F986-F041-A131-071E5C856FE5}" srcOrd="10" destOrd="0" presId="urn:microsoft.com/office/officeart/2005/8/layout/radial6"/>
    <dgm:cxn modelId="{25930841-B939-C74A-9146-F6B2294B2D61}" type="presParOf" srcId="{57F9FFA6-CF5E-E64D-A100-58FCEFEBC4ED}" destId="{D4C28853-BB4F-C243-82C8-7E4EDF8718EC}" srcOrd="11" destOrd="0" presId="urn:microsoft.com/office/officeart/2005/8/layout/radial6"/>
    <dgm:cxn modelId="{FB72948A-802B-CF45-992C-F2816B3FCCAB}" type="presParOf" srcId="{57F9FFA6-CF5E-E64D-A100-58FCEFEBC4ED}" destId="{62724951-CE04-E147-9457-43FFBD24CC21}" srcOrd="12" destOrd="0" presId="urn:microsoft.com/office/officeart/2005/8/layout/radial6"/>
    <dgm:cxn modelId="{7774FD48-A5D9-D648-8F68-D267126FFCB6}" type="presParOf" srcId="{57F9FFA6-CF5E-E64D-A100-58FCEFEBC4ED}" destId="{54132702-5134-8249-B5A1-7AD8FA559DDB}" srcOrd="13" destOrd="0" presId="urn:microsoft.com/office/officeart/2005/8/layout/radial6"/>
    <dgm:cxn modelId="{62D6279C-B4DE-6646-8705-65BA241A110B}" type="presParOf" srcId="{57F9FFA6-CF5E-E64D-A100-58FCEFEBC4ED}" destId="{C0168500-3D2D-6548-A376-C09289477546}" srcOrd="14" destOrd="0" presId="urn:microsoft.com/office/officeart/2005/8/layout/radial6"/>
    <dgm:cxn modelId="{037A14DF-C361-8B49-9384-A63ABB57A66E}" type="presParOf" srcId="{57F9FFA6-CF5E-E64D-A100-58FCEFEBC4ED}" destId="{93EE0DC0-84F7-6743-A731-0BE6D81510F8}" srcOrd="15" destOrd="0" presId="urn:microsoft.com/office/officeart/2005/8/layout/radial6"/>
    <dgm:cxn modelId="{42889BC5-EA0D-5E49-B34C-ED23C9E36D85}" type="presParOf" srcId="{57F9FFA6-CF5E-E64D-A100-58FCEFEBC4ED}" destId="{416A3B20-8813-D840-8A01-C5C19325183B}" srcOrd="16" destOrd="0" presId="urn:microsoft.com/office/officeart/2005/8/layout/radial6"/>
    <dgm:cxn modelId="{9D0234A9-2C74-9B42-8BFF-AA25B545EA34}" type="presParOf" srcId="{57F9FFA6-CF5E-E64D-A100-58FCEFEBC4ED}" destId="{DD1C6B31-E9D0-8B43-B64A-76CD748333A6}" srcOrd="17" destOrd="0" presId="urn:microsoft.com/office/officeart/2005/8/layout/radial6"/>
    <dgm:cxn modelId="{12A10862-3C12-6F42-B890-D00415CB2D69}" type="presParOf" srcId="{57F9FFA6-CF5E-E64D-A100-58FCEFEBC4ED}" destId="{D0A13796-5E2C-794A-93F5-E6D1628FD9FA}" srcOrd="18" destOrd="0" presId="urn:microsoft.com/office/officeart/2005/8/layout/radial6"/>
    <dgm:cxn modelId="{535DE5C4-B0F4-2640-AF8D-B5DAA7E59B2F}" type="presParOf" srcId="{57F9FFA6-CF5E-E64D-A100-58FCEFEBC4ED}" destId="{E1CE2992-86E5-3448-8800-5B37816B12D5}" srcOrd="19" destOrd="0" presId="urn:microsoft.com/office/officeart/2005/8/layout/radial6"/>
    <dgm:cxn modelId="{A7D3EF87-B8A2-4249-B062-787C352EA47A}" type="presParOf" srcId="{57F9FFA6-CF5E-E64D-A100-58FCEFEBC4ED}" destId="{0BDA2DBD-5840-664F-BD53-4D5E91E8FD6A}" srcOrd="20" destOrd="0" presId="urn:microsoft.com/office/officeart/2005/8/layout/radial6"/>
    <dgm:cxn modelId="{7AF0AF37-074E-C34E-9B36-9350F14B8210}" type="presParOf" srcId="{57F9FFA6-CF5E-E64D-A100-58FCEFEBC4ED}" destId="{111805FE-8978-FA42-8F5A-5570BD68C53F}" srcOrd="21" destOrd="0" presId="urn:microsoft.com/office/officeart/2005/8/layout/radial6"/>
    <dgm:cxn modelId="{DA83D7DD-46D2-1342-9AC8-4C9B0310ADD9}" type="presParOf" srcId="{57F9FFA6-CF5E-E64D-A100-58FCEFEBC4ED}" destId="{B798D804-7EDA-314A-BDE4-50A72756D2F8}" srcOrd="22" destOrd="0" presId="urn:microsoft.com/office/officeart/2005/8/layout/radial6"/>
    <dgm:cxn modelId="{DF0242E5-B22D-974B-92E0-28DA861D4265}" type="presParOf" srcId="{57F9FFA6-CF5E-E64D-A100-58FCEFEBC4ED}" destId="{4A08EBF4-44C3-014B-A2D8-8EC219E1AE6C}" srcOrd="23" destOrd="0" presId="urn:microsoft.com/office/officeart/2005/8/layout/radial6"/>
    <dgm:cxn modelId="{DDE007B5-8875-564D-86DC-7262EF78F9C2}" type="presParOf" srcId="{57F9FFA6-CF5E-E64D-A100-58FCEFEBC4ED}" destId="{97F2C2AF-5B29-3345-BE08-380A1DF430C4}" srcOrd="24" destOrd="0" presId="urn:microsoft.com/office/officeart/2005/8/layout/radial6"/>
    <dgm:cxn modelId="{745E05E3-B7E3-934A-803A-85788907FEC5}" type="presParOf" srcId="{57F9FFA6-CF5E-E64D-A100-58FCEFEBC4ED}" destId="{3ACE9862-0083-654E-9741-A3252D5DC6E7}" srcOrd="25" destOrd="0" presId="urn:microsoft.com/office/officeart/2005/8/layout/radial6"/>
    <dgm:cxn modelId="{5AD7AEF3-864F-1944-92D6-71A1C3D7E4FA}" type="presParOf" srcId="{57F9FFA6-CF5E-E64D-A100-58FCEFEBC4ED}" destId="{E20AB5FA-B17F-FB40-8227-DA75AA55513B}" srcOrd="26" destOrd="0" presId="urn:microsoft.com/office/officeart/2005/8/layout/radial6"/>
    <dgm:cxn modelId="{C6BD9EF1-3998-A94C-8F8F-731AF8BA2D41}" type="presParOf" srcId="{57F9FFA6-CF5E-E64D-A100-58FCEFEBC4ED}" destId="{0388CB9E-E8EC-C941-AFD3-A47F04143B79}" srcOrd="27" destOrd="0" presId="urn:microsoft.com/office/officeart/2005/8/layout/radial6"/>
    <dgm:cxn modelId="{5D677AD4-6580-6D4E-BF37-2A19C1988F42}" type="presParOf" srcId="{57F9FFA6-CF5E-E64D-A100-58FCEFEBC4ED}" destId="{3C114B51-449F-B848-AFB8-7A5B17F14DC8}" srcOrd="28" destOrd="0" presId="urn:microsoft.com/office/officeart/2005/8/layout/radial6"/>
    <dgm:cxn modelId="{7B167314-0E4A-F14C-B0B9-484C6BDF824F}" type="presParOf" srcId="{57F9FFA6-CF5E-E64D-A100-58FCEFEBC4ED}" destId="{469CEA98-3A5C-8B49-B62B-EE28472E1EBE}" srcOrd="29" destOrd="0" presId="urn:microsoft.com/office/officeart/2005/8/layout/radial6"/>
    <dgm:cxn modelId="{71C9A05E-793B-814D-B1D7-5C68B2D1C25E}" type="presParOf" srcId="{57F9FFA6-CF5E-E64D-A100-58FCEFEBC4ED}" destId="{60853ED0-EA51-CC4C-8B7B-C849FC599349}"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53ED0-EA51-CC4C-8B7B-C849FC599349}">
      <dsp:nvSpPr>
        <dsp:cNvPr id="0" name=""/>
        <dsp:cNvSpPr/>
      </dsp:nvSpPr>
      <dsp:spPr>
        <a:xfrm>
          <a:off x="1771508" y="329933"/>
          <a:ext cx="3703454" cy="3703454"/>
        </a:xfrm>
        <a:prstGeom prst="blockArc">
          <a:avLst>
            <a:gd name="adj1" fmla="val 14040000"/>
            <a:gd name="adj2" fmla="val 16200000"/>
            <a:gd name="adj3" fmla="val 2754"/>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88CB9E-E8EC-C941-AFD3-A47F04143B79}">
      <dsp:nvSpPr>
        <dsp:cNvPr id="0" name=""/>
        <dsp:cNvSpPr/>
      </dsp:nvSpPr>
      <dsp:spPr>
        <a:xfrm>
          <a:off x="1771508" y="329933"/>
          <a:ext cx="3703454" cy="3703454"/>
        </a:xfrm>
        <a:prstGeom prst="blockArc">
          <a:avLst>
            <a:gd name="adj1" fmla="val 11880000"/>
            <a:gd name="adj2" fmla="val 14040000"/>
            <a:gd name="adj3" fmla="val 275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F2C2AF-5B29-3345-BE08-380A1DF430C4}">
      <dsp:nvSpPr>
        <dsp:cNvPr id="0" name=""/>
        <dsp:cNvSpPr/>
      </dsp:nvSpPr>
      <dsp:spPr>
        <a:xfrm>
          <a:off x="1771508" y="329933"/>
          <a:ext cx="3703454" cy="3703454"/>
        </a:xfrm>
        <a:prstGeom prst="blockArc">
          <a:avLst>
            <a:gd name="adj1" fmla="val 9720000"/>
            <a:gd name="adj2" fmla="val 11880000"/>
            <a:gd name="adj3" fmla="val 27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1805FE-8978-FA42-8F5A-5570BD68C53F}">
      <dsp:nvSpPr>
        <dsp:cNvPr id="0" name=""/>
        <dsp:cNvSpPr/>
      </dsp:nvSpPr>
      <dsp:spPr>
        <a:xfrm>
          <a:off x="1771508" y="329933"/>
          <a:ext cx="3703454" cy="3703454"/>
        </a:xfrm>
        <a:prstGeom prst="blockArc">
          <a:avLst>
            <a:gd name="adj1" fmla="val 7560000"/>
            <a:gd name="adj2" fmla="val 9720000"/>
            <a:gd name="adj3" fmla="val 275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13796-5E2C-794A-93F5-E6D1628FD9FA}">
      <dsp:nvSpPr>
        <dsp:cNvPr id="0" name=""/>
        <dsp:cNvSpPr/>
      </dsp:nvSpPr>
      <dsp:spPr>
        <a:xfrm>
          <a:off x="1771508" y="329933"/>
          <a:ext cx="3703454" cy="3703454"/>
        </a:xfrm>
        <a:prstGeom prst="blockArc">
          <a:avLst>
            <a:gd name="adj1" fmla="val 5400000"/>
            <a:gd name="adj2" fmla="val 7560000"/>
            <a:gd name="adj3" fmla="val 275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EE0DC0-84F7-6743-A731-0BE6D81510F8}">
      <dsp:nvSpPr>
        <dsp:cNvPr id="0" name=""/>
        <dsp:cNvSpPr/>
      </dsp:nvSpPr>
      <dsp:spPr>
        <a:xfrm>
          <a:off x="1771508" y="329933"/>
          <a:ext cx="3703454" cy="3703454"/>
        </a:xfrm>
        <a:prstGeom prst="blockArc">
          <a:avLst>
            <a:gd name="adj1" fmla="val 3240000"/>
            <a:gd name="adj2" fmla="val 5400000"/>
            <a:gd name="adj3" fmla="val 2754"/>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724951-CE04-E147-9457-43FFBD24CC21}">
      <dsp:nvSpPr>
        <dsp:cNvPr id="0" name=""/>
        <dsp:cNvSpPr/>
      </dsp:nvSpPr>
      <dsp:spPr>
        <a:xfrm>
          <a:off x="1771508" y="329933"/>
          <a:ext cx="3703454" cy="3703454"/>
        </a:xfrm>
        <a:prstGeom prst="blockArc">
          <a:avLst>
            <a:gd name="adj1" fmla="val 1080000"/>
            <a:gd name="adj2" fmla="val 3240000"/>
            <a:gd name="adj3" fmla="val 275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FF2CA4-0538-C446-82C3-5A54B792B754}">
      <dsp:nvSpPr>
        <dsp:cNvPr id="0" name=""/>
        <dsp:cNvSpPr/>
      </dsp:nvSpPr>
      <dsp:spPr>
        <a:xfrm>
          <a:off x="1771508" y="329933"/>
          <a:ext cx="3703454" cy="3703454"/>
        </a:xfrm>
        <a:prstGeom prst="blockArc">
          <a:avLst>
            <a:gd name="adj1" fmla="val 20520000"/>
            <a:gd name="adj2" fmla="val 1080000"/>
            <a:gd name="adj3" fmla="val 27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7063F0-3587-484C-8F6D-B77D9F3031F3}">
      <dsp:nvSpPr>
        <dsp:cNvPr id="0" name=""/>
        <dsp:cNvSpPr/>
      </dsp:nvSpPr>
      <dsp:spPr>
        <a:xfrm>
          <a:off x="1771508" y="329933"/>
          <a:ext cx="3703454" cy="3703454"/>
        </a:xfrm>
        <a:prstGeom prst="blockArc">
          <a:avLst>
            <a:gd name="adj1" fmla="val 18360000"/>
            <a:gd name="adj2" fmla="val 20520000"/>
            <a:gd name="adj3" fmla="val 275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645E0A-E578-2B4C-B2C7-E7FD367994A5}">
      <dsp:nvSpPr>
        <dsp:cNvPr id="0" name=""/>
        <dsp:cNvSpPr/>
      </dsp:nvSpPr>
      <dsp:spPr>
        <a:xfrm>
          <a:off x="1771508" y="329933"/>
          <a:ext cx="3703454" cy="3703454"/>
        </a:xfrm>
        <a:prstGeom prst="blockArc">
          <a:avLst>
            <a:gd name="adj1" fmla="val 16200000"/>
            <a:gd name="adj2" fmla="val 18360000"/>
            <a:gd name="adj3" fmla="val 275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112D19-1E2A-E645-9355-BA6EC342EBED}">
      <dsp:nvSpPr>
        <dsp:cNvPr id="0" name=""/>
        <dsp:cNvSpPr/>
      </dsp:nvSpPr>
      <dsp:spPr>
        <a:xfrm>
          <a:off x="2246714" y="911870"/>
          <a:ext cx="2753042" cy="2539580"/>
        </a:xfrm>
        <a:prstGeom prst="ellipse">
          <a:avLst/>
        </a:prstGeom>
        <a:blipFill rotWithShape="0">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Digital Transformation</a:t>
          </a:r>
        </a:p>
      </dsp:txBody>
      <dsp:txXfrm>
        <a:off x="2649888" y="1283783"/>
        <a:ext cx="1946694" cy="1795754"/>
      </dsp:txXfrm>
    </dsp:sp>
    <dsp:sp modelId="{346DB82F-314E-2749-BB84-A6A0B2AB0D5C}">
      <dsp:nvSpPr>
        <dsp:cNvPr id="0" name=""/>
        <dsp:cNvSpPr/>
      </dsp:nvSpPr>
      <dsp:spPr>
        <a:xfrm>
          <a:off x="3269050" y="1249"/>
          <a:ext cx="708370" cy="708370"/>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More Revenue</a:t>
          </a:r>
        </a:p>
      </dsp:txBody>
      <dsp:txXfrm>
        <a:off x="3372788" y="104987"/>
        <a:ext cx="500894" cy="500894"/>
      </dsp:txXfrm>
    </dsp:sp>
    <dsp:sp modelId="{78456CDD-C34F-5D41-A4EB-E64C77A31D2F}">
      <dsp:nvSpPr>
        <dsp:cNvPr id="0" name=""/>
        <dsp:cNvSpPr/>
      </dsp:nvSpPr>
      <dsp:spPr>
        <a:xfrm>
          <a:off x="4342478" y="350027"/>
          <a:ext cx="708370" cy="70837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Better, Personalized Services</a:t>
          </a:r>
        </a:p>
      </dsp:txBody>
      <dsp:txXfrm>
        <a:off x="4446216" y="453765"/>
        <a:ext cx="500894" cy="500894"/>
      </dsp:txXfrm>
    </dsp:sp>
    <dsp:sp modelId="{D8988D04-8B2F-CA4A-8AC2-DCD78F01213A}">
      <dsp:nvSpPr>
        <dsp:cNvPr id="0" name=""/>
        <dsp:cNvSpPr/>
      </dsp:nvSpPr>
      <dsp:spPr>
        <a:xfrm>
          <a:off x="5005893" y="1263140"/>
          <a:ext cx="708370" cy="70837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Frictionless Payments</a:t>
          </a:r>
        </a:p>
      </dsp:txBody>
      <dsp:txXfrm>
        <a:off x="5109631" y="1366878"/>
        <a:ext cx="500894" cy="500894"/>
      </dsp:txXfrm>
    </dsp:sp>
    <dsp:sp modelId="{B2A82E1D-F986-F041-A131-071E5C856FE5}">
      <dsp:nvSpPr>
        <dsp:cNvPr id="0" name=""/>
        <dsp:cNvSpPr/>
      </dsp:nvSpPr>
      <dsp:spPr>
        <a:xfrm>
          <a:off x="5005893" y="2391809"/>
          <a:ext cx="708370" cy="708370"/>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Online Booking and reservation</a:t>
          </a:r>
        </a:p>
      </dsp:txBody>
      <dsp:txXfrm>
        <a:off x="5109631" y="2495547"/>
        <a:ext cx="500894" cy="500894"/>
      </dsp:txXfrm>
    </dsp:sp>
    <dsp:sp modelId="{54132702-5134-8249-B5A1-7AD8FA559DDB}">
      <dsp:nvSpPr>
        <dsp:cNvPr id="0" name=""/>
        <dsp:cNvSpPr/>
      </dsp:nvSpPr>
      <dsp:spPr>
        <a:xfrm>
          <a:off x="4342478" y="3304922"/>
          <a:ext cx="708370" cy="708370"/>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Realtime Insights</a:t>
          </a:r>
        </a:p>
      </dsp:txBody>
      <dsp:txXfrm>
        <a:off x="4446216" y="3408660"/>
        <a:ext cx="500894" cy="500894"/>
      </dsp:txXfrm>
    </dsp:sp>
    <dsp:sp modelId="{416A3B20-8813-D840-8A01-C5C19325183B}">
      <dsp:nvSpPr>
        <dsp:cNvPr id="0" name=""/>
        <dsp:cNvSpPr/>
      </dsp:nvSpPr>
      <dsp:spPr>
        <a:xfrm>
          <a:off x="3269050" y="3653700"/>
          <a:ext cx="708370" cy="708370"/>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Greater Profitability</a:t>
          </a:r>
        </a:p>
      </dsp:txBody>
      <dsp:txXfrm>
        <a:off x="3372788" y="3757438"/>
        <a:ext cx="500894" cy="500894"/>
      </dsp:txXfrm>
    </dsp:sp>
    <dsp:sp modelId="{E1CE2992-86E5-3448-8800-5B37816B12D5}">
      <dsp:nvSpPr>
        <dsp:cNvPr id="0" name=""/>
        <dsp:cNvSpPr/>
      </dsp:nvSpPr>
      <dsp:spPr>
        <a:xfrm>
          <a:off x="2195621" y="3304922"/>
          <a:ext cx="708370" cy="70837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Speedier Delivery</a:t>
          </a:r>
        </a:p>
      </dsp:txBody>
      <dsp:txXfrm>
        <a:off x="2299359" y="3408660"/>
        <a:ext cx="500894" cy="500894"/>
      </dsp:txXfrm>
    </dsp:sp>
    <dsp:sp modelId="{B798D804-7EDA-314A-BDE4-50A72756D2F8}">
      <dsp:nvSpPr>
        <dsp:cNvPr id="0" name=""/>
        <dsp:cNvSpPr/>
      </dsp:nvSpPr>
      <dsp:spPr>
        <a:xfrm>
          <a:off x="1532206" y="2391809"/>
          <a:ext cx="708370" cy="70837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Lower Costs</a:t>
          </a:r>
        </a:p>
      </dsp:txBody>
      <dsp:txXfrm>
        <a:off x="1635944" y="2495547"/>
        <a:ext cx="500894" cy="500894"/>
      </dsp:txXfrm>
    </dsp:sp>
    <dsp:sp modelId="{3ACE9862-0083-654E-9741-A3252D5DC6E7}">
      <dsp:nvSpPr>
        <dsp:cNvPr id="0" name=""/>
        <dsp:cNvSpPr/>
      </dsp:nvSpPr>
      <dsp:spPr>
        <a:xfrm>
          <a:off x="1532206" y="1263140"/>
          <a:ext cx="708370" cy="708370"/>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Efficient Operation</a:t>
          </a:r>
        </a:p>
      </dsp:txBody>
      <dsp:txXfrm>
        <a:off x="1635944" y="1366878"/>
        <a:ext cx="500894" cy="500894"/>
      </dsp:txXfrm>
    </dsp:sp>
    <dsp:sp modelId="{3C114B51-449F-B848-AFB8-7A5B17F14DC8}">
      <dsp:nvSpPr>
        <dsp:cNvPr id="0" name=""/>
        <dsp:cNvSpPr/>
      </dsp:nvSpPr>
      <dsp:spPr>
        <a:xfrm>
          <a:off x="2195621" y="350027"/>
          <a:ext cx="708370" cy="708370"/>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Sustainability</a:t>
          </a:r>
        </a:p>
      </dsp:txBody>
      <dsp:txXfrm>
        <a:off x="2299359" y="453765"/>
        <a:ext cx="500894" cy="50089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B2F6C4-3FDA-1441-B04C-5D72764F0B96}" type="datetimeFigureOut">
              <a:rPr lang="en-US" smtClean="0"/>
              <a:t>6/1/19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9290D1-A39D-904D-881E-607440E0FD67}" type="slidenum">
              <a:rPr lang="en-US" smtClean="0"/>
              <a:t>‹#›</a:t>
            </a:fld>
            <a:endParaRPr lang="en-US" dirty="0"/>
          </a:p>
        </p:txBody>
      </p:sp>
    </p:spTree>
    <p:extLst>
      <p:ext uri="{BB962C8B-B14F-4D97-AF65-F5344CB8AC3E}">
        <p14:creationId xmlns:p14="http://schemas.microsoft.com/office/powerpoint/2010/main" val="16493053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E4979-2199-8149-91AB-A95CA3463D2B}" type="datetimeFigureOut">
              <a:rPr lang="en-US" smtClean="0"/>
              <a:t>6/1/19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C7462-3581-8240-81E6-0955B1B3B9E6}" type="slidenum">
              <a:rPr lang="en-US" smtClean="0"/>
              <a:t>‹#›</a:t>
            </a:fld>
            <a:endParaRPr lang="en-US" dirty="0"/>
          </a:p>
        </p:txBody>
      </p:sp>
    </p:spTree>
    <p:extLst>
      <p:ext uri="{BB962C8B-B14F-4D97-AF65-F5344CB8AC3E}">
        <p14:creationId xmlns:p14="http://schemas.microsoft.com/office/powerpoint/2010/main" val="39247874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etterspace360.com/en/betterspace-en/digitization-of-the-hotel-industry-part-1-214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log.drinktec.com/beverage-marketing/digitalization-opportunities-for-marketing-in-the-beverage-indust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bcommunity.comcast.com/browse-all/details/the-next-phase-of-digital-transformation-in-hospitalit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oies.com/index.php/blog/64-siemens/439-brewery-autom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rbes.com/sites/forbestechcouncil/2018/06/28/new-technologies-will-revolutionize-the-hospitality-industry/#29b9e12573c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forbestechcouncil/2018/06/28/new-technologies-will-revolutionize-the-hospitality-industry/#29b9e12573c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sites/forbestechcouncil/2018/06/28/new-technologies-will-revolutionize-the-hospitality-industry/#29b9e12573c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https://betterspace360.com/en/betterspace-en/digitization-of-the-hotel-industry-part-1-2142/</a:t>
            </a:r>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9</a:t>
            </a:fld>
            <a:endParaRPr lang="en-US" dirty="0"/>
          </a:p>
        </p:txBody>
      </p:sp>
    </p:spTree>
    <p:extLst>
      <p:ext uri="{BB962C8B-B14F-4D97-AF65-F5344CB8AC3E}">
        <p14:creationId xmlns:p14="http://schemas.microsoft.com/office/powerpoint/2010/main" val="223075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https://blog.drinktec.com/beverage-marketing/digitalization-opportunities-for-marketing-in-the-beverage-industry/</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10</a:t>
            </a:fld>
            <a:endParaRPr lang="en-US" dirty="0"/>
          </a:p>
        </p:txBody>
      </p:sp>
    </p:spTree>
    <p:extLst>
      <p:ext uri="{BB962C8B-B14F-4D97-AF65-F5344CB8AC3E}">
        <p14:creationId xmlns:p14="http://schemas.microsoft.com/office/powerpoint/2010/main" val="22740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3"/>
              </a:rPr>
              <a:t>https://cbcommunity.comcast.com/browse-all/details/the-next-phase-of-digital-transformation-in-hospitality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11</a:t>
            </a:fld>
            <a:endParaRPr lang="en-US" dirty="0"/>
          </a:p>
        </p:txBody>
      </p:sp>
    </p:spTree>
    <p:extLst>
      <p:ext uri="{BB962C8B-B14F-4D97-AF65-F5344CB8AC3E}">
        <p14:creationId xmlns:p14="http://schemas.microsoft.com/office/powerpoint/2010/main" val="5085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https://goies.com/index.php/blog/64-siemens/439-brewery-automation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0C7462-3581-8240-81E6-0955B1B3B9E6}" type="slidenum">
              <a:rPr lang="en-US" smtClean="0"/>
              <a:t>15</a:t>
            </a:fld>
            <a:endParaRPr lang="en-US" dirty="0"/>
          </a:p>
        </p:txBody>
      </p:sp>
    </p:spTree>
    <p:extLst>
      <p:ext uri="{BB962C8B-B14F-4D97-AF65-F5344CB8AC3E}">
        <p14:creationId xmlns:p14="http://schemas.microsoft.com/office/powerpoint/2010/main" val="166923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https://www.forbes.com/sites/forbestechcouncil/2018/06/28/new-technologies-will-revolutionize-the-hospitality-industry/#29b9e12573c3</a:t>
            </a:r>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19</a:t>
            </a:fld>
            <a:endParaRPr lang="en-US" dirty="0"/>
          </a:p>
        </p:txBody>
      </p:sp>
    </p:spTree>
    <p:extLst>
      <p:ext uri="{BB962C8B-B14F-4D97-AF65-F5344CB8AC3E}">
        <p14:creationId xmlns:p14="http://schemas.microsoft.com/office/powerpoint/2010/main" val="279790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https://www.forbes.com/sites/forbestechcouncil/2018/06/28/new-technologies-will-revolutionize-the-hospitality-industry/#29b9e12573c3</a:t>
            </a:r>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20</a:t>
            </a:fld>
            <a:endParaRPr lang="en-US" dirty="0"/>
          </a:p>
        </p:txBody>
      </p:sp>
    </p:spTree>
    <p:extLst>
      <p:ext uri="{BB962C8B-B14F-4D97-AF65-F5344CB8AC3E}">
        <p14:creationId xmlns:p14="http://schemas.microsoft.com/office/powerpoint/2010/main" val="140540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https://www.forbes.com/sites/forbestechcouncil/2018/06/28/new-technologies-will-revolutionize-the-hospitality-industry/#29b9e12573c3</a:t>
            </a:r>
            <a:endParaRPr lang="en-US" dirty="0"/>
          </a:p>
        </p:txBody>
      </p:sp>
      <p:sp>
        <p:nvSpPr>
          <p:cNvPr id="4" name="Slide Number Placeholder 3"/>
          <p:cNvSpPr>
            <a:spLocks noGrp="1"/>
          </p:cNvSpPr>
          <p:nvPr>
            <p:ph type="sldNum" sz="quarter" idx="5"/>
          </p:nvPr>
        </p:nvSpPr>
        <p:spPr/>
        <p:txBody>
          <a:bodyPr/>
          <a:lstStyle/>
          <a:p>
            <a:fld id="{210C7462-3581-8240-81E6-0955B1B3B9E6}" type="slidenum">
              <a:rPr lang="en-US" smtClean="0"/>
              <a:t>22</a:t>
            </a:fld>
            <a:endParaRPr lang="en-US" dirty="0"/>
          </a:p>
        </p:txBody>
      </p:sp>
    </p:spTree>
    <p:extLst>
      <p:ext uri="{BB962C8B-B14F-4D97-AF65-F5344CB8AC3E}">
        <p14:creationId xmlns:p14="http://schemas.microsoft.com/office/powerpoint/2010/main" val="249369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4764E2-AA6A-2D4B-AB35-4CD70B2B0E4D}" type="datetime1">
              <a:rPr lang="en-US" smtClean="0"/>
              <a:t>6/1/19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0" y="6354422"/>
            <a:ext cx="811019" cy="503578"/>
          </a:xfrm>
        </p:spPr>
        <p:txBody>
          <a:bodyPr/>
          <a:lstStyle/>
          <a:p>
            <a:fld id="{CFE4BAC9-6D41-4691-9299-18EF07EF0177}"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4989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DF4433-BB0E-1E40-869F-55D4DC5FA0AE}" type="datetime1">
              <a:rPr lang="en-US" smtClean="0"/>
              <a:t>6/1/19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725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0CFF1-B459-A949-B15C-88F3B5988DE6}" type="datetime1">
              <a:rPr lang="en-US" smtClean="0"/>
              <a:t>6/1/19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0713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I Me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27053" y="238489"/>
            <a:ext cx="11137900" cy="821182"/>
          </a:xfrm>
        </p:spPr>
        <p:txBody>
          <a:bodyPr bIns="36000">
            <a:spAutoFit/>
          </a:bodyPr>
          <a:lstStyle/>
          <a:p>
            <a:r>
              <a:rPr lang="de-DE" dirty="0"/>
              <a:t>Headline</a:t>
            </a:r>
          </a:p>
        </p:txBody>
      </p:sp>
      <p:sp>
        <p:nvSpPr>
          <p:cNvPr id="3" name="Untertitel 2"/>
          <p:cNvSpPr>
            <a:spLocks noGrp="1"/>
          </p:cNvSpPr>
          <p:nvPr>
            <p:ph type="subTitle" idx="1" hasCustomPrompt="1"/>
          </p:nvPr>
        </p:nvSpPr>
        <p:spPr>
          <a:xfrm>
            <a:off x="530989" y="905394"/>
            <a:ext cx="11133964" cy="307777"/>
          </a:xfrm>
        </p:spPr>
        <p:txBody>
          <a:bodyPr lIns="0" tIns="0" rIns="0" bIns="0">
            <a:spAutoFit/>
          </a:bodyPr>
          <a:lstStyle>
            <a:lvl1pPr marL="0" indent="0" algn="l">
              <a:lnSpc>
                <a:spcPct val="100000"/>
              </a:lnSpc>
              <a:buNone/>
              <a:defRPr sz="2000" b="0" i="0">
                <a:solidFill>
                  <a:srgbClr val="848D9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a:t>Subtitle</a:t>
            </a:r>
            <a:endParaRPr lang="de-DE" dirty="0"/>
          </a:p>
        </p:txBody>
      </p:sp>
      <p:sp>
        <p:nvSpPr>
          <p:cNvPr id="5" name="Inhaltsplatzhalter 3"/>
          <p:cNvSpPr>
            <a:spLocks noGrp="1"/>
          </p:cNvSpPr>
          <p:nvPr>
            <p:ph sz="half" idx="10" hasCustomPrompt="1"/>
          </p:nvPr>
        </p:nvSpPr>
        <p:spPr>
          <a:xfrm>
            <a:off x="527050" y="1627189"/>
            <a:ext cx="11137901" cy="4465637"/>
          </a:xfrm>
        </p:spPr>
        <p:txBody>
          <a:bodyPr lIns="0" tIns="0" rIns="0" bIns="0">
            <a:noAutofit/>
          </a:bodyPr>
          <a:lstStyle>
            <a:lvl1pPr marL="0" indent="0">
              <a:lnSpc>
                <a:spcPct val="110000"/>
              </a:lnSpc>
              <a:buClr>
                <a:schemeClr val="accent4"/>
              </a:buClr>
              <a:buFont typeface="Lucida Grande"/>
              <a:buNone/>
              <a:defRPr sz="1400"/>
            </a:lvl1pPr>
            <a:lvl2pPr marL="93663" indent="-93663">
              <a:buClr>
                <a:schemeClr val="accent4"/>
              </a:buClr>
              <a:buFont typeface="Lucida Grande"/>
              <a:buChar char="›"/>
              <a:defRPr sz="1400"/>
            </a:lvl2pPr>
            <a:lvl3pPr marL="628650" indent="-90488">
              <a:buClr>
                <a:schemeClr val="accent4"/>
              </a:buClr>
              <a:buFont typeface="Lucida Grande"/>
              <a:buChar char="›"/>
              <a:defRPr sz="1400"/>
            </a:lvl3pPr>
            <a:lvl4pPr marL="1163638" indent="-87313">
              <a:buClr>
                <a:schemeClr val="accent4"/>
              </a:buClr>
              <a:buFont typeface="Lucida Grande"/>
              <a:buChar char="›"/>
              <a:defRPr sz="1400"/>
            </a:lvl4pPr>
            <a:lvl5pPr marL="1697038" indent="-80963">
              <a:buClr>
                <a:schemeClr val="accent4"/>
              </a:buClr>
              <a:buFont typeface="Lucida Grande"/>
              <a:buChar char="›"/>
              <a:defRPr sz="1400"/>
            </a:lvl5pPr>
            <a:lvl6pPr>
              <a:defRPr sz="1600"/>
            </a:lvl6pPr>
            <a:lvl7pPr>
              <a:defRPr sz="1600"/>
            </a:lvl7pPr>
            <a:lvl8pPr>
              <a:defRPr sz="1600"/>
            </a:lvl8pPr>
            <a:lvl9pPr>
              <a:defRPr sz="1600"/>
            </a:lvl9p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51591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9815460" y="6356354"/>
            <a:ext cx="1885507" cy="365125"/>
          </a:xfrm>
        </p:spPr>
        <p:txBody>
          <a:bodyPr/>
          <a:lstStyle>
            <a:lvl1pPr algn="r">
              <a:defRPr sz="1000"/>
            </a:lvl1pPr>
          </a:lstStyle>
          <a:p>
            <a:r>
              <a:rPr lang="en-US" dirty="0">
                <a:solidFill>
                  <a:srgbClr val="034755"/>
                </a:solidFill>
                <a:latin typeface="F37 Ginger Light" charset="0"/>
                <a:ea typeface="F37 Ginger Light" charset="0"/>
                <a:cs typeface="F37 Ginger Light" charset="0"/>
              </a:rPr>
              <a:t>Page </a:t>
            </a:r>
            <a:fld id="{00AD0F39-05B9-F44B-AD10-568C410C76D8}" type="slidenum">
              <a:rPr lang="en-US" b="1" smtClean="0">
                <a:solidFill>
                  <a:srgbClr val="034755"/>
                </a:solidFill>
                <a:latin typeface="F37 Ginger" charset="0"/>
                <a:ea typeface="F37 Ginger" charset="0"/>
                <a:cs typeface="F37 Ginger" charset="0"/>
              </a:rPr>
              <a:pPr/>
              <a:t>‹#›</a:t>
            </a:fld>
            <a:endParaRPr lang="en-US" b="1" dirty="0">
              <a:solidFill>
                <a:srgbClr val="034755"/>
              </a:solidFill>
              <a:latin typeface="F37 Ginger" charset="0"/>
              <a:ea typeface="F37 Ginger" charset="0"/>
              <a:cs typeface="F37 Ginger" charset="0"/>
            </a:endParaRPr>
          </a:p>
        </p:txBody>
      </p:sp>
    </p:spTree>
    <p:extLst>
      <p:ext uri="{BB962C8B-B14F-4D97-AF65-F5344CB8AC3E}">
        <p14:creationId xmlns:p14="http://schemas.microsoft.com/office/powerpoint/2010/main" val="361326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Group 7">
            <a:extLst>
              <a:ext uri="{FF2B5EF4-FFF2-40B4-BE49-F238E27FC236}">
                <a16:creationId xmlns:a16="http://schemas.microsoft.com/office/drawing/2014/main" id="{82735115-8EF7-2945-BB59-F84EBD7E1E82}"/>
              </a:ext>
            </a:extLst>
          </p:cNvPr>
          <p:cNvGrpSpPr/>
          <p:nvPr userDrawn="1"/>
        </p:nvGrpSpPr>
        <p:grpSpPr>
          <a:xfrm>
            <a:off x="243840" y="173699"/>
            <a:ext cx="11704320" cy="6510602"/>
            <a:chOff x="182880" y="173699"/>
            <a:chExt cx="8778240" cy="6510602"/>
          </a:xfrm>
        </p:grpSpPr>
        <p:sp>
          <p:nvSpPr>
            <p:cNvPr id="9" name="Rectangle 8">
              <a:extLst>
                <a:ext uri="{FF2B5EF4-FFF2-40B4-BE49-F238E27FC236}">
                  <a16:creationId xmlns:a16="http://schemas.microsoft.com/office/drawing/2014/main" id="{10C24ABA-0FAE-1B40-A3B0-55C7D0D9BEF6}"/>
                </a:ext>
              </a:extLst>
            </p:cNvPr>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10" name="Group 10">
              <a:extLst>
                <a:ext uri="{FF2B5EF4-FFF2-40B4-BE49-F238E27FC236}">
                  <a16:creationId xmlns:a16="http://schemas.microsoft.com/office/drawing/2014/main" id="{9FB7D031-9FD7-E44F-9EF6-227813B8D830}"/>
                </a:ext>
              </a:extLst>
            </p:cNvPr>
            <p:cNvGrpSpPr/>
            <p:nvPr/>
          </p:nvGrpSpPr>
          <p:grpSpPr>
            <a:xfrm>
              <a:off x="256032" y="237744"/>
              <a:ext cx="8622792" cy="6364224"/>
              <a:chOff x="247157" y="247430"/>
              <a:chExt cx="8622792" cy="6364224"/>
            </a:xfrm>
          </p:grpSpPr>
          <p:sp>
            <p:nvSpPr>
              <p:cNvPr id="11" name="Rectangle 10">
                <a:extLst>
                  <a:ext uri="{FF2B5EF4-FFF2-40B4-BE49-F238E27FC236}">
                    <a16:creationId xmlns:a16="http://schemas.microsoft.com/office/drawing/2014/main" id="{07552F89-F2FE-EB41-9679-4F2A890A6BC6}"/>
                  </a:ext>
                </a:extLst>
              </p:cNvPr>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cxnSp>
            <p:nvCxnSpPr>
              <p:cNvPr id="12" name="Straight Connector 11">
                <a:extLst>
                  <a:ext uri="{FF2B5EF4-FFF2-40B4-BE49-F238E27FC236}">
                    <a16:creationId xmlns:a16="http://schemas.microsoft.com/office/drawing/2014/main" id="{E8D8F47B-756E-1D49-88E5-2C6CFB665A7D}"/>
                  </a:ext>
                </a:extLst>
              </p:cNvPr>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C58FDC50-90B4-7345-BC62-06B3131E5211}"/>
                  </a:ext>
                </a:extLst>
              </p:cNvPr>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grpSp>
      </p:grpSp>
      <p:pic>
        <p:nvPicPr>
          <p:cNvPr id="14" name="Picture 13" descr="HuHeHa logo final.png">
            <a:extLst>
              <a:ext uri="{FF2B5EF4-FFF2-40B4-BE49-F238E27FC236}">
                <a16:creationId xmlns:a16="http://schemas.microsoft.com/office/drawing/2014/main" id="{B23B9D5B-DC89-4945-877C-BDE0305D79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54853" y="6089944"/>
            <a:ext cx="844460" cy="565387"/>
          </a:xfrm>
          <a:prstGeom prst="rect">
            <a:avLst/>
          </a:prstGeom>
        </p:spPr>
      </p:pic>
      <p:sp>
        <p:nvSpPr>
          <p:cNvPr id="16" name="Slide Number Placeholder 5">
            <a:extLst>
              <a:ext uri="{FF2B5EF4-FFF2-40B4-BE49-F238E27FC236}">
                <a16:creationId xmlns:a16="http://schemas.microsoft.com/office/drawing/2014/main" id="{690F458D-0167-554D-92B0-DAC2EB575742}"/>
              </a:ext>
            </a:extLst>
          </p:cNvPr>
          <p:cNvSpPr txBox="1">
            <a:spLocks/>
          </p:cNvSpPr>
          <p:nvPr userDrawn="1"/>
        </p:nvSpPr>
        <p:spPr>
          <a:xfrm>
            <a:off x="34290" y="6320131"/>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FE4BAC9-6D41-4691-9299-18EF07EF0177}" type="slidenum">
              <a:rPr lang="en-US" sz="1800" smtClean="0"/>
              <a:pPr/>
              <a:t>‹#›</a:t>
            </a:fld>
            <a:endParaRPr lang="en-US" sz="1800" dirty="0"/>
          </a:p>
        </p:txBody>
      </p:sp>
    </p:spTree>
    <p:extLst>
      <p:ext uri="{BB962C8B-B14F-4D97-AF65-F5344CB8AC3E}">
        <p14:creationId xmlns:p14="http://schemas.microsoft.com/office/powerpoint/2010/main" val="322815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CCE99-1B13-3040-9C3A-F3CFE3E4CF53}" type="datetime1">
              <a:rPr lang="en-US" smtClean="0"/>
              <a:t>6/1/19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0" y="6354421"/>
            <a:ext cx="811019" cy="503578"/>
          </a:xfrm>
        </p:spPr>
        <p:txBody>
          <a:bodyPr/>
          <a:lstStyle/>
          <a:p>
            <a:fld id="{CFE4BAC9-6D41-4691-9299-18EF07EF0177}"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HuHeHa logo final.png">
            <a:extLst>
              <a:ext uri="{FF2B5EF4-FFF2-40B4-BE49-F238E27FC236}">
                <a16:creationId xmlns:a16="http://schemas.microsoft.com/office/drawing/2014/main" id="{3093410E-4487-054B-9C59-120EE9F112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212830" y="6125018"/>
            <a:ext cx="995093" cy="732981"/>
          </a:xfrm>
          <a:prstGeom prst="rect">
            <a:avLst/>
          </a:prstGeom>
        </p:spPr>
      </p:pic>
    </p:spTree>
    <p:extLst>
      <p:ext uri="{BB962C8B-B14F-4D97-AF65-F5344CB8AC3E}">
        <p14:creationId xmlns:p14="http://schemas.microsoft.com/office/powerpoint/2010/main" val="123848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F8743-A281-5449-B366-F3CC3B429B82}" type="datetime1">
              <a:rPr lang="en-US" smtClean="0"/>
              <a:t>6/1/19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0" y="6354422"/>
            <a:ext cx="811019" cy="503578"/>
          </a:xfrm>
        </p:spPr>
        <p:txBody>
          <a:bodyPr/>
          <a:lstStyle/>
          <a:p>
            <a:fld id="{CFE4BAC9-6D41-4691-9299-18EF07EF0177}"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906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23327E-99C4-2A49-9EE6-50CAB2F5EEFC}" type="datetime1">
              <a:rPr lang="en-US" smtClean="0"/>
              <a:t>6/1/19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839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0D3C94-5831-174A-90BC-8BF593E2F2E6}" type="datetime1">
              <a:rPr lang="en-US" smtClean="0"/>
              <a:t>6/1/19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0" y="6354421"/>
            <a:ext cx="811019" cy="503578"/>
          </a:xfrm>
        </p:spPr>
        <p:txBody>
          <a:bodyPr/>
          <a:lstStyle/>
          <a:p>
            <a:fld id="{CFE4BAC9-6D41-4691-9299-18EF07EF0177}"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HuHeHa logo final.png">
            <a:extLst>
              <a:ext uri="{FF2B5EF4-FFF2-40B4-BE49-F238E27FC236}">
                <a16:creationId xmlns:a16="http://schemas.microsoft.com/office/drawing/2014/main" id="{EBA4D674-AB61-1C43-A3C2-6A0417A0CE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212830" y="6125018"/>
            <a:ext cx="995093" cy="732981"/>
          </a:xfrm>
          <a:prstGeom prst="rect">
            <a:avLst/>
          </a:prstGeom>
        </p:spPr>
      </p:pic>
    </p:spTree>
    <p:extLst>
      <p:ext uri="{BB962C8B-B14F-4D97-AF65-F5344CB8AC3E}">
        <p14:creationId xmlns:p14="http://schemas.microsoft.com/office/powerpoint/2010/main" val="198872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7F59D-E6EA-3344-98FE-EF95A9621E8E}" type="datetime1">
              <a:rPr lang="en-US" smtClean="0"/>
              <a:t>6/1/19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dirty="0"/>
          </a:p>
        </p:txBody>
      </p:sp>
    </p:spTree>
    <p:extLst>
      <p:ext uri="{BB962C8B-B14F-4D97-AF65-F5344CB8AC3E}">
        <p14:creationId xmlns:p14="http://schemas.microsoft.com/office/powerpoint/2010/main" val="41962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D8CFA-1D06-3D4F-B3BA-526C7339B065}" type="datetime1">
              <a:rPr lang="en-US" smtClean="0"/>
              <a:t>6/1/19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306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B47227F-B3B9-9848-8E89-14742BC0EF48}" type="datetime1">
              <a:rPr lang="en-US" smtClean="0"/>
              <a:t>6/1/19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136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D2048F7-DD40-2344-9968-B76E9D11254C}" type="datetime1">
              <a:rPr lang="en-US" smtClean="0"/>
              <a:t>6/1/19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FE4BAC9-6D41-4691-9299-18EF07EF0177}"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4735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75" r:id="rId12"/>
    <p:sldLayoutId id="2147483676" r:id="rId13"/>
  </p:sldLayoutIdLst>
  <p:hf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tiff"/></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3061255" y="960241"/>
            <a:ext cx="4749377" cy="4203872"/>
          </a:xfrm>
        </p:spPr>
        <p:txBody>
          <a:bodyPr anchor="ctr">
            <a:normAutofit/>
          </a:bodyPr>
          <a:lstStyle/>
          <a:p>
            <a:pPr algn="r"/>
            <a:r>
              <a:rPr lang="en-US" sz="5400" dirty="0" err="1">
                <a:latin typeface="Arial"/>
                <a:cs typeface="Arial"/>
              </a:rPr>
              <a:t>Horeca</a:t>
            </a:r>
            <a:r>
              <a:rPr lang="en-US" sz="5400" dirty="0">
                <a:latin typeface="Arial"/>
                <a:cs typeface="Arial"/>
              </a:rPr>
              <a:t> going digital</a:t>
            </a:r>
          </a:p>
        </p:txBody>
      </p:sp>
      <p:sp>
        <p:nvSpPr>
          <p:cNvPr id="3" name="Subtitle 2"/>
          <p:cNvSpPr>
            <a:spLocks noGrp="1"/>
          </p:cNvSpPr>
          <p:nvPr>
            <p:ph type="subTitle" idx="1"/>
          </p:nvPr>
        </p:nvSpPr>
        <p:spPr>
          <a:xfrm>
            <a:off x="8350225" y="729586"/>
            <a:ext cx="3841775" cy="4196299"/>
          </a:xfrm>
        </p:spPr>
        <p:txBody>
          <a:bodyPr anchor="ctr">
            <a:normAutofit/>
          </a:bodyPr>
          <a:lstStyle/>
          <a:p>
            <a:endParaRPr lang="en-US" dirty="0">
              <a:latin typeface="Arial"/>
              <a:cs typeface="Arial"/>
            </a:endParaRPr>
          </a:p>
          <a:p>
            <a:r>
              <a:rPr lang="en-US" dirty="0">
                <a:latin typeface="Arial"/>
                <a:cs typeface="Arial"/>
              </a:rPr>
              <a:t>Brewers of Europe forum</a:t>
            </a:r>
            <a:br>
              <a:rPr lang="en-US" dirty="0">
                <a:latin typeface="Arial"/>
                <a:cs typeface="Arial"/>
              </a:rPr>
            </a:br>
            <a:r>
              <a:rPr lang="en-US" dirty="0">
                <a:latin typeface="Arial"/>
                <a:cs typeface="Arial"/>
              </a:rPr>
              <a:t>Antwerp, June 4</a:t>
            </a:r>
            <a:r>
              <a:rPr lang="en-US" baseline="30000" dirty="0">
                <a:latin typeface="Arial"/>
                <a:cs typeface="Arial"/>
              </a:rPr>
              <a:t>th</a:t>
            </a:r>
            <a:r>
              <a:rPr lang="en-US" dirty="0">
                <a:latin typeface="Arial"/>
                <a:cs typeface="Arial"/>
              </a:rPr>
              <a:t> 2019</a:t>
            </a:r>
          </a:p>
          <a:p>
            <a:endParaRPr lang="en-US" dirty="0">
              <a:latin typeface="Arial"/>
              <a:cs typeface="Arial"/>
            </a:endParaRPr>
          </a:p>
          <a:p>
            <a:r>
              <a:rPr lang="en-US" dirty="0">
                <a:latin typeface="Arial"/>
                <a:cs typeface="Arial"/>
              </a:rPr>
              <a:t>Hugo Hanselmann</a:t>
            </a:r>
          </a:p>
          <a:p>
            <a:r>
              <a:rPr lang="en-US" dirty="0" err="1">
                <a:latin typeface="Arial"/>
                <a:cs typeface="Arial"/>
              </a:rPr>
              <a:t>HuHeha</a:t>
            </a:r>
            <a:r>
              <a:rPr lang="en-US" dirty="0">
                <a:latin typeface="Arial"/>
                <a:cs typeface="Arial"/>
              </a:rPr>
              <a:t> – advisory services </a:t>
            </a:r>
          </a:p>
        </p:txBody>
      </p:sp>
      <p:cxnSp>
        <p:nvCxnSpPr>
          <p:cNvPr id="13" name="Straight Connector 12">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4ED6A5F-3B06-48C5-850F-8045C4DF6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8F997C3-E0D8-3844-885E-EEF85D29B715}"/>
              </a:ext>
            </a:extLst>
          </p:cNvPr>
          <p:cNvPicPr>
            <a:picLocks noChangeAspect="1"/>
          </p:cNvPicPr>
          <p:nvPr/>
        </p:nvPicPr>
        <p:blipFill>
          <a:blip r:embed="rId3"/>
          <a:stretch>
            <a:fillRect/>
          </a:stretch>
        </p:blipFill>
        <p:spPr>
          <a:xfrm>
            <a:off x="11357810" y="6164800"/>
            <a:ext cx="834189" cy="693199"/>
          </a:xfrm>
          <a:prstGeom prst="rect">
            <a:avLst/>
          </a:prstGeom>
        </p:spPr>
      </p:pic>
    </p:spTree>
    <p:extLst>
      <p:ext uri="{BB962C8B-B14F-4D97-AF65-F5344CB8AC3E}">
        <p14:creationId xmlns:p14="http://schemas.microsoft.com/office/powerpoint/2010/main" val="23095116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F992A00-33D9-F546-8D5F-46C876BD5023}"/>
              </a:ext>
            </a:extLst>
          </p:cNvPr>
          <p:cNvSpPr>
            <a:spLocks noGrp="1"/>
          </p:cNvSpPr>
          <p:nvPr>
            <p:ph type="title"/>
          </p:nvPr>
        </p:nvSpPr>
        <p:spPr>
          <a:xfrm>
            <a:off x="336550" y="534696"/>
            <a:ext cx="11505679" cy="1049235"/>
          </a:xfrm>
        </p:spPr>
        <p:txBody>
          <a:bodyPr>
            <a:normAutofit/>
          </a:bodyPr>
          <a:lstStyle/>
          <a:p>
            <a:r>
              <a:rPr lang="en-US" dirty="0"/>
              <a:t>Analytics and AI tools are helping Businesses to personalize products as per Consumers’ needs</a:t>
            </a:r>
          </a:p>
        </p:txBody>
      </p:sp>
      <p:sp>
        <p:nvSpPr>
          <p:cNvPr id="12" name="TextBox 11">
            <a:extLst>
              <a:ext uri="{FF2B5EF4-FFF2-40B4-BE49-F238E27FC236}">
                <a16:creationId xmlns:a16="http://schemas.microsoft.com/office/drawing/2014/main" id="{6F18BFDA-C30B-E643-9FA7-578E6397BD09}"/>
              </a:ext>
            </a:extLst>
          </p:cNvPr>
          <p:cNvSpPr txBox="1"/>
          <p:nvPr/>
        </p:nvSpPr>
        <p:spPr>
          <a:xfrm>
            <a:off x="5082988" y="1977876"/>
            <a:ext cx="6455296" cy="4308872"/>
          </a:xfrm>
          <a:prstGeom prst="rect">
            <a:avLst/>
          </a:prstGeom>
          <a:solidFill>
            <a:schemeClr val="bg1">
              <a:lumMod val="95000"/>
            </a:schemeClr>
          </a:solidFill>
        </p:spPr>
        <p:txBody>
          <a:bodyPr wrap="square" rtlCol="0">
            <a:spAutoFit/>
          </a:bodyPr>
          <a:lstStyle/>
          <a:p>
            <a:pPr marL="285750" indent="-285750">
              <a:spcAft>
                <a:spcPts val="1200"/>
              </a:spcAft>
              <a:buFont typeface="Arial" panose="020B0604020202020204" pitchFamily="34" charset="0"/>
              <a:buChar char="•"/>
            </a:pPr>
            <a:r>
              <a:rPr lang="en-US" dirty="0"/>
              <a:t>Digital tools are enabling businesses to </a:t>
            </a:r>
            <a:r>
              <a:rPr lang="en-US" b="1" dirty="0"/>
              <a:t>capture data in real-time </a:t>
            </a:r>
            <a:r>
              <a:rPr lang="en-US" dirty="0"/>
              <a:t>data for analytics.</a:t>
            </a:r>
          </a:p>
          <a:p>
            <a:pPr marL="742950" lvl="1" indent="-285750">
              <a:spcAft>
                <a:spcPts val="1200"/>
              </a:spcAft>
              <a:buFont typeface="Arial" panose="020B0604020202020204" pitchFamily="34" charset="0"/>
              <a:buChar char="•"/>
            </a:pPr>
            <a:r>
              <a:rPr lang="en-US" dirty="0"/>
              <a:t>Data analytics has become a critical tool in </a:t>
            </a:r>
            <a:r>
              <a:rPr lang="en-US" b="1" dirty="0"/>
              <a:t>spotting business trends and understand customer sentiments </a:t>
            </a:r>
            <a:r>
              <a:rPr lang="en-US" dirty="0"/>
              <a:t>to align operational efficiencies.  </a:t>
            </a:r>
          </a:p>
          <a:p>
            <a:pPr marL="742950" lvl="1" indent="-285750">
              <a:spcAft>
                <a:spcPts val="1200"/>
              </a:spcAft>
              <a:buFont typeface="Arial" panose="020B0604020202020204" pitchFamily="34" charset="0"/>
              <a:buChar char="•"/>
            </a:pPr>
            <a:r>
              <a:rPr lang="en-US" dirty="0"/>
              <a:t>Analytics is also being used to </a:t>
            </a:r>
            <a:r>
              <a:rPr lang="en-US" b="1" dirty="0"/>
              <a:t>push customer engagement and loyalty,</a:t>
            </a:r>
            <a:r>
              <a:rPr lang="en-US" dirty="0"/>
              <a:t> thus, to establish a strong brand reputation.</a:t>
            </a:r>
          </a:p>
          <a:p>
            <a:pPr marL="285750" indent="-285750">
              <a:spcAft>
                <a:spcPts val="1200"/>
              </a:spcAft>
              <a:buFont typeface="Arial" panose="020B0604020202020204" pitchFamily="34" charset="0"/>
              <a:buChar char="•"/>
            </a:pPr>
            <a:r>
              <a:rPr lang="en-US" dirty="0"/>
              <a:t>The beverage industry is already taking a direct approach to customers, especially with the marketing potential of </a:t>
            </a:r>
            <a:r>
              <a:rPr lang="en-US" b="1" dirty="0"/>
              <a:t>mobile &amp; IoT.</a:t>
            </a:r>
          </a:p>
          <a:p>
            <a:pPr marL="285750" indent="-285750">
              <a:spcAft>
                <a:spcPts val="1200"/>
              </a:spcAft>
              <a:buFont typeface="Arial" panose="020B0604020202020204" pitchFamily="34" charset="0"/>
              <a:buChar char="•"/>
            </a:pPr>
            <a:r>
              <a:rPr lang="en-US" dirty="0"/>
              <a:t>Digital concepts enable beverages and services to be individually tailored to customer preferences. </a:t>
            </a:r>
          </a:p>
        </p:txBody>
      </p:sp>
      <p:pic>
        <p:nvPicPr>
          <p:cNvPr id="3" name="Picture 2" descr="A picture containing sky, outdoor, object, bubble&#10;&#10;Description automatically generated">
            <a:extLst>
              <a:ext uri="{FF2B5EF4-FFF2-40B4-BE49-F238E27FC236}">
                <a16:creationId xmlns:a16="http://schemas.microsoft.com/office/drawing/2014/main" id="{8F5D8422-11BC-9A4A-BE6D-164DA9FDA9D1}"/>
              </a:ext>
            </a:extLst>
          </p:cNvPr>
          <p:cNvPicPr>
            <a:picLocks noChangeAspect="1"/>
          </p:cNvPicPr>
          <p:nvPr/>
        </p:nvPicPr>
        <p:blipFill rotWithShape="1">
          <a:blip r:embed="rId3">
            <a:extLst>
              <a:ext uri="{28A0092B-C50C-407E-A947-70E740481C1C}">
                <a14:useLocalDpi xmlns:a14="http://schemas.microsoft.com/office/drawing/2010/main" val="0"/>
              </a:ext>
            </a:extLst>
          </a:blip>
          <a:srcRect l="13555" r="13315"/>
          <a:stretch/>
        </p:blipFill>
        <p:spPr>
          <a:xfrm>
            <a:off x="358545" y="2005466"/>
            <a:ext cx="4523694" cy="4123871"/>
          </a:xfrm>
          <a:prstGeom prst="rect">
            <a:avLst/>
          </a:prstGeom>
        </p:spPr>
      </p:pic>
    </p:spTree>
    <p:extLst>
      <p:ext uri="{BB962C8B-B14F-4D97-AF65-F5344CB8AC3E}">
        <p14:creationId xmlns:p14="http://schemas.microsoft.com/office/powerpoint/2010/main" val="159192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people sitting at a table with a computer&#10;&#10;Description automatically generated">
            <a:extLst>
              <a:ext uri="{FF2B5EF4-FFF2-40B4-BE49-F238E27FC236}">
                <a16:creationId xmlns:a16="http://schemas.microsoft.com/office/drawing/2014/main" id="{865884B6-864A-4D40-88F3-1F2B6C12A6A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 b="15728"/>
          <a:stretch/>
        </p:blipFill>
        <p:spPr>
          <a:xfrm>
            <a:off x="305" y="10"/>
            <a:ext cx="12191695"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5">
            <a:extLst>
              <a:ext uri="{FF2B5EF4-FFF2-40B4-BE49-F238E27FC236}">
                <a16:creationId xmlns:a16="http://schemas.microsoft.com/office/drawing/2014/main" id="{7F992A00-33D9-F546-8D5F-46C876BD5023}"/>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000"/>
              <a:t>Digitalization in operations is bringing Efficiency and Lowering total Cost of ownership </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18BFDA-C30B-E643-9FA7-578E6397BD09}"/>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marL="285750" indent="-228600" defTabSz="914400">
              <a:lnSpc>
                <a:spcPct val="120000"/>
              </a:lnSpc>
              <a:spcAft>
                <a:spcPts val="1200"/>
              </a:spcAft>
              <a:buClr>
                <a:schemeClr val="accent1"/>
              </a:buClr>
              <a:buSzPct val="100000"/>
              <a:buFont typeface="Arial" panose="020B0604020202020204" pitchFamily="34" charset="0"/>
              <a:buChar char="•"/>
            </a:pPr>
            <a:r>
              <a:rPr lang="en-US" sz="2400" dirty="0"/>
              <a:t>E.g. IoT systems are helping companies in a range of tasks such as controlling the temperature of facilities, optimizing the speed of serving consumers, tracking bottles being opened or delivering food to the tables.</a:t>
            </a:r>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92421826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18967-6E68-1A4B-AB99-4860E7648C8D}"/>
              </a:ext>
            </a:extLst>
          </p:cNvPr>
          <p:cNvSpPr>
            <a:spLocks noGrp="1"/>
          </p:cNvSpPr>
          <p:nvPr>
            <p:ph type="title"/>
          </p:nvPr>
        </p:nvSpPr>
        <p:spPr>
          <a:xfrm>
            <a:off x="1451580" y="804519"/>
            <a:ext cx="4325112" cy="1049235"/>
          </a:xfrm>
        </p:spPr>
        <p:txBody>
          <a:bodyPr>
            <a:normAutofit/>
          </a:bodyPr>
          <a:lstStyle/>
          <a:p>
            <a:r>
              <a:rPr lang="en-US" sz="2800" b="1"/>
              <a:t>WHY</a:t>
            </a:r>
            <a:r>
              <a:rPr lang="en-US" sz="2800"/>
              <a:t> is this important for beer brewers?</a:t>
            </a:r>
          </a:p>
        </p:txBody>
      </p:sp>
      <p:cxnSp>
        <p:nvCxnSpPr>
          <p:cNvPr id="13" name="Straight Connector 12">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C3D1790-3798-274A-8745-D8B777A36FCF}"/>
              </a:ext>
            </a:extLst>
          </p:cNvPr>
          <p:cNvSpPr>
            <a:spLocks noGrp="1"/>
          </p:cNvSpPr>
          <p:nvPr>
            <p:ph idx="1"/>
          </p:nvPr>
        </p:nvSpPr>
        <p:spPr>
          <a:xfrm>
            <a:off x="1451579" y="2015732"/>
            <a:ext cx="4325113" cy="4074172"/>
          </a:xfrm>
        </p:spPr>
        <p:txBody>
          <a:bodyPr>
            <a:normAutofit lnSpcReduction="10000"/>
          </a:bodyPr>
          <a:lstStyle/>
          <a:p>
            <a:r>
              <a:rPr lang="en-US" sz="2400" dirty="0"/>
              <a:t>Attracting consumers to places where there is an experience to make</a:t>
            </a:r>
          </a:p>
          <a:p>
            <a:r>
              <a:rPr lang="en-US" sz="2400" dirty="0"/>
              <a:t>Healthier </a:t>
            </a:r>
            <a:r>
              <a:rPr lang="en-US" sz="2400" dirty="0" err="1"/>
              <a:t>HoReCa</a:t>
            </a:r>
            <a:r>
              <a:rPr lang="en-US" sz="2400" dirty="0"/>
              <a:t> businesses</a:t>
            </a:r>
            <a:br>
              <a:rPr lang="en-US" sz="2400" dirty="0"/>
            </a:br>
            <a:r>
              <a:rPr lang="en-US" sz="2400" dirty="0"/>
              <a:t>= healthier beer business</a:t>
            </a:r>
          </a:p>
          <a:p>
            <a:r>
              <a:rPr lang="en-US" sz="2400" dirty="0"/>
              <a:t>Supply chain &amp; distribution </a:t>
            </a:r>
            <a:r>
              <a:rPr lang="en-US" sz="2400" dirty="0" err="1"/>
              <a:t>optimisations</a:t>
            </a:r>
            <a:endParaRPr lang="en-US" sz="2400" dirty="0"/>
          </a:p>
          <a:p>
            <a:r>
              <a:rPr lang="en-US" sz="2400" dirty="0"/>
              <a:t>Insights for better products, services &amp; marketing</a:t>
            </a:r>
          </a:p>
        </p:txBody>
      </p:sp>
      <p:pic>
        <p:nvPicPr>
          <p:cNvPr id="6" name="Picture 5">
            <a:extLst>
              <a:ext uri="{FF2B5EF4-FFF2-40B4-BE49-F238E27FC236}">
                <a16:creationId xmlns:a16="http://schemas.microsoft.com/office/drawing/2014/main" id="{F5EBCE4F-86C7-6449-8A36-CEEC4818812E}"/>
              </a:ext>
            </a:extLst>
          </p:cNvPr>
          <p:cNvPicPr>
            <a:picLocks noChangeAspect="1"/>
          </p:cNvPicPr>
          <p:nvPr/>
        </p:nvPicPr>
        <p:blipFill>
          <a:blip r:embed="rId2"/>
          <a:stretch>
            <a:fillRect/>
          </a:stretch>
        </p:blipFill>
        <p:spPr>
          <a:xfrm>
            <a:off x="6417733" y="856642"/>
            <a:ext cx="4637119" cy="5181138"/>
          </a:xfrm>
          <a:prstGeom prst="rect">
            <a:avLst/>
          </a:prstGeom>
        </p:spPr>
      </p:pic>
    </p:spTree>
    <p:extLst>
      <p:ext uri="{BB962C8B-B14F-4D97-AF65-F5344CB8AC3E}">
        <p14:creationId xmlns:p14="http://schemas.microsoft.com/office/powerpoint/2010/main" val="243553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238" y="1756130"/>
            <a:ext cx="9855445" cy="1887950"/>
          </a:xfrm>
        </p:spPr>
        <p:txBody>
          <a:bodyPr/>
          <a:lstStyle/>
          <a:p>
            <a:r>
              <a:rPr lang="en-US" dirty="0"/>
              <a:t>Status of Digital in </a:t>
            </a:r>
            <a:r>
              <a:rPr lang="en-US" dirty="0" err="1"/>
              <a:t>horeca</a:t>
            </a:r>
            <a:endParaRPr lang="en-US" dirty="0"/>
          </a:p>
        </p:txBody>
      </p:sp>
      <p:sp>
        <p:nvSpPr>
          <p:cNvPr id="3" name="Text Placeholder 2"/>
          <p:cNvSpPr>
            <a:spLocks noGrp="1"/>
          </p:cNvSpPr>
          <p:nvPr>
            <p:ph type="body" idx="1"/>
          </p:nvPr>
        </p:nvSpPr>
        <p:spPr/>
        <p:txBody>
          <a:bodyPr/>
          <a:lstStyle/>
          <a:p>
            <a:r>
              <a:rPr lang="en-US" dirty="0"/>
              <a:t>Status of digitalization in </a:t>
            </a:r>
            <a:r>
              <a:rPr lang="en-US" dirty="0" err="1"/>
              <a:t>HoReCa</a:t>
            </a:r>
            <a:r>
              <a:rPr lang="en-US" dirty="0"/>
              <a:t>, what happened in the past few years</a:t>
            </a:r>
          </a:p>
        </p:txBody>
      </p:sp>
    </p:spTree>
    <p:extLst>
      <p:ext uri="{BB962C8B-B14F-4D97-AF65-F5344CB8AC3E}">
        <p14:creationId xmlns:p14="http://schemas.microsoft.com/office/powerpoint/2010/main" val="91664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 name="Content Placeholder 6">
            <a:extLst>
              <a:ext uri="{FF2B5EF4-FFF2-40B4-BE49-F238E27FC236}">
                <a16:creationId xmlns:a16="http://schemas.microsoft.com/office/drawing/2014/main" id="{1A5C6101-6232-8F4E-BE78-09ED5D63D666}"/>
              </a:ext>
            </a:extLst>
          </p:cNvPr>
          <p:cNvPicPr>
            <a:picLocks noGrp="1" noChangeAspect="1"/>
          </p:cNvPicPr>
          <p:nvPr>
            <p:ph idx="1"/>
          </p:nvPr>
        </p:nvPicPr>
        <p:blipFill rotWithShape="1">
          <a:blip r:embed="rId3"/>
          <a:srcRect r="6224" b="-1"/>
          <a:stretch/>
        </p:blipFill>
        <p:spPr>
          <a:xfrm>
            <a:off x="20" y="10"/>
            <a:ext cx="12191675" cy="6857990"/>
          </a:xfrm>
          <a:prstGeom prst="rect">
            <a:avLst/>
          </a:prstGeom>
        </p:spPr>
      </p:pic>
      <p:sp>
        <p:nvSpPr>
          <p:cNvPr id="21" name="Rectangle 20">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3B634-B7AF-7E44-8F04-AA48BEF9DDB1}"/>
              </a:ext>
            </a:extLst>
          </p:cNvPr>
          <p:cNvSpPr>
            <a:spLocks noGrp="1"/>
          </p:cNvSpPr>
          <p:nvPr>
            <p:ph type="title"/>
          </p:nvPr>
        </p:nvSpPr>
        <p:spPr>
          <a:xfrm>
            <a:off x="4060512" y="5241371"/>
            <a:ext cx="6835556" cy="954556"/>
          </a:xfrm>
        </p:spPr>
        <p:txBody>
          <a:bodyPr vert="horz" lIns="91440" tIns="45720" rIns="91440" bIns="45720" rtlCol="0" anchor="t">
            <a:normAutofit/>
          </a:bodyPr>
          <a:lstStyle/>
          <a:p>
            <a:r>
              <a:rPr lang="en-US" sz="2200" dirty="0">
                <a:solidFill>
                  <a:srgbClr val="FFFFFE"/>
                </a:solidFill>
              </a:rPr>
              <a:t>services are provided to establish the basics, e.g. by METRO’s </a:t>
            </a:r>
            <a:r>
              <a:rPr lang="en-US" sz="2200" dirty="0" err="1">
                <a:solidFill>
                  <a:srgbClr val="FFFFFE"/>
                </a:solidFill>
              </a:rPr>
              <a:t>Hospitality.digital</a:t>
            </a:r>
            <a:endParaRPr lang="en-US" sz="2200" dirty="0">
              <a:solidFill>
                <a:srgbClr val="FFFFFE"/>
              </a:solidFill>
            </a:endParaRPr>
          </a:p>
        </p:txBody>
      </p:sp>
      <p:cxnSp>
        <p:nvCxnSpPr>
          <p:cNvPr id="23" name="Straight Connector 22">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3CEFB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71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50CF0745-2B3A-9541-B44F-9C7A39B4DA6A}"/>
              </a:ext>
            </a:extLst>
          </p:cNvPr>
          <p:cNvSpPr>
            <a:spLocks noGrp="1"/>
          </p:cNvSpPr>
          <p:nvPr>
            <p:ph type="title"/>
          </p:nvPr>
        </p:nvSpPr>
        <p:spPr>
          <a:xfrm>
            <a:off x="336550" y="534696"/>
            <a:ext cx="11505679" cy="1049235"/>
          </a:xfrm>
        </p:spPr>
        <p:txBody>
          <a:bodyPr>
            <a:normAutofit fontScale="90000"/>
          </a:bodyPr>
          <a:lstStyle/>
          <a:p>
            <a:r>
              <a:rPr lang="en-US" dirty="0"/>
              <a:t>some hospitality industry players are already using a number of Advanced frontend &amp; Backend Digital tools</a:t>
            </a:r>
          </a:p>
        </p:txBody>
      </p:sp>
      <p:sp>
        <p:nvSpPr>
          <p:cNvPr id="12" name="TextBox 11">
            <a:extLst>
              <a:ext uri="{FF2B5EF4-FFF2-40B4-BE49-F238E27FC236}">
                <a16:creationId xmlns:a16="http://schemas.microsoft.com/office/drawing/2014/main" id="{0D4DE431-DDCA-5D43-A17F-0CBC6C0AC1B0}"/>
              </a:ext>
            </a:extLst>
          </p:cNvPr>
          <p:cNvSpPr txBox="1"/>
          <p:nvPr/>
        </p:nvSpPr>
        <p:spPr>
          <a:xfrm>
            <a:off x="673019" y="2010754"/>
            <a:ext cx="5609318" cy="40934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Cloud, mobile, big data analytics, IoT and social are key for digital transformation.</a:t>
            </a:r>
          </a:p>
          <a:p>
            <a:pPr marL="285750" indent="-285750">
              <a:spcAft>
                <a:spcPts val="1200"/>
              </a:spcAft>
              <a:buFont typeface="Arial" panose="020B0604020202020204" pitchFamily="34" charset="0"/>
              <a:buChar char="•"/>
            </a:pPr>
            <a:r>
              <a:rPr lang="en-US" sz="2000" dirty="0"/>
              <a:t>Currently-deployed digital tools include mobile apps, comprehensive on-premises connectivity solutions, connected machine solutions, payment processing tools, and back-office data analytics platforms.</a:t>
            </a:r>
          </a:p>
          <a:p>
            <a:pPr marL="285750" indent="-285750">
              <a:spcAft>
                <a:spcPts val="1200"/>
              </a:spcAft>
              <a:buFont typeface="Arial" panose="020B0604020202020204" pitchFamily="34" charset="0"/>
              <a:buChar char="•"/>
            </a:pPr>
            <a:r>
              <a:rPr lang="en-US" sz="2000" dirty="0"/>
              <a:t>The hospitality firms have integrated their analytics platforms with social and other online sites to gauge customer sentiment and determine their strengths and weaknesses based on guest reviews and social media comments. </a:t>
            </a:r>
          </a:p>
        </p:txBody>
      </p:sp>
      <p:pic>
        <p:nvPicPr>
          <p:cNvPr id="14" name="Picture 13" descr="A picture containing indoor, table, electronics, floor&#10;&#10;Description automatically generated">
            <a:extLst>
              <a:ext uri="{FF2B5EF4-FFF2-40B4-BE49-F238E27FC236}">
                <a16:creationId xmlns:a16="http://schemas.microsoft.com/office/drawing/2014/main" id="{304EF022-4563-8645-8FD5-299B6F75DC2F}"/>
              </a:ext>
            </a:extLst>
          </p:cNvPr>
          <p:cNvPicPr>
            <a:picLocks noChangeAspect="1"/>
          </p:cNvPicPr>
          <p:nvPr/>
        </p:nvPicPr>
        <p:blipFill rotWithShape="1">
          <a:blip r:embed="rId3">
            <a:extLst>
              <a:ext uri="{28A0092B-C50C-407E-A947-70E740481C1C}">
                <a14:useLocalDpi xmlns:a14="http://schemas.microsoft.com/office/drawing/2010/main" val="0"/>
              </a:ext>
            </a:extLst>
          </a:blip>
          <a:srcRect l="9428"/>
          <a:stretch/>
        </p:blipFill>
        <p:spPr>
          <a:xfrm>
            <a:off x="6282337" y="1989138"/>
            <a:ext cx="5069875" cy="4198217"/>
          </a:xfrm>
          <a:prstGeom prst="rect">
            <a:avLst/>
          </a:prstGeom>
        </p:spPr>
      </p:pic>
    </p:spTree>
    <p:extLst>
      <p:ext uri="{BB962C8B-B14F-4D97-AF65-F5344CB8AC3E}">
        <p14:creationId xmlns:p14="http://schemas.microsoft.com/office/powerpoint/2010/main" val="2528228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16D0-9E59-5643-AA70-8E2150437D46}"/>
              </a:ext>
            </a:extLst>
          </p:cNvPr>
          <p:cNvSpPr>
            <a:spLocks noGrp="1"/>
          </p:cNvSpPr>
          <p:nvPr>
            <p:ph type="title"/>
          </p:nvPr>
        </p:nvSpPr>
        <p:spPr>
          <a:xfrm>
            <a:off x="1454238" y="1756130"/>
            <a:ext cx="9602783" cy="1887950"/>
          </a:xfrm>
        </p:spPr>
        <p:txBody>
          <a:bodyPr/>
          <a:lstStyle/>
          <a:p>
            <a:r>
              <a:rPr lang="en-US" dirty="0"/>
              <a:t>Digitalization in HORECA - </a:t>
            </a:r>
            <a:r>
              <a:rPr lang="en-US" b="1" dirty="0"/>
              <a:t>how</a:t>
            </a:r>
          </a:p>
        </p:txBody>
      </p:sp>
      <p:sp>
        <p:nvSpPr>
          <p:cNvPr id="3" name="Text Placeholder 2">
            <a:extLst>
              <a:ext uri="{FF2B5EF4-FFF2-40B4-BE49-F238E27FC236}">
                <a16:creationId xmlns:a16="http://schemas.microsoft.com/office/drawing/2014/main" id="{20075056-84AB-764E-B43F-C6E0A41DE065}"/>
              </a:ext>
            </a:extLst>
          </p:cNvPr>
          <p:cNvSpPr>
            <a:spLocks noGrp="1"/>
          </p:cNvSpPr>
          <p:nvPr>
            <p:ph type="body" idx="1"/>
          </p:nvPr>
        </p:nvSpPr>
        <p:spPr/>
        <p:txBody>
          <a:bodyPr/>
          <a:lstStyle/>
          <a:p>
            <a:r>
              <a:rPr lang="en-US" dirty="0"/>
              <a:t>How digitalization is taking place in the </a:t>
            </a:r>
            <a:r>
              <a:rPr lang="en-US" dirty="0" err="1"/>
              <a:t>HoReCa</a:t>
            </a:r>
            <a:r>
              <a:rPr lang="en-US" dirty="0"/>
              <a:t> industry today &amp; tomorrow </a:t>
            </a:r>
          </a:p>
        </p:txBody>
      </p:sp>
    </p:spTree>
    <p:extLst>
      <p:ext uri="{BB962C8B-B14F-4D97-AF65-F5344CB8AC3E}">
        <p14:creationId xmlns:p14="http://schemas.microsoft.com/office/powerpoint/2010/main" val="336276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7530E0FB-3B6E-D846-99FA-0253A1559C6F}"/>
              </a:ext>
            </a:extLst>
          </p:cNvPr>
          <p:cNvSpPr>
            <a:spLocks noGrp="1"/>
          </p:cNvSpPr>
          <p:nvPr>
            <p:ph type="title"/>
          </p:nvPr>
        </p:nvSpPr>
        <p:spPr>
          <a:xfrm>
            <a:off x="336550" y="534696"/>
            <a:ext cx="11505679" cy="1049235"/>
          </a:xfrm>
        </p:spPr>
        <p:txBody>
          <a:bodyPr>
            <a:normAutofit/>
          </a:bodyPr>
          <a:lstStyle/>
          <a:p>
            <a:r>
              <a:rPr lang="en-US" dirty="0"/>
              <a:t>Digitalization is improving engagement with consumers at multiple communication channels</a:t>
            </a:r>
          </a:p>
        </p:txBody>
      </p:sp>
      <p:sp>
        <p:nvSpPr>
          <p:cNvPr id="9" name="TextBox 8">
            <a:extLst>
              <a:ext uri="{FF2B5EF4-FFF2-40B4-BE49-F238E27FC236}">
                <a16:creationId xmlns:a16="http://schemas.microsoft.com/office/drawing/2014/main" id="{2B5C3B58-DD90-E245-9775-EB074768B247}"/>
              </a:ext>
            </a:extLst>
          </p:cNvPr>
          <p:cNvSpPr txBox="1"/>
          <p:nvPr/>
        </p:nvSpPr>
        <p:spPr>
          <a:xfrm>
            <a:off x="5806517" y="2002014"/>
            <a:ext cx="5956511" cy="4127118"/>
          </a:xfrm>
          <a:prstGeom prst="rect">
            <a:avLst/>
          </a:prstGeom>
          <a:noFill/>
        </p:spPr>
        <p:txBody>
          <a:bodyPr wrap="square" rtlCol="0">
            <a:noAutofit/>
          </a:bodyPr>
          <a:lstStyle/>
          <a:p>
            <a:pPr marL="285750" indent="-285750">
              <a:spcAft>
                <a:spcPts val="1200"/>
              </a:spcAft>
              <a:buFont typeface="Arial" panose="020B0604020202020204" pitchFamily="34" charset="0"/>
              <a:buChar char="•"/>
            </a:pPr>
            <a:r>
              <a:rPr lang="en-US" dirty="0"/>
              <a:t>In the era of </a:t>
            </a:r>
            <a:r>
              <a:rPr lang="en-US" b="1" dirty="0"/>
              <a:t>social media and connected devices</a:t>
            </a:r>
            <a:r>
              <a:rPr lang="en-US" dirty="0"/>
              <a:t>,  digital technologies </a:t>
            </a:r>
            <a:r>
              <a:rPr lang="en-US" b="1" dirty="0"/>
              <a:t>are improving customer experience </a:t>
            </a:r>
            <a:r>
              <a:rPr lang="en-US" dirty="0"/>
              <a:t>by providing better engagement on multiple communication channels. </a:t>
            </a:r>
            <a:r>
              <a:rPr lang="en-US" b="1" dirty="0"/>
              <a:t>BE ONLINE.</a:t>
            </a:r>
          </a:p>
          <a:p>
            <a:pPr marL="285750" indent="-285750">
              <a:spcAft>
                <a:spcPts val="1200"/>
              </a:spcAft>
              <a:buFont typeface="Arial" panose="020B0604020202020204" pitchFamily="34" charset="0"/>
              <a:buChar char="•"/>
            </a:pPr>
            <a:r>
              <a:rPr lang="en-US" dirty="0"/>
              <a:t>The </a:t>
            </a:r>
            <a:r>
              <a:rPr lang="en-US" b="1" dirty="0"/>
              <a:t>collaboration between HoReCa companies and technologies firms </a:t>
            </a:r>
            <a:r>
              <a:rPr lang="en-US" dirty="0"/>
              <a:t>are maturing where features such as mobile ordering and personalization create a frictionless consumer journeys. </a:t>
            </a:r>
            <a:r>
              <a:rPr lang="en-US" b="1" dirty="0"/>
              <a:t>COLLABORATE</a:t>
            </a:r>
          </a:p>
          <a:p>
            <a:pPr marL="285750" indent="-285750">
              <a:spcAft>
                <a:spcPts val="1200"/>
              </a:spcAft>
              <a:buFont typeface="Arial" panose="020B0604020202020204" pitchFamily="34" charset="0"/>
              <a:buChar char="•"/>
            </a:pPr>
            <a:r>
              <a:rPr lang="en-US" dirty="0"/>
              <a:t>Today, the </a:t>
            </a:r>
            <a:r>
              <a:rPr lang="en-US" b="1" dirty="0"/>
              <a:t>CRM</a:t>
            </a:r>
            <a:r>
              <a:rPr lang="en-US" dirty="0"/>
              <a:t> systems in the HoReCa industry have sophisticated, newer features and integration with other systems. </a:t>
            </a:r>
            <a:r>
              <a:rPr lang="en-US" b="1" dirty="0"/>
              <a:t>CONNECT</a:t>
            </a:r>
          </a:p>
          <a:p>
            <a:pPr marL="742950" lvl="1" indent="-285750">
              <a:spcAft>
                <a:spcPts val="1200"/>
              </a:spcAft>
              <a:buFont typeface="Arial" panose="020B0604020202020204" pitchFamily="34" charset="0"/>
              <a:buChar char="•"/>
            </a:pPr>
            <a:r>
              <a:rPr lang="en-US" dirty="0"/>
              <a:t>The industry players are recording guests’ experience to </a:t>
            </a:r>
            <a:r>
              <a:rPr lang="en-US" b="1" dirty="0"/>
              <a:t>personalize experience </a:t>
            </a:r>
            <a:r>
              <a:rPr lang="en-US" dirty="0"/>
              <a:t>during their next visits.</a:t>
            </a:r>
          </a:p>
        </p:txBody>
      </p:sp>
      <p:pic>
        <p:nvPicPr>
          <p:cNvPr id="6" name="Picture 5">
            <a:extLst>
              <a:ext uri="{FF2B5EF4-FFF2-40B4-BE49-F238E27FC236}">
                <a16:creationId xmlns:a16="http://schemas.microsoft.com/office/drawing/2014/main" id="{7C9C99B7-26B7-C34D-A95F-EEE039B83DA8}"/>
              </a:ext>
            </a:extLst>
          </p:cNvPr>
          <p:cNvPicPr>
            <a:picLocks noChangeAspect="1"/>
          </p:cNvPicPr>
          <p:nvPr/>
        </p:nvPicPr>
        <p:blipFill>
          <a:blip r:embed="rId2"/>
          <a:stretch>
            <a:fillRect/>
          </a:stretch>
        </p:blipFill>
        <p:spPr>
          <a:xfrm>
            <a:off x="428972" y="2282835"/>
            <a:ext cx="5337789" cy="3565476"/>
          </a:xfrm>
          <a:prstGeom prst="rect">
            <a:avLst/>
          </a:prstGeom>
        </p:spPr>
      </p:pic>
    </p:spTree>
    <p:extLst>
      <p:ext uri="{BB962C8B-B14F-4D97-AF65-F5344CB8AC3E}">
        <p14:creationId xmlns:p14="http://schemas.microsoft.com/office/powerpoint/2010/main" val="760529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91DAB44-4D40-CF42-86A3-EF95C3E5BA42}"/>
              </a:ext>
            </a:extLst>
          </p:cNvPr>
          <p:cNvSpPr>
            <a:spLocks noGrp="1"/>
          </p:cNvSpPr>
          <p:nvPr>
            <p:ph type="title"/>
          </p:nvPr>
        </p:nvSpPr>
        <p:spPr>
          <a:xfrm>
            <a:off x="336550" y="534696"/>
            <a:ext cx="11505679" cy="1049235"/>
          </a:xfrm>
        </p:spPr>
        <p:txBody>
          <a:bodyPr>
            <a:normAutofit/>
          </a:bodyPr>
          <a:lstStyle/>
          <a:p>
            <a:r>
              <a:rPr lang="en-US" dirty="0"/>
              <a:t>Digitalization has become a key success Factor for a Customer-centric </a:t>
            </a:r>
            <a:r>
              <a:rPr lang="en-US" dirty="0" err="1"/>
              <a:t>horeca</a:t>
            </a:r>
            <a:r>
              <a:rPr lang="en-US" dirty="0"/>
              <a:t> Business Model</a:t>
            </a:r>
          </a:p>
        </p:txBody>
      </p:sp>
      <p:sp>
        <p:nvSpPr>
          <p:cNvPr id="9" name="TextBox 8">
            <a:extLst>
              <a:ext uri="{FF2B5EF4-FFF2-40B4-BE49-F238E27FC236}">
                <a16:creationId xmlns:a16="http://schemas.microsoft.com/office/drawing/2014/main" id="{C29BA5C8-FD82-6543-9D89-4F2F86D6831A}"/>
              </a:ext>
            </a:extLst>
          </p:cNvPr>
          <p:cNvSpPr txBox="1"/>
          <p:nvPr/>
        </p:nvSpPr>
        <p:spPr>
          <a:xfrm>
            <a:off x="469233" y="2002014"/>
            <a:ext cx="5626768" cy="4127118"/>
          </a:xfrm>
          <a:prstGeom prst="rect">
            <a:avLst/>
          </a:prstGeom>
          <a:noFill/>
        </p:spPr>
        <p:txBody>
          <a:bodyPr wrap="square" rtlCol="0">
            <a:noAutofit/>
          </a:bodyPr>
          <a:lstStyle/>
          <a:p>
            <a:pPr marL="285750" indent="-285750">
              <a:spcAft>
                <a:spcPts val="1200"/>
              </a:spcAft>
              <a:buFont typeface="Arial" panose="020B0604020202020204" pitchFamily="34" charset="0"/>
              <a:buChar char="•"/>
            </a:pPr>
            <a:r>
              <a:rPr lang="en-US" sz="2000" b="1" dirty="0"/>
              <a:t>The first wave of digital transformation enabled restaurants to utilize technology to work smarter and more efficiently. </a:t>
            </a:r>
          </a:p>
          <a:p>
            <a:pPr marL="285750" indent="-285750">
              <a:spcAft>
                <a:spcPts val="1200"/>
              </a:spcAft>
              <a:buFont typeface="Arial" panose="020B0604020202020204" pitchFamily="34" charset="0"/>
              <a:buChar char="•"/>
            </a:pPr>
            <a:r>
              <a:rPr lang="en-US" sz="2000" b="1" dirty="0"/>
              <a:t>Next:</a:t>
            </a:r>
            <a:r>
              <a:rPr lang="en-US" sz="2000" dirty="0"/>
              <a:t> Firms such as McDonald’s are leveraging technologies to eliminate mundane tasks, such as taking simple food orders to free humans to develop meaningful customer service interactions and tackling more complex issues for guests.</a:t>
            </a:r>
          </a:p>
          <a:p>
            <a:pPr marL="285750" indent="-285750">
              <a:spcAft>
                <a:spcPts val="1200"/>
              </a:spcAft>
              <a:buFont typeface="Arial" panose="020B0604020202020204" pitchFamily="34" charset="0"/>
              <a:buChar char="•"/>
            </a:pPr>
            <a:r>
              <a:rPr lang="en-US" sz="2000" b="1" dirty="0"/>
              <a:t>Voice Assistants: </a:t>
            </a:r>
            <a:r>
              <a:rPr lang="en-US" sz="2000" dirty="0"/>
              <a:t>Many firms are preparing for the voice assistants.  The voice assistants are already available through some apps;  they will become ubiquitous in the coming years.</a:t>
            </a:r>
          </a:p>
        </p:txBody>
      </p:sp>
      <p:pic>
        <p:nvPicPr>
          <p:cNvPr id="13" name="Picture 12" descr="A picture containing person, woman, building&#10;&#10;Description automatically generated">
            <a:extLst>
              <a:ext uri="{FF2B5EF4-FFF2-40B4-BE49-F238E27FC236}">
                <a16:creationId xmlns:a16="http://schemas.microsoft.com/office/drawing/2014/main" id="{1B3C6673-B5EC-0F47-AA6E-99A41772D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961" y="1989138"/>
            <a:ext cx="5520267" cy="4140200"/>
          </a:xfrm>
          <a:prstGeom prst="rect">
            <a:avLst/>
          </a:prstGeom>
        </p:spPr>
      </p:pic>
    </p:spTree>
    <p:extLst>
      <p:ext uri="{BB962C8B-B14F-4D97-AF65-F5344CB8AC3E}">
        <p14:creationId xmlns:p14="http://schemas.microsoft.com/office/powerpoint/2010/main" val="136382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91DAB44-4D40-CF42-86A3-EF95C3E5BA42}"/>
              </a:ext>
            </a:extLst>
          </p:cNvPr>
          <p:cNvSpPr>
            <a:spLocks noGrp="1"/>
          </p:cNvSpPr>
          <p:nvPr>
            <p:ph type="title"/>
          </p:nvPr>
        </p:nvSpPr>
        <p:spPr>
          <a:xfrm>
            <a:off x="1359568" y="534696"/>
            <a:ext cx="10482661" cy="1049235"/>
          </a:xfrm>
        </p:spPr>
        <p:txBody>
          <a:bodyPr>
            <a:normAutofit/>
          </a:bodyPr>
          <a:lstStyle/>
          <a:p>
            <a:r>
              <a:rPr lang="en-US" dirty="0"/>
              <a:t>AR apps are becoming Great Promotional tools</a:t>
            </a:r>
          </a:p>
        </p:txBody>
      </p:sp>
      <p:sp>
        <p:nvSpPr>
          <p:cNvPr id="9" name="TextBox 8">
            <a:extLst>
              <a:ext uri="{FF2B5EF4-FFF2-40B4-BE49-F238E27FC236}">
                <a16:creationId xmlns:a16="http://schemas.microsoft.com/office/drawing/2014/main" id="{C29BA5C8-FD82-6543-9D89-4F2F86D6831A}"/>
              </a:ext>
            </a:extLst>
          </p:cNvPr>
          <p:cNvSpPr txBox="1"/>
          <p:nvPr/>
        </p:nvSpPr>
        <p:spPr>
          <a:xfrm>
            <a:off x="602377" y="1982161"/>
            <a:ext cx="4294476" cy="4127118"/>
          </a:xfrm>
          <a:prstGeom prst="rect">
            <a:avLst/>
          </a:prstGeom>
          <a:noFill/>
        </p:spPr>
        <p:txBody>
          <a:bodyPr wrap="square" rtlCol="0">
            <a:noAutofit/>
          </a:bodyPr>
          <a:lstStyle/>
          <a:p>
            <a:pPr>
              <a:spcAft>
                <a:spcPts val="1200"/>
              </a:spcAft>
            </a:pPr>
            <a:r>
              <a:rPr lang="en-US" sz="1600" dirty="0"/>
              <a:t>Restaurants are taking advantage of Augmented Reality promotions. </a:t>
            </a:r>
          </a:p>
          <a:p>
            <a:pPr marL="285750" indent="-285750">
              <a:spcAft>
                <a:spcPts val="1200"/>
              </a:spcAft>
              <a:buFont typeface="Arial" panose="020B0604020202020204" pitchFamily="34" charset="0"/>
              <a:buChar char="•"/>
            </a:pPr>
            <a:r>
              <a:rPr lang="en-US" sz="1600" dirty="0"/>
              <a:t>Restaurant chain </a:t>
            </a:r>
            <a:r>
              <a:rPr lang="en-US" sz="1600" dirty="0" err="1"/>
              <a:t>Bareburger</a:t>
            </a:r>
            <a:r>
              <a:rPr lang="en-US" sz="1600" dirty="0"/>
              <a:t> ran a Snapchat contest, offering free food to people who scanned </a:t>
            </a:r>
            <a:r>
              <a:rPr lang="en-US" sz="1600" dirty="0" err="1"/>
              <a:t>Snapcodes</a:t>
            </a:r>
            <a:r>
              <a:rPr lang="en-US" sz="1600" dirty="0"/>
              <a:t> from their takeout bags. </a:t>
            </a:r>
          </a:p>
          <a:p>
            <a:pPr marL="742950" lvl="1" indent="-285750">
              <a:spcAft>
                <a:spcPts val="1200"/>
              </a:spcAft>
              <a:buFont typeface="Arial" panose="020B0604020202020204" pitchFamily="34" charset="0"/>
              <a:buChar char="•"/>
            </a:pPr>
            <a:r>
              <a:rPr lang="en-US" sz="1600" dirty="0"/>
              <a:t>To redeem prizes, customers posted Snapchat stories featuring Bareburger AR images and then brought the Snapcode to the nearest Bareburger</a:t>
            </a:r>
          </a:p>
          <a:p>
            <a:pPr marL="742950" lvl="1" indent="-285750">
              <a:spcAft>
                <a:spcPts val="1200"/>
              </a:spcAft>
              <a:buFont typeface="Arial" panose="020B0604020202020204" pitchFamily="34" charset="0"/>
              <a:buChar char="•"/>
            </a:pPr>
            <a:r>
              <a:rPr lang="en-US" sz="1600" dirty="0"/>
              <a:t>The restaurant also ran an AR filter that allowed customers to access menu items in detail, effectively previewing their customized food order before placing it.</a:t>
            </a:r>
            <a:endParaRPr lang="en-US" sz="1600" b="1" dirty="0"/>
          </a:p>
        </p:txBody>
      </p:sp>
      <p:pic>
        <p:nvPicPr>
          <p:cNvPr id="2" name="Picture 1">
            <a:extLst>
              <a:ext uri="{FF2B5EF4-FFF2-40B4-BE49-F238E27FC236}">
                <a16:creationId xmlns:a16="http://schemas.microsoft.com/office/drawing/2014/main" id="{BB753ED9-4A5B-D04A-9534-79E8E609B9C1}"/>
              </a:ext>
            </a:extLst>
          </p:cNvPr>
          <p:cNvPicPr>
            <a:picLocks noChangeAspect="1"/>
          </p:cNvPicPr>
          <p:nvPr/>
        </p:nvPicPr>
        <p:blipFill>
          <a:blip r:embed="rId3"/>
          <a:stretch>
            <a:fillRect/>
          </a:stretch>
        </p:blipFill>
        <p:spPr>
          <a:xfrm>
            <a:off x="5143980" y="1989137"/>
            <a:ext cx="6206191" cy="4127117"/>
          </a:xfrm>
          <a:prstGeom prst="rect">
            <a:avLst/>
          </a:prstGeom>
        </p:spPr>
      </p:pic>
    </p:spTree>
    <p:extLst>
      <p:ext uri="{BB962C8B-B14F-4D97-AF65-F5344CB8AC3E}">
        <p14:creationId xmlns:p14="http://schemas.microsoft.com/office/powerpoint/2010/main" val="140670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3C4C3D-AB25-FE45-B32F-290C279330A9}"/>
              </a:ext>
            </a:extLst>
          </p:cNvPr>
          <p:cNvPicPr>
            <a:picLocks noChangeAspect="1"/>
          </p:cNvPicPr>
          <p:nvPr/>
        </p:nvPicPr>
        <p:blipFill>
          <a:blip r:embed="rId2"/>
          <a:stretch>
            <a:fillRect/>
          </a:stretch>
        </p:blipFill>
        <p:spPr>
          <a:xfrm>
            <a:off x="3421546" y="2422126"/>
            <a:ext cx="3893654" cy="2927786"/>
          </a:xfrm>
          <a:prstGeom prst="rect">
            <a:avLst/>
          </a:prstGeom>
        </p:spPr>
      </p:pic>
      <p:sp>
        <p:nvSpPr>
          <p:cNvPr id="2" name="Title 1">
            <a:extLst>
              <a:ext uri="{FF2B5EF4-FFF2-40B4-BE49-F238E27FC236}">
                <a16:creationId xmlns:a16="http://schemas.microsoft.com/office/drawing/2014/main" id="{1DF1497C-22E2-814A-899E-F04F59F14BD5}"/>
              </a:ext>
            </a:extLst>
          </p:cNvPr>
          <p:cNvSpPr>
            <a:spLocks noGrp="1"/>
          </p:cNvSpPr>
          <p:nvPr>
            <p:ph type="title"/>
          </p:nvPr>
        </p:nvSpPr>
        <p:spPr>
          <a:xfrm>
            <a:off x="1451578" y="479666"/>
            <a:ext cx="9603275" cy="1049235"/>
          </a:xfrm>
        </p:spPr>
        <p:txBody>
          <a:bodyPr/>
          <a:lstStyle/>
          <a:p>
            <a:r>
              <a:rPr lang="en-US" dirty="0"/>
              <a:t>For Food &amp; Beverage Companies, </a:t>
            </a:r>
            <a:br>
              <a:rPr lang="en-US" dirty="0"/>
            </a:br>
            <a:r>
              <a:rPr lang="en-US" dirty="0" err="1"/>
              <a:t>Horeca</a:t>
            </a:r>
            <a:r>
              <a:rPr lang="en-US" dirty="0"/>
              <a:t> used to be a Black Box, BUT…</a:t>
            </a:r>
          </a:p>
        </p:txBody>
      </p:sp>
      <p:pic>
        <p:nvPicPr>
          <p:cNvPr id="6" name="Picture 5">
            <a:extLst>
              <a:ext uri="{FF2B5EF4-FFF2-40B4-BE49-F238E27FC236}">
                <a16:creationId xmlns:a16="http://schemas.microsoft.com/office/drawing/2014/main" id="{7D169CC4-934B-DB4D-A020-AC7B05FA8B7A}"/>
              </a:ext>
            </a:extLst>
          </p:cNvPr>
          <p:cNvPicPr>
            <a:picLocks noChangeAspect="1"/>
          </p:cNvPicPr>
          <p:nvPr/>
        </p:nvPicPr>
        <p:blipFill>
          <a:blip r:embed="rId3"/>
          <a:stretch>
            <a:fillRect/>
          </a:stretch>
        </p:blipFill>
        <p:spPr>
          <a:xfrm>
            <a:off x="926431" y="1786021"/>
            <a:ext cx="2873876" cy="4321618"/>
          </a:xfrm>
          <a:prstGeom prst="rect">
            <a:avLst/>
          </a:prstGeom>
        </p:spPr>
      </p:pic>
      <p:pic>
        <p:nvPicPr>
          <p:cNvPr id="8" name="Picture 7">
            <a:extLst>
              <a:ext uri="{FF2B5EF4-FFF2-40B4-BE49-F238E27FC236}">
                <a16:creationId xmlns:a16="http://schemas.microsoft.com/office/drawing/2014/main" id="{4DBFE086-4FDF-7543-BF3C-C30B38B0ACAE}"/>
              </a:ext>
            </a:extLst>
          </p:cNvPr>
          <p:cNvPicPr>
            <a:picLocks noChangeAspect="1"/>
          </p:cNvPicPr>
          <p:nvPr/>
        </p:nvPicPr>
        <p:blipFill>
          <a:blip r:embed="rId4"/>
          <a:stretch>
            <a:fillRect/>
          </a:stretch>
        </p:blipFill>
        <p:spPr>
          <a:xfrm>
            <a:off x="7257479" y="1758611"/>
            <a:ext cx="4349027" cy="4349027"/>
          </a:xfrm>
          <a:prstGeom prst="rect">
            <a:avLst/>
          </a:prstGeom>
        </p:spPr>
      </p:pic>
    </p:spTree>
    <p:extLst>
      <p:ext uri="{BB962C8B-B14F-4D97-AF65-F5344CB8AC3E}">
        <p14:creationId xmlns:p14="http://schemas.microsoft.com/office/powerpoint/2010/main" val="3397432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91DAB44-4D40-CF42-86A3-EF95C3E5BA42}"/>
              </a:ext>
            </a:extLst>
          </p:cNvPr>
          <p:cNvSpPr>
            <a:spLocks noGrp="1"/>
          </p:cNvSpPr>
          <p:nvPr>
            <p:ph type="title"/>
          </p:nvPr>
        </p:nvSpPr>
        <p:spPr>
          <a:xfrm>
            <a:off x="336550" y="534696"/>
            <a:ext cx="11505679" cy="1049235"/>
          </a:xfrm>
        </p:spPr>
        <p:txBody>
          <a:bodyPr>
            <a:normAutofit/>
          </a:bodyPr>
          <a:lstStyle/>
          <a:p>
            <a:r>
              <a:rPr lang="en-US" sz="2700" dirty="0"/>
              <a:t>biometric authentication on the way to become an essential  Tool to provide seamless customer transactions</a:t>
            </a:r>
          </a:p>
        </p:txBody>
      </p:sp>
      <p:sp>
        <p:nvSpPr>
          <p:cNvPr id="9" name="TextBox 8">
            <a:extLst>
              <a:ext uri="{FF2B5EF4-FFF2-40B4-BE49-F238E27FC236}">
                <a16:creationId xmlns:a16="http://schemas.microsoft.com/office/drawing/2014/main" id="{C29BA5C8-FD82-6543-9D89-4F2F86D6831A}"/>
              </a:ext>
            </a:extLst>
          </p:cNvPr>
          <p:cNvSpPr txBox="1"/>
          <p:nvPr/>
        </p:nvSpPr>
        <p:spPr>
          <a:xfrm>
            <a:off x="469232" y="2002014"/>
            <a:ext cx="5833597" cy="4127118"/>
          </a:xfrm>
          <a:prstGeom prst="rect">
            <a:avLst/>
          </a:prstGeom>
          <a:noFill/>
        </p:spPr>
        <p:txBody>
          <a:bodyPr wrap="square" rtlCol="0">
            <a:noAutofit/>
          </a:bodyPr>
          <a:lstStyle/>
          <a:p>
            <a:pPr marL="285750" indent="-285750">
              <a:spcAft>
                <a:spcPts val="1200"/>
              </a:spcAft>
              <a:buFont typeface="Arial" panose="020B0604020202020204" pitchFamily="34" charset="0"/>
              <a:buChar char="•"/>
            </a:pPr>
            <a:r>
              <a:rPr lang="en-US" b="1" dirty="0"/>
              <a:t>Biometrics: </a:t>
            </a:r>
            <a:br>
              <a:rPr lang="en-US" b="1" dirty="0"/>
            </a:br>
            <a:r>
              <a:rPr lang="en-US" dirty="0"/>
              <a:t>In the future, the biometric authentication will become a go-to tool for providing seamless customer transactions that enable users to leave right after a restaurant meal with the confidence that their bill was paid automatically without the need for waitstaff or pay terminal interaction. </a:t>
            </a:r>
          </a:p>
          <a:p>
            <a:pPr marL="285750" indent="-285750">
              <a:spcAft>
                <a:spcPts val="1200"/>
              </a:spcAft>
              <a:buFont typeface="Arial" panose="020B0604020202020204" pitchFamily="34" charset="0"/>
              <a:buChar char="•"/>
            </a:pPr>
            <a:r>
              <a:rPr lang="en-US" dirty="0"/>
              <a:t>Hospitality is getting closer to seamless processes where consumers can authenticate a purchase without a phone or wallet, digital or otherwise. </a:t>
            </a:r>
          </a:p>
          <a:p>
            <a:pPr marL="285750" indent="-285750">
              <a:spcAft>
                <a:spcPts val="1200"/>
              </a:spcAft>
              <a:buFont typeface="Arial" panose="020B0604020202020204" pitchFamily="34" charset="0"/>
              <a:buChar char="•"/>
            </a:pPr>
            <a:r>
              <a:rPr lang="en-US" dirty="0"/>
              <a:t>Amazon’s physical store,  Amazon Go, in Seattle has already run proof-of-concept trials that eliminate the need for waitstaff or pay terminal interaction. </a:t>
            </a:r>
          </a:p>
        </p:txBody>
      </p:sp>
      <p:pic>
        <p:nvPicPr>
          <p:cNvPr id="3" name="Picture 2" descr="A close up of a veil&#10;&#10;Description automatically generated">
            <a:extLst>
              <a:ext uri="{FF2B5EF4-FFF2-40B4-BE49-F238E27FC236}">
                <a16:creationId xmlns:a16="http://schemas.microsoft.com/office/drawing/2014/main" id="{8E0A2559-8F1B-8B4A-B2C3-A774DA24B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115" y="2002013"/>
            <a:ext cx="5519978" cy="4149003"/>
          </a:xfrm>
          <a:prstGeom prst="rect">
            <a:avLst/>
          </a:prstGeom>
        </p:spPr>
      </p:pic>
    </p:spTree>
    <p:extLst>
      <p:ext uri="{BB962C8B-B14F-4D97-AF65-F5344CB8AC3E}">
        <p14:creationId xmlns:p14="http://schemas.microsoft.com/office/powerpoint/2010/main" val="3645084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16D0-9E59-5643-AA70-8E2150437D46}"/>
              </a:ext>
            </a:extLst>
          </p:cNvPr>
          <p:cNvSpPr>
            <a:spLocks noGrp="1"/>
          </p:cNvSpPr>
          <p:nvPr>
            <p:ph type="title"/>
          </p:nvPr>
        </p:nvSpPr>
        <p:spPr/>
        <p:txBody>
          <a:bodyPr/>
          <a:lstStyle/>
          <a:p>
            <a:r>
              <a:rPr lang="en-US" dirty="0"/>
              <a:t>Benefits of Digitalization - </a:t>
            </a:r>
            <a:r>
              <a:rPr lang="en-US" b="1" dirty="0"/>
              <a:t>What</a:t>
            </a:r>
          </a:p>
        </p:txBody>
      </p:sp>
      <p:sp>
        <p:nvSpPr>
          <p:cNvPr id="3" name="Text Placeholder 2">
            <a:extLst>
              <a:ext uri="{FF2B5EF4-FFF2-40B4-BE49-F238E27FC236}">
                <a16:creationId xmlns:a16="http://schemas.microsoft.com/office/drawing/2014/main" id="{20075056-84AB-764E-B43F-C6E0A41DE065}"/>
              </a:ext>
            </a:extLst>
          </p:cNvPr>
          <p:cNvSpPr>
            <a:spLocks noGrp="1"/>
          </p:cNvSpPr>
          <p:nvPr>
            <p:ph type="body" idx="1"/>
          </p:nvPr>
        </p:nvSpPr>
        <p:spPr/>
        <p:txBody>
          <a:bodyPr/>
          <a:lstStyle/>
          <a:p>
            <a:r>
              <a:rPr lang="en-US" dirty="0"/>
              <a:t>What are the ultimate benefits for all players involved, particularly beer brewers?</a:t>
            </a:r>
          </a:p>
        </p:txBody>
      </p:sp>
    </p:spTree>
    <p:extLst>
      <p:ext uri="{BB962C8B-B14F-4D97-AF65-F5344CB8AC3E}">
        <p14:creationId xmlns:p14="http://schemas.microsoft.com/office/powerpoint/2010/main" val="634852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91DAB44-4D40-CF42-86A3-EF95C3E5BA42}"/>
              </a:ext>
            </a:extLst>
          </p:cNvPr>
          <p:cNvSpPr>
            <a:spLocks noGrp="1"/>
          </p:cNvSpPr>
          <p:nvPr>
            <p:ph type="title"/>
          </p:nvPr>
        </p:nvSpPr>
        <p:spPr>
          <a:xfrm>
            <a:off x="1720516" y="534696"/>
            <a:ext cx="10121713" cy="1049235"/>
          </a:xfrm>
        </p:spPr>
        <p:txBody>
          <a:bodyPr>
            <a:normAutofit/>
          </a:bodyPr>
          <a:lstStyle/>
          <a:p>
            <a:r>
              <a:rPr lang="en-US" dirty="0"/>
              <a:t>Digital Transformation can increase Top and bottom lines for all the ecosystem players</a:t>
            </a:r>
          </a:p>
        </p:txBody>
      </p:sp>
      <p:graphicFrame>
        <p:nvGraphicFramePr>
          <p:cNvPr id="2" name="Diagram 1">
            <a:extLst>
              <a:ext uri="{FF2B5EF4-FFF2-40B4-BE49-F238E27FC236}">
                <a16:creationId xmlns:a16="http://schemas.microsoft.com/office/drawing/2014/main" id="{9634916D-7178-FB49-A974-789E9601CBC0}"/>
              </a:ext>
            </a:extLst>
          </p:cNvPr>
          <p:cNvGraphicFramePr/>
          <p:nvPr>
            <p:extLst>
              <p:ext uri="{D42A27DB-BD31-4B8C-83A1-F6EECF244321}">
                <p14:modId xmlns:p14="http://schemas.microsoft.com/office/powerpoint/2010/main" val="544001234"/>
              </p:ext>
            </p:extLst>
          </p:nvPr>
        </p:nvGraphicFramePr>
        <p:xfrm>
          <a:off x="2472764" y="1766017"/>
          <a:ext cx="7246471" cy="4363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lock Arc 2">
            <a:extLst>
              <a:ext uri="{FF2B5EF4-FFF2-40B4-BE49-F238E27FC236}">
                <a16:creationId xmlns:a16="http://schemas.microsoft.com/office/drawing/2014/main" id="{2C6F37EA-FE1B-8242-AD03-8E48A003DBA5}"/>
              </a:ext>
            </a:extLst>
          </p:cNvPr>
          <p:cNvSpPr/>
          <p:nvPr/>
        </p:nvSpPr>
        <p:spPr>
          <a:xfrm rot="5249437">
            <a:off x="4676341" y="2113769"/>
            <a:ext cx="4363322" cy="3539614"/>
          </a:xfrm>
          <a:prstGeom prst="blockArc">
            <a:avLst>
              <a:gd name="adj1" fmla="val 11673213"/>
              <a:gd name="adj2" fmla="val 20642258"/>
              <a:gd name="adj3" fmla="val 1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Block Arc 5">
            <a:extLst>
              <a:ext uri="{FF2B5EF4-FFF2-40B4-BE49-F238E27FC236}">
                <a16:creationId xmlns:a16="http://schemas.microsoft.com/office/drawing/2014/main" id="{23F6000B-07D5-624C-8ECA-A1FCDDC198AF}"/>
              </a:ext>
            </a:extLst>
          </p:cNvPr>
          <p:cNvSpPr/>
          <p:nvPr/>
        </p:nvSpPr>
        <p:spPr>
          <a:xfrm rot="16015223">
            <a:off x="3107920" y="2174000"/>
            <a:ext cx="4363322" cy="3539614"/>
          </a:xfrm>
          <a:prstGeom prst="blockArc">
            <a:avLst>
              <a:gd name="adj1" fmla="val 11673213"/>
              <a:gd name="adj2" fmla="val 20642258"/>
              <a:gd name="adj3" fmla="val 1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969FA4EE-C0A7-0949-975E-B31589354B5A}"/>
              </a:ext>
            </a:extLst>
          </p:cNvPr>
          <p:cNvSpPr txBox="1"/>
          <p:nvPr/>
        </p:nvSpPr>
        <p:spPr>
          <a:xfrm>
            <a:off x="991183" y="3560410"/>
            <a:ext cx="2139043" cy="646331"/>
          </a:xfrm>
          <a:prstGeom prst="rect">
            <a:avLst/>
          </a:prstGeom>
          <a:noFill/>
        </p:spPr>
        <p:txBody>
          <a:bodyPr wrap="square" rtlCol="0">
            <a:spAutoFit/>
          </a:bodyPr>
          <a:lstStyle/>
          <a:p>
            <a:pPr algn="ctr"/>
            <a:r>
              <a:rPr lang="en-US" dirty="0"/>
              <a:t>The Business Operation</a:t>
            </a:r>
          </a:p>
        </p:txBody>
      </p:sp>
      <p:sp>
        <p:nvSpPr>
          <p:cNvPr id="10" name="TextBox 9">
            <a:extLst>
              <a:ext uri="{FF2B5EF4-FFF2-40B4-BE49-F238E27FC236}">
                <a16:creationId xmlns:a16="http://schemas.microsoft.com/office/drawing/2014/main" id="{5681B159-00F6-9E42-ADC8-A91A13561E66}"/>
              </a:ext>
            </a:extLst>
          </p:cNvPr>
          <p:cNvSpPr txBox="1"/>
          <p:nvPr/>
        </p:nvSpPr>
        <p:spPr>
          <a:xfrm>
            <a:off x="8721632" y="3429000"/>
            <a:ext cx="2139043" cy="646331"/>
          </a:xfrm>
          <a:prstGeom prst="rect">
            <a:avLst/>
          </a:prstGeom>
          <a:noFill/>
        </p:spPr>
        <p:txBody>
          <a:bodyPr wrap="square" rtlCol="0">
            <a:spAutoFit/>
          </a:bodyPr>
          <a:lstStyle/>
          <a:p>
            <a:pPr algn="ctr"/>
            <a:r>
              <a:rPr lang="en-US" dirty="0"/>
              <a:t>The Customer Experience</a:t>
            </a:r>
          </a:p>
        </p:txBody>
      </p:sp>
      <p:pic>
        <p:nvPicPr>
          <p:cNvPr id="11" name="Picture 10">
            <a:extLst>
              <a:ext uri="{FF2B5EF4-FFF2-40B4-BE49-F238E27FC236}">
                <a16:creationId xmlns:a16="http://schemas.microsoft.com/office/drawing/2014/main" id="{985BE2BF-94F3-844F-A2F5-D960B8069D80}"/>
              </a:ext>
            </a:extLst>
          </p:cNvPr>
          <p:cNvPicPr>
            <a:picLocks noChangeAspect="1"/>
          </p:cNvPicPr>
          <p:nvPr/>
        </p:nvPicPr>
        <p:blipFill>
          <a:blip r:embed="rId8">
            <a:duotone>
              <a:schemeClr val="accent2">
                <a:shade val="45000"/>
                <a:satMod val="135000"/>
              </a:schemeClr>
              <a:prstClr val="white"/>
            </a:duotone>
          </a:blip>
          <a:stretch>
            <a:fillRect/>
          </a:stretch>
        </p:blipFill>
        <p:spPr>
          <a:xfrm>
            <a:off x="9084235" y="2159000"/>
            <a:ext cx="1270000" cy="1270000"/>
          </a:xfrm>
          <a:prstGeom prst="rect">
            <a:avLst/>
          </a:prstGeom>
        </p:spPr>
      </p:pic>
      <p:pic>
        <p:nvPicPr>
          <p:cNvPr id="12" name="Picture 11">
            <a:extLst>
              <a:ext uri="{FF2B5EF4-FFF2-40B4-BE49-F238E27FC236}">
                <a16:creationId xmlns:a16="http://schemas.microsoft.com/office/drawing/2014/main" id="{61A84883-9F73-514C-8727-4B7AA0E427F1}"/>
              </a:ext>
            </a:extLst>
          </p:cNvPr>
          <p:cNvPicPr>
            <a:picLocks noChangeAspect="1"/>
          </p:cNvPicPr>
          <p:nvPr/>
        </p:nvPicPr>
        <p:blipFill>
          <a:blip r:embed="rId9">
            <a:duotone>
              <a:schemeClr val="accent2">
                <a:shade val="45000"/>
                <a:satMod val="135000"/>
              </a:schemeClr>
              <a:prstClr val="white"/>
            </a:duotone>
          </a:blip>
          <a:stretch>
            <a:fillRect/>
          </a:stretch>
        </p:blipFill>
        <p:spPr>
          <a:xfrm>
            <a:off x="1307084" y="2290410"/>
            <a:ext cx="1270000" cy="1270000"/>
          </a:xfrm>
          <a:prstGeom prst="rect">
            <a:avLst/>
          </a:prstGeom>
        </p:spPr>
      </p:pic>
    </p:spTree>
    <p:extLst>
      <p:ext uri="{BB962C8B-B14F-4D97-AF65-F5344CB8AC3E}">
        <p14:creationId xmlns:p14="http://schemas.microsoft.com/office/powerpoint/2010/main" val="126419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1375-4855-B845-B1E6-3A55B9EBAC43}"/>
              </a:ext>
            </a:extLst>
          </p:cNvPr>
          <p:cNvSpPr>
            <a:spLocks noGrp="1"/>
          </p:cNvSpPr>
          <p:nvPr>
            <p:ph type="title"/>
          </p:nvPr>
        </p:nvSpPr>
        <p:spPr>
          <a:xfrm>
            <a:off x="1294362" y="407054"/>
            <a:ext cx="10364238" cy="1108925"/>
          </a:xfrm>
        </p:spPr>
        <p:txBody>
          <a:bodyPr>
            <a:normAutofit fontScale="90000"/>
          </a:bodyPr>
          <a:lstStyle/>
          <a:p>
            <a:r>
              <a:rPr lang="en-US" sz="3600" dirty="0">
                <a:sym typeface="Helvetica"/>
              </a:rPr>
              <a:t>The Digitalization of the Hospitality Industry benefits all suppliers, particularly Beer Brewers</a:t>
            </a:r>
            <a:br>
              <a:rPr lang="en-US" spc="-54" dirty="0">
                <a:sym typeface="Helvetica"/>
              </a:rPr>
            </a:br>
            <a:endParaRPr lang="en-US" dirty="0"/>
          </a:p>
        </p:txBody>
      </p:sp>
      <p:sp>
        <p:nvSpPr>
          <p:cNvPr id="3" name="Content Placeholder 2">
            <a:extLst>
              <a:ext uri="{FF2B5EF4-FFF2-40B4-BE49-F238E27FC236}">
                <a16:creationId xmlns:a16="http://schemas.microsoft.com/office/drawing/2014/main" id="{19599395-F62D-C046-B295-D44447511CC2}"/>
              </a:ext>
            </a:extLst>
          </p:cNvPr>
          <p:cNvSpPr>
            <a:spLocks noGrp="1"/>
          </p:cNvSpPr>
          <p:nvPr>
            <p:ph idx="1"/>
          </p:nvPr>
        </p:nvSpPr>
        <p:spPr>
          <a:xfrm>
            <a:off x="445168" y="1704824"/>
            <a:ext cx="10876547" cy="4659400"/>
          </a:xfrm>
        </p:spPr>
        <p:txBody>
          <a:bodyPr>
            <a:normAutofit fontScale="85000" lnSpcReduction="20000"/>
          </a:bodyPr>
          <a:lstStyle/>
          <a:p>
            <a:pPr marL="0" indent="0">
              <a:buNone/>
            </a:pPr>
            <a:r>
              <a:rPr lang="en-US" b="1" dirty="0"/>
              <a:t>Digitalization generates data that can be used for Insights and New Services</a:t>
            </a:r>
          </a:p>
          <a:p>
            <a:pPr marL="0" indent="0">
              <a:buNone/>
            </a:pPr>
            <a:r>
              <a:rPr lang="en-US" b="1" dirty="0"/>
              <a:t>Insights</a:t>
            </a:r>
            <a:r>
              <a:rPr lang="en-US" dirty="0"/>
              <a:t> into e.g.: </a:t>
            </a:r>
          </a:p>
          <a:p>
            <a:r>
              <a:rPr lang="en-US" dirty="0"/>
              <a:t>Consumer behavior – time, place, combinations, group-size, </a:t>
            </a:r>
          </a:p>
          <a:p>
            <a:r>
              <a:rPr lang="en-US" dirty="0"/>
              <a:t>On-Trade Marketing and Promotion engagement</a:t>
            </a:r>
          </a:p>
          <a:p>
            <a:r>
              <a:rPr lang="en-US" dirty="0"/>
              <a:t>Price elasticity, dynamic pricing</a:t>
            </a:r>
          </a:p>
          <a:p>
            <a:r>
              <a:rPr lang="en-US" dirty="0"/>
              <a:t>Location specifics</a:t>
            </a:r>
          </a:p>
          <a:p>
            <a:pPr marL="0" indent="0">
              <a:buNone/>
            </a:pPr>
            <a:r>
              <a:rPr lang="en-US" b="1" dirty="0"/>
              <a:t>New Services</a:t>
            </a:r>
            <a:r>
              <a:rPr lang="en-US" dirty="0"/>
              <a:t>:</a:t>
            </a:r>
          </a:p>
          <a:p>
            <a:r>
              <a:rPr lang="en-US" dirty="0"/>
              <a:t>Just-in-time delivery / B.A.A.S.</a:t>
            </a:r>
          </a:p>
          <a:p>
            <a:r>
              <a:rPr lang="en-US" dirty="0"/>
              <a:t>Self-serve, personalization</a:t>
            </a:r>
          </a:p>
          <a:p>
            <a:r>
              <a:rPr lang="en-US" dirty="0"/>
              <a:t>Automated, precise and </a:t>
            </a:r>
            <a:br>
              <a:rPr lang="en-US" dirty="0"/>
            </a:br>
            <a:r>
              <a:rPr lang="en-US" dirty="0"/>
              <a:t>correct kick-backs</a:t>
            </a:r>
          </a:p>
          <a:p>
            <a:r>
              <a:rPr lang="en-US" dirty="0"/>
              <a:t>Mobility services offerings</a:t>
            </a:r>
          </a:p>
        </p:txBody>
      </p:sp>
      <p:sp>
        <p:nvSpPr>
          <p:cNvPr id="8" name="Sales of 37bn Euro (Metro AG) - largest non-US player in Wholesale and Foodservice…">
            <a:extLst>
              <a:ext uri="{FF2B5EF4-FFF2-40B4-BE49-F238E27FC236}">
                <a16:creationId xmlns:a16="http://schemas.microsoft.com/office/drawing/2014/main" id="{C0F1A1B1-F7CD-FD44-B73A-079C077984F0}"/>
              </a:ext>
            </a:extLst>
          </p:cNvPr>
          <p:cNvSpPr txBox="1"/>
          <p:nvPr/>
        </p:nvSpPr>
        <p:spPr>
          <a:xfrm>
            <a:off x="670583" y="2567712"/>
            <a:ext cx="10543517" cy="45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323850" hangingPunct="0">
              <a:lnSpc>
                <a:spcPct val="110000"/>
              </a:lnSpc>
              <a:spcBef>
                <a:spcPts val="800"/>
              </a:spcBef>
              <a:buSzPct val="150000"/>
              <a:tabLst>
                <a:tab pos="247650" algn="l"/>
                <a:tab pos="501650" algn="l"/>
                <a:tab pos="762000" algn="l"/>
                <a:tab pos="1009650" algn="l"/>
                <a:tab pos="1263650" algn="l"/>
                <a:tab pos="1517650" algn="l"/>
                <a:tab pos="1771650" algn="l"/>
                <a:tab pos="2019300" algn="l"/>
                <a:tab pos="2273300" algn="l"/>
                <a:tab pos="2527300" algn="l"/>
                <a:tab pos="2781300" algn="l"/>
                <a:tab pos="3035300" algn="l"/>
              </a:tabLst>
              <a:defRPr sz="2800" b="0" spc="0"/>
            </a:pPr>
            <a:endParaRPr kern="0" dirty="0">
              <a:solidFill>
                <a:srgbClr val="EF5FA7">
                  <a:hueOff val="14239235"/>
                  <a:satOff val="-42906"/>
                  <a:lumOff val="-56092"/>
                </a:srgbClr>
              </a:solidFill>
              <a:latin typeface="Helvetica"/>
              <a:sym typeface="Helvetica"/>
            </a:endParaRPr>
          </a:p>
        </p:txBody>
      </p:sp>
      <p:pic>
        <p:nvPicPr>
          <p:cNvPr id="10" name="Picture 9">
            <a:extLst>
              <a:ext uri="{FF2B5EF4-FFF2-40B4-BE49-F238E27FC236}">
                <a16:creationId xmlns:a16="http://schemas.microsoft.com/office/drawing/2014/main" id="{DE7499E7-A15F-944C-856B-1C05C0212463}"/>
              </a:ext>
            </a:extLst>
          </p:cNvPr>
          <p:cNvPicPr>
            <a:picLocks noChangeAspect="1"/>
          </p:cNvPicPr>
          <p:nvPr/>
        </p:nvPicPr>
        <p:blipFill>
          <a:blip r:embed="rId2"/>
          <a:stretch>
            <a:fillRect/>
          </a:stretch>
        </p:blipFill>
        <p:spPr>
          <a:xfrm>
            <a:off x="3684104" y="3383189"/>
            <a:ext cx="7368209" cy="2785345"/>
          </a:xfrm>
          <a:prstGeom prst="rect">
            <a:avLst/>
          </a:prstGeom>
        </p:spPr>
      </p:pic>
    </p:spTree>
    <p:extLst>
      <p:ext uri="{BB962C8B-B14F-4D97-AF65-F5344CB8AC3E}">
        <p14:creationId xmlns:p14="http://schemas.microsoft.com/office/powerpoint/2010/main" val="306125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lass of wine&#10;&#10;Description automatically generated">
            <a:extLst>
              <a:ext uri="{FF2B5EF4-FFF2-40B4-BE49-F238E27FC236}">
                <a16:creationId xmlns:a16="http://schemas.microsoft.com/office/drawing/2014/main" id="{20012C0A-F74C-3A42-B6D8-4B8D2B938DD8}"/>
              </a:ext>
            </a:extLst>
          </p:cNvPr>
          <p:cNvPicPr>
            <a:picLocks noChangeAspect="1"/>
          </p:cNvPicPr>
          <p:nvPr/>
        </p:nvPicPr>
        <p:blipFill rotWithShape="1">
          <a:blip r:embed="rId3">
            <a:alphaModFix amt="50000"/>
          </a:blip>
          <a:srcRect t="15728" r="-1" b="-1"/>
          <a:stretch/>
        </p:blipFill>
        <p:spPr>
          <a:xfrm>
            <a:off x="20" y="10"/>
            <a:ext cx="12191675" cy="6857990"/>
          </a:xfrm>
          <a:prstGeom prst="rect">
            <a:avLst/>
          </a:prstGeom>
        </p:spPr>
      </p:pic>
      <p:sp>
        <p:nvSpPr>
          <p:cNvPr id="5" name="Title 4">
            <a:extLst>
              <a:ext uri="{FF2B5EF4-FFF2-40B4-BE49-F238E27FC236}">
                <a16:creationId xmlns:a16="http://schemas.microsoft.com/office/drawing/2014/main" id="{2E7FF349-45B5-454F-8A5A-040E946281DE}"/>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dirty="0"/>
              <a:t>Thank You </a:t>
            </a:r>
            <a:br>
              <a:rPr lang="en-US" sz="4800" dirty="0"/>
            </a:br>
            <a:r>
              <a:rPr lang="en-US" sz="4800" dirty="0"/>
              <a:t>&amp; Cheers</a:t>
            </a:r>
          </a:p>
        </p:txBody>
      </p:sp>
      <p:sp>
        <p:nvSpPr>
          <p:cNvPr id="3" name="Text Placeholder 2">
            <a:extLst>
              <a:ext uri="{FF2B5EF4-FFF2-40B4-BE49-F238E27FC236}">
                <a16:creationId xmlns:a16="http://schemas.microsoft.com/office/drawing/2014/main" id="{1ACE2938-CC38-0D43-AE09-011BE5788157}"/>
              </a:ext>
            </a:extLst>
          </p:cNvPr>
          <p:cNvSpPr>
            <a:spLocks noGrp="1"/>
          </p:cNvSpPr>
          <p:nvPr>
            <p:ph type="body" idx="1"/>
          </p:nvPr>
        </p:nvSpPr>
        <p:spPr>
          <a:xfrm>
            <a:off x="499874" y="996610"/>
            <a:ext cx="3832084" cy="4864780"/>
          </a:xfrm>
        </p:spPr>
        <p:txBody>
          <a:bodyPr vert="horz" lIns="91440" tIns="91440" rIns="91440" bIns="91440" rtlCol="0" anchor="ctr">
            <a:normAutofit/>
          </a:bodyPr>
          <a:lstStyle/>
          <a:p>
            <a:pPr algn="r"/>
            <a:r>
              <a:rPr lang="en-US" sz="2000" cap="all" dirty="0"/>
              <a:t>Hugo Hanselmann</a:t>
            </a:r>
          </a:p>
          <a:p>
            <a:pPr algn="r"/>
            <a:r>
              <a:rPr lang="en-US" cap="all" dirty="0" err="1"/>
              <a:t>HuHeHa</a:t>
            </a:r>
            <a:r>
              <a:rPr lang="en-US" cap="all" dirty="0"/>
              <a:t> – Advisory Services</a:t>
            </a:r>
          </a:p>
        </p:txBody>
      </p:sp>
      <p:cxnSp>
        <p:nvCxnSpPr>
          <p:cNvPr id="20" name="Straight Connector 19">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1287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DF1497C-22E2-814A-899E-F04F59F14BD5}"/>
              </a:ext>
            </a:extLst>
          </p:cNvPr>
          <p:cNvSpPr>
            <a:spLocks noGrp="1"/>
          </p:cNvSpPr>
          <p:nvPr>
            <p:ph type="title"/>
          </p:nvPr>
        </p:nvSpPr>
        <p:spPr>
          <a:xfrm>
            <a:off x="652428" y="202299"/>
            <a:ext cx="3170431" cy="3235442"/>
          </a:xfrm>
        </p:spPr>
        <p:txBody>
          <a:bodyPr vert="horz" lIns="91440" tIns="45720" rIns="91440" bIns="0" rtlCol="0" anchor="b">
            <a:normAutofit fontScale="90000"/>
          </a:bodyPr>
          <a:lstStyle/>
          <a:p>
            <a:r>
              <a:rPr lang="en-US" sz="3600" dirty="0"/>
              <a:t>… </a:t>
            </a:r>
            <a:r>
              <a:rPr lang="en-US" sz="3600" dirty="0" err="1"/>
              <a:t>horeca</a:t>
            </a:r>
            <a:r>
              <a:rPr lang="en-US" sz="3600" dirty="0"/>
              <a:t> </a:t>
            </a:r>
            <a:br>
              <a:rPr lang="en-US" sz="3600" dirty="0"/>
            </a:br>
            <a:r>
              <a:rPr lang="en-US" sz="3600" dirty="0"/>
              <a:t>is now opening up, </a:t>
            </a:r>
            <a:br>
              <a:rPr lang="en-US" sz="3600" dirty="0"/>
            </a:br>
            <a:r>
              <a:rPr lang="en-US" sz="3600" dirty="0"/>
              <a:t>digitalizing,</a:t>
            </a:r>
            <a:br>
              <a:rPr lang="en-US" sz="3600" dirty="0"/>
            </a:br>
            <a:r>
              <a:rPr lang="en-US" sz="3600" dirty="0"/>
              <a:t>therewith delivering lots of data</a:t>
            </a:r>
          </a:p>
        </p:txBody>
      </p:sp>
      <p:cxnSp>
        <p:nvCxnSpPr>
          <p:cNvPr id="26" name="Straight Connector 2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9" name="Rectangle 2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94397D-D21F-AA41-BD8A-7330F5CD59B8}"/>
              </a:ext>
            </a:extLst>
          </p:cNvPr>
          <p:cNvPicPr>
            <a:picLocks noChangeAspect="1"/>
          </p:cNvPicPr>
          <p:nvPr/>
        </p:nvPicPr>
        <p:blipFill>
          <a:blip r:embed="rId3"/>
          <a:stretch>
            <a:fillRect/>
          </a:stretch>
        </p:blipFill>
        <p:spPr>
          <a:xfrm>
            <a:off x="6290688" y="1116345"/>
            <a:ext cx="2938290" cy="3866172"/>
          </a:xfrm>
          <a:prstGeom prst="rect">
            <a:avLst/>
          </a:prstGeom>
        </p:spPr>
      </p:pic>
      <p:pic>
        <p:nvPicPr>
          <p:cNvPr id="34" name="Picture 3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1" name="Picture 20" descr="HuHeHa logo final.png">
            <a:extLst>
              <a:ext uri="{FF2B5EF4-FFF2-40B4-BE49-F238E27FC236}">
                <a16:creationId xmlns:a16="http://schemas.microsoft.com/office/drawing/2014/main" id="{C711DA92-CE03-D644-B25E-F049E87FB2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08466" y="6127729"/>
            <a:ext cx="895108" cy="741846"/>
          </a:xfrm>
          <a:prstGeom prst="rect">
            <a:avLst/>
          </a:prstGeom>
        </p:spPr>
      </p:pic>
    </p:spTree>
    <p:extLst>
      <p:ext uri="{BB962C8B-B14F-4D97-AF65-F5344CB8AC3E}">
        <p14:creationId xmlns:p14="http://schemas.microsoft.com/office/powerpoint/2010/main" val="295030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2C8F6-8E08-E54D-B860-768393A246D9}"/>
              </a:ext>
            </a:extLst>
          </p:cNvPr>
          <p:cNvPicPr>
            <a:picLocks noChangeAspect="1"/>
          </p:cNvPicPr>
          <p:nvPr/>
        </p:nvPicPr>
        <p:blipFill>
          <a:blip r:embed="rId2"/>
          <a:stretch>
            <a:fillRect/>
          </a:stretch>
        </p:blipFill>
        <p:spPr>
          <a:xfrm>
            <a:off x="356123" y="1720518"/>
            <a:ext cx="4637452" cy="3946356"/>
          </a:xfrm>
          <a:prstGeom prst="rect">
            <a:avLst/>
          </a:prstGeom>
        </p:spPr>
      </p:pic>
      <p:pic>
        <p:nvPicPr>
          <p:cNvPr id="9" name="Picture 8">
            <a:extLst>
              <a:ext uri="{FF2B5EF4-FFF2-40B4-BE49-F238E27FC236}">
                <a16:creationId xmlns:a16="http://schemas.microsoft.com/office/drawing/2014/main" id="{B70B7382-24EB-1342-A0D8-26C010FB2FC9}"/>
              </a:ext>
            </a:extLst>
          </p:cNvPr>
          <p:cNvPicPr>
            <a:picLocks noChangeAspect="1"/>
          </p:cNvPicPr>
          <p:nvPr/>
        </p:nvPicPr>
        <p:blipFill>
          <a:blip r:embed="rId3"/>
          <a:stretch>
            <a:fillRect/>
          </a:stretch>
        </p:blipFill>
        <p:spPr>
          <a:xfrm>
            <a:off x="4771933" y="3284620"/>
            <a:ext cx="4487262" cy="3272589"/>
          </a:xfrm>
          <a:prstGeom prst="rect">
            <a:avLst/>
          </a:prstGeom>
        </p:spPr>
      </p:pic>
      <p:sp>
        <p:nvSpPr>
          <p:cNvPr id="2" name="Title 1">
            <a:extLst>
              <a:ext uri="{FF2B5EF4-FFF2-40B4-BE49-F238E27FC236}">
                <a16:creationId xmlns:a16="http://schemas.microsoft.com/office/drawing/2014/main" id="{1DF1497C-22E2-814A-899E-F04F59F14BD5}"/>
              </a:ext>
            </a:extLst>
          </p:cNvPr>
          <p:cNvSpPr>
            <a:spLocks noGrp="1"/>
          </p:cNvSpPr>
          <p:nvPr>
            <p:ph type="title"/>
          </p:nvPr>
        </p:nvSpPr>
        <p:spPr>
          <a:xfrm>
            <a:off x="1307199" y="695343"/>
            <a:ext cx="10142679" cy="1049235"/>
          </a:xfrm>
        </p:spPr>
        <p:txBody>
          <a:bodyPr/>
          <a:lstStyle/>
          <a:p>
            <a:r>
              <a:rPr lang="en-US" dirty="0"/>
              <a:t>And some players in the market are tapping in  </a:t>
            </a:r>
          </a:p>
        </p:txBody>
      </p:sp>
      <p:pic>
        <p:nvPicPr>
          <p:cNvPr id="5" name="Picture 4">
            <a:extLst>
              <a:ext uri="{FF2B5EF4-FFF2-40B4-BE49-F238E27FC236}">
                <a16:creationId xmlns:a16="http://schemas.microsoft.com/office/drawing/2014/main" id="{230D7249-447A-7745-97EB-67B38A1F5945}"/>
              </a:ext>
            </a:extLst>
          </p:cNvPr>
          <p:cNvPicPr>
            <a:picLocks noChangeAspect="1"/>
          </p:cNvPicPr>
          <p:nvPr/>
        </p:nvPicPr>
        <p:blipFill>
          <a:blip r:embed="rId4"/>
          <a:stretch>
            <a:fillRect/>
          </a:stretch>
        </p:blipFill>
        <p:spPr>
          <a:xfrm>
            <a:off x="8000811" y="1744578"/>
            <a:ext cx="3806887" cy="2899609"/>
          </a:xfrm>
          <a:prstGeom prst="rect">
            <a:avLst/>
          </a:prstGeom>
        </p:spPr>
      </p:pic>
    </p:spTree>
    <p:extLst>
      <p:ext uri="{BB962C8B-B14F-4D97-AF65-F5344CB8AC3E}">
        <p14:creationId xmlns:p14="http://schemas.microsoft.com/office/powerpoint/2010/main" val="345123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497C-22E2-814A-899E-F04F59F14BD5}"/>
              </a:ext>
            </a:extLst>
          </p:cNvPr>
          <p:cNvSpPr>
            <a:spLocks noGrp="1"/>
          </p:cNvSpPr>
          <p:nvPr>
            <p:ph type="title"/>
          </p:nvPr>
        </p:nvSpPr>
        <p:spPr>
          <a:xfrm>
            <a:off x="1451578" y="479666"/>
            <a:ext cx="9978422" cy="1049235"/>
          </a:xfrm>
        </p:spPr>
        <p:txBody>
          <a:bodyPr>
            <a:normAutofit fontScale="90000"/>
          </a:bodyPr>
          <a:lstStyle/>
          <a:p>
            <a:r>
              <a:rPr lang="en-US" dirty="0"/>
              <a:t>Also a tech start-up scene has been established around </a:t>
            </a:r>
            <a:r>
              <a:rPr lang="en-US" dirty="0" err="1"/>
              <a:t>HORECa</a:t>
            </a:r>
            <a:r>
              <a:rPr lang="en-US" dirty="0"/>
              <a:t> over the past years…</a:t>
            </a:r>
          </a:p>
        </p:txBody>
      </p:sp>
      <p:pic>
        <p:nvPicPr>
          <p:cNvPr id="3" name="Picture 2">
            <a:extLst>
              <a:ext uri="{FF2B5EF4-FFF2-40B4-BE49-F238E27FC236}">
                <a16:creationId xmlns:a16="http://schemas.microsoft.com/office/drawing/2014/main" id="{6E1942D7-7419-0C49-8C69-FB63C3EDC3AF}"/>
              </a:ext>
            </a:extLst>
          </p:cNvPr>
          <p:cNvPicPr>
            <a:picLocks noChangeAspect="1"/>
          </p:cNvPicPr>
          <p:nvPr/>
        </p:nvPicPr>
        <p:blipFill>
          <a:blip r:embed="rId2"/>
          <a:stretch>
            <a:fillRect/>
          </a:stretch>
        </p:blipFill>
        <p:spPr>
          <a:xfrm>
            <a:off x="492312" y="1721407"/>
            <a:ext cx="5760903" cy="4861949"/>
          </a:xfrm>
          <a:prstGeom prst="rect">
            <a:avLst/>
          </a:prstGeom>
        </p:spPr>
      </p:pic>
      <p:pic>
        <p:nvPicPr>
          <p:cNvPr id="4" name="Picture 3">
            <a:extLst>
              <a:ext uri="{FF2B5EF4-FFF2-40B4-BE49-F238E27FC236}">
                <a16:creationId xmlns:a16="http://schemas.microsoft.com/office/drawing/2014/main" id="{6C11D1F8-F28D-6A40-B6EF-0967A7725A1B}"/>
              </a:ext>
            </a:extLst>
          </p:cNvPr>
          <p:cNvPicPr>
            <a:picLocks noChangeAspect="1"/>
          </p:cNvPicPr>
          <p:nvPr/>
        </p:nvPicPr>
        <p:blipFill>
          <a:blip r:embed="rId3"/>
          <a:stretch>
            <a:fillRect/>
          </a:stretch>
        </p:blipFill>
        <p:spPr>
          <a:xfrm>
            <a:off x="6253215" y="1876495"/>
            <a:ext cx="5561189" cy="4287757"/>
          </a:xfrm>
          <a:prstGeom prst="rect">
            <a:avLst/>
          </a:prstGeom>
        </p:spPr>
      </p:pic>
    </p:spTree>
    <p:extLst>
      <p:ext uri="{BB962C8B-B14F-4D97-AF65-F5344CB8AC3E}">
        <p14:creationId xmlns:p14="http://schemas.microsoft.com/office/powerpoint/2010/main" val="6131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497C-22E2-814A-899E-F04F59F14BD5}"/>
              </a:ext>
            </a:extLst>
          </p:cNvPr>
          <p:cNvSpPr>
            <a:spLocks noGrp="1"/>
          </p:cNvSpPr>
          <p:nvPr>
            <p:ph type="title"/>
          </p:nvPr>
        </p:nvSpPr>
        <p:spPr>
          <a:xfrm>
            <a:off x="1451578" y="479666"/>
            <a:ext cx="10143014" cy="1049235"/>
          </a:xfrm>
        </p:spPr>
        <p:txBody>
          <a:bodyPr>
            <a:normAutofit/>
          </a:bodyPr>
          <a:lstStyle/>
          <a:p>
            <a:r>
              <a:rPr lang="en-US" dirty="0"/>
              <a:t>… Attracting investments from amongst others the Food &amp; Beverage industry players</a:t>
            </a:r>
          </a:p>
        </p:txBody>
      </p:sp>
      <p:pic>
        <p:nvPicPr>
          <p:cNvPr id="5" name="Picture 4">
            <a:extLst>
              <a:ext uri="{FF2B5EF4-FFF2-40B4-BE49-F238E27FC236}">
                <a16:creationId xmlns:a16="http://schemas.microsoft.com/office/drawing/2014/main" id="{E3C9589B-748D-5949-B82B-079781DC1378}"/>
              </a:ext>
            </a:extLst>
          </p:cNvPr>
          <p:cNvPicPr>
            <a:picLocks noChangeAspect="1"/>
          </p:cNvPicPr>
          <p:nvPr/>
        </p:nvPicPr>
        <p:blipFill rotWithShape="1">
          <a:blip r:embed="rId2"/>
          <a:srcRect t="5734" b="4037"/>
          <a:stretch/>
        </p:blipFill>
        <p:spPr>
          <a:xfrm>
            <a:off x="1294363" y="1680402"/>
            <a:ext cx="9603274" cy="4874052"/>
          </a:xfrm>
          <a:prstGeom prst="rect">
            <a:avLst/>
          </a:prstGeom>
        </p:spPr>
      </p:pic>
    </p:spTree>
    <p:extLst>
      <p:ext uri="{BB962C8B-B14F-4D97-AF65-F5344CB8AC3E}">
        <p14:creationId xmlns:p14="http://schemas.microsoft.com/office/powerpoint/2010/main" val="74917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16D0-9E59-5643-AA70-8E2150437D46}"/>
              </a:ext>
            </a:extLst>
          </p:cNvPr>
          <p:cNvSpPr>
            <a:spLocks noGrp="1"/>
          </p:cNvSpPr>
          <p:nvPr>
            <p:ph type="title"/>
          </p:nvPr>
        </p:nvSpPr>
        <p:spPr>
          <a:xfrm>
            <a:off x="1454239" y="1756130"/>
            <a:ext cx="8643154" cy="1887950"/>
          </a:xfrm>
        </p:spPr>
        <p:txBody>
          <a:bodyPr/>
          <a:lstStyle/>
          <a:p>
            <a:r>
              <a:rPr lang="en-US" dirty="0"/>
              <a:t>Digital Needs of </a:t>
            </a:r>
            <a:r>
              <a:rPr lang="en-US" dirty="0" err="1"/>
              <a:t>horeca</a:t>
            </a:r>
            <a:r>
              <a:rPr lang="en-US" dirty="0"/>
              <a:t> - </a:t>
            </a:r>
            <a:r>
              <a:rPr lang="en-US" b="1" dirty="0"/>
              <a:t>why</a:t>
            </a:r>
          </a:p>
        </p:txBody>
      </p:sp>
      <p:sp>
        <p:nvSpPr>
          <p:cNvPr id="3" name="Text Placeholder 2">
            <a:extLst>
              <a:ext uri="{FF2B5EF4-FFF2-40B4-BE49-F238E27FC236}">
                <a16:creationId xmlns:a16="http://schemas.microsoft.com/office/drawing/2014/main" id="{20075056-84AB-764E-B43F-C6E0A41DE065}"/>
              </a:ext>
            </a:extLst>
          </p:cNvPr>
          <p:cNvSpPr>
            <a:spLocks noGrp="1"/>
          </p:cNvSpPr>
          <p:nvPr>
            <p:ph type="body" idx="1"/>
          </p:nvPr>
        </p:nvSpPr>
        <p:spPr>
          <a:xfrm>
            <a:off x="1454239" y="3806195"/>
            <a:ext cx="8630446" cy="1012929"/>
          </a:xfrm>
        </p:spPr>
        <p:txBody>
          <a:bodyPr/>
          <a:lstStyle/>
          <a:p>
            <a:r>
              <a:rPr lang="en-US" dirty="0"/>
              <a:t>Why digitalization is necessary in </a:t>
            </a:r>
            <a:r>
              <a:rPr lang="en-US" dirty="0" err="1"/>
              <a:t>HoReCa</a:t>
            </a:r>
            <a:endParaRPr lang="en-US" dirty="0"/>
          </a:p>
        </p:txBody>
      </p:sp>
    </p:spTree>
    <p:extLst>
      <p:ext uri="{BB962C8B-B14F-4D97-AF65-F5344CB8AC3E}">
        <p14:creationId xmlns:p14="http://schemas.microsoft.com/office/powerpoint/2010/main" val="2992125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50F5680-BDC3-824C-801B-6DAFA8CE86EA}"/>
              </a:ext>
            </a:extLst>
          </p:cNvPr>
          <p:cNvSpPr>
            <a:spLocks noGrp="1"/>
          </p:cNvSpPr>
          <p:nvPr>
            <p:ph type="title"/>
          </p:nvPr>
        </p:nvSpPr>
        <p:spPr>
          <a:xfrm>
            <a:off x="659301" y="482171"/>
            <a:ext cx="3170430" cy="2861558"/>
          </a:xfrm>
        </p:spPr>
        <p:txBody>
          <a:bodyPr vert="horz" lIns="91440" tIns="45720" rIns="91440" bIns="0" rtlCol="0" anchor="b">
            <a:normAutofit/>
          </a:bodyPr>
          <a:lstStyle/>
          <a:p>
            <a:r>
              <a:rPr lang="en-US" sz="3300" dirty="0"/>
              <a:t>“</a:t>
            </a:r>
            <a:r>
              <a:rPr lang="en-US" sz="3300" b="1" dirty="0"/>
              <a:t>WHY</a:t>
            </a:r>
            <a:r>
              <a:rPr lang="en-US" sz="3300" dirty="0"/>
              <a:t>” </a:t>
            </a:r>
            <a:br>
              <a:rPr lang="en-US" sz="3300" dirty="0"/>
            </a:br>
            <a:r>
              <a:rPr lang="en-US" sz="3300" dirty="0"/>
              <a:t>in digital should start with the consumer</a:t>
            </a:r>
          </a:p>
        </p:txBody>
      </p:sp>
      <p:cxnSp>
        <p:nvCxnSpPr>
          <p:cNvPr id="26" name="Straight Connector 2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9" name="Rectangle 2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a:extLst>
              <a:ext uri="{FF2B5EF4-FFF2-40B4-BE49-F238E27FC236}">
                <a16:creationId xmlns:a16="http://schemas.microsoft.com/office/drawing/2014/main" id="{DC3154E8-B0A2-BA4E-953F-697A4B82DEBD}"/>
              </a:ext>
            </a:extLst>
          </p:cNvPr>
          <p:cNvPicPr>
            <a:picLocks noGrp="1" noChangeAspect="1"/>
          </p:cNvPicPr>
          <p:nvPr>
            <p:ph idx="1"/>
          </p:nvPr>
        </p:nvPicPr>
        <p:blipFill>
          <a:blip r:embed="rId3"/>
          <a:stretch>
            <a:fillRect/>
          </a:stretch>
        </p:blipFill>
        <p:spPr>
          <a:xfrm>
            <a:off x="4906570" y="1116345"/>
            <a:ext cx="5706526" cy="3866172"/>
          </a:xfrm>
          <a:prstGeom prst="rect">
            <a:avLst/>
          </a:prstGeom>
        </p:spPr>
      </p:pic>
      <p:pic>
        <p:nvPicPr>
          <p:cNvPr id="34" name="Picture 3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3" name="Picture 22" descr="HuHeHa logo final.png">
            <a:extLst>
              <a:ext uri="{FF2B5EF4-FFF2-40B4-BE49-F238E27FC236}">
                <a16:creationId xmlns:a16="http://schemas.microsoft.com/office/drawing/2014/main" id="{CE9464BA-548E-0243-90B1-7B5A8AFD93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08466" y="6127729"/>
            <a:ext cx="895108" cy="741846"/>
          </a:xfrm>
          <a:prstGeom prst="rect">
            <a:avLst/>
          </a:prstGeom>
        </p:spPr>
      </p:pic>
    </p:spTree>
    <p:extLst>
      <p:ext uri="{BB962C8B-B14F-4D97-AF65-F5344CB8AC3E}">
        <p14:creationId xmlns:p14="http://schemas.microsoft.com/office/powerpoint/2010/main" val="399690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911381-78E4-D54B-944C-EA497D249A56}"/>
              </a:ext>
            </a:extLst>
          </p:cNvPr>
          <p:cNvSpPr>
            <a:spLocks noGrp="1"/>
          </p:cNvSpPr>
          <p:nvPr>
            <p:ph type="title"/>
          </p:nvPr>
        </p:nvSpPr>
        <p:spPr>
          <a:xfrm>
            <a:off x="336550" y="534696"/>
            <a:ext cx="11505679" cy="1049235"/>
          </a:xfrm>
        </p:spPr>
        <p:txBody>
          <a:bodyPr>
            <a:normAutofit/>
          </a:bodyPr>
          <a:lstStyle/>
          <a:p>
            <a:r>
              <a:rPr lang="en-US" dirty="0"/>
              <a:t>Digitalization is needed,  in order to provide High-quality Services to New-Age customers</a:t>
            </a:r>
          </a:p>
        </p:txBody>
      </p:sp>
      <p:sp>
        <p:nvSpPr>
          <p:cNvPr id="7" name="TextBox 6">
            <a:extLst>
              <a:ext uri="{FF2B5EF4-FFF2-40B4-BE49-F238E27FC236}">
                <a16:creationId xmlns:a16="http://schemas.microsoft.com/office/drawing/2014/main" id="{B73723C7-EC2B-E54C-950C-55C85AB9FF28}"/>
              </a:ext>
            </a:extLst>
          </p:cNvPr>
          <p:cNvSpPr txBox="1"/>
          <p:nvPr/>
        </p:nvSpPr>
        <p:spPr>
          <a:xfrm>
            <a:off x="770630" y="2013972"/>
            <a:ext cx="5236766" cy="4170372"/>
          </a:xfrm>
          <a:prstGeom prst="rect">
            <a:avLst/>
          </a:prstGeom>
          <a:solidFill>
            <a:schemeClr val="bg1">
              <a:lumMod val="95000"/>
            </a:schemeClr>
          </a:solidFill>
        </p:spPr>
        <p:txBody>
          <a:bodyPr wrap="square" rtlCol="0">
            <a:spAutoFit/>
          </a:bodyPr>
          <a:lstStyle/>
          <a:p>
            <a:pPr marL="285750" indent="-285750">
              <a:spcAft>
                <a:spcPts val="1200"/>
              </a:spcAft>
              <a:buFont typeface="Arial" panose="020B0604020202020204" pitchFamily="34" charset="0"/>
              <a:buChar char="•"/>
            </a:pPr>
            <a:r>
              <a:rPr lang="en-US" sz="1500" b="1" dirty="0"/>
              <a:t>Experience</a:t>
            </a:r>
            <a:r>
              <a:rPr lang="en-US" sz="1500" dirty="0"/>
              <a:t> is vital in the </a:t>
            </a:r>
            <a:r>
              <a:rPr lang="en-US" sz="1500" dirty="0" err="1"/>
              <a:t>HoReCa</a:t>
            </a:r>
            <a:r>
              <a:rPr lang="en-US" sz="1500" dirty="0"/>
              <a:t> industry. Digitalization is enabling the industry firms to  deliver high-quality services to guests.</a:t>
            </a:r>
          </a:p>
          <a:p>
            <a:pPr marL="285750" indent="-285750">
              <a:spcAft>
                <a:spcPts val="1200"/>
              </a:spcAft>
              <a:buFont typeface="Arial" panose="020B0604020202020204" pitchFamily="34" charset="0"/>
              <a:buChar char="•"/>
            </a:pPr>
            <a:r>
              <a:rPr lang="en-US" sz="1500" dirty="0"/>
              <a:t>More and more </a:t>
            </a:r>
            <a:r>
              <a:rPr lang="en-US" sz="1500" b="1" dirty="0"/>
              <a:t>“digital native” guests </a:t>
            </a:r>
            <a:r>
              <a:rPr lang="en-US" sz="1500" dirty="0"/>
              <a:t>and employees are entering in the HoReCa industry who </a:t>
            </a:r>
            <a:r>
              <a:rPr lang="en-US" sz="1500" b="1" dirty="0"/>
              <a:t>have a different set of expectations </a:t>
            </a:r>
            <a:r>
              <a:rPr lang="en-US" sz="1500" dirty="0"/>
              <a:t>for the internet-related amenities.</a:t>
            </a:r>
          </a:p>
          <a:p>
            <a:pPr marL="285750" indent="-285750">
              <a:spcAft>
                <a:spcPts val="1200"/>
              </a:spcAft>
              <a:buFont typeface="Arial" panose="020B0604020202020204" pitchFamily="34" charset="0"/>
              <a:buChar char="•"/>
            </a:pPr>
            <a:r>
              <a:rPr lang="en-US" sz="1500" dirty="0"/>
              <a:t>Millennials/Gen Z want to </a:t>
            </a:r>
            <a:r>
              <a:rPr lang="en-US" sz="1500" b="1" dirty="0"/>
              <a:t>self-serve</a:t>
            </a:r>
            <a:r>
              <a:rPr lang="en-US" sz="1500" dirty="0"/>
              <a:t> more than the previous generations.</a:t>
            </a:r>
          </a:p>
          <a:p>
            <a:pPr marL="285750" indent="-285750">
              <a:spcAft>
                <a:spcPts val="1200"/>
              </a:spcAft>
              <a:buFont typeface="Arial" panose="020B0604020202020204" pitchFamily="34" charset="0"/>
              <a:buChar char="•"/>
            </a:pPr>
            <a:r>
              <a:rPr lang="en-US" sz="1500" dirty="0"/>
              <a:t>These </a:t>
            </a:r>
            <a:r>
              <a:rPr lang="en-US" sz="1500" b="1" dirty="0"/>
              <a:t>connected consumers </a:t>
            </a:r>
            <a:r>
              <a:rPr lang="en-US" sz="1500" dirty="0"/>
              <a:t>don’t hesitate to publish poor </a:t>
            </a:r>
            <a:r>
              <a:rPr lang="en-US" sz="1500" b="1" dirty="0"/>
              <a:t>reviews online </a:t>
            </a:r>
            <a:r>
              <a:rPr lang="en-US" sz="1500" dirty="0"/>
              <a:t>publicly if their expectation from the product and services are not met, thus, </a:t>
            </a:r>
            <a:r>
              <a:rPr lang="en-US" sz="1500" b="1" dirty="0"/>
              <a:t>destroying the brand image</a:t>
            </a:r>
            <a:r>
              <a:rPr lang="en-US" sz="1500" dirty="0"/>
              <a:t> in a few seconds.</a:t>
            </a:r>
          </a:p>
          <a:p>
            <a:pPr marL="285750" indent="-285750">
              <a:spcAft>
                <a:spcPts val="1200"/>
              </a:spcAft>
              <a:buFont typeface="Arial" panose="020B0604020202020204" pitchFamily="34" charset="0"/>
              <a:buChar char="•"/>
            </a:pPr>
            <a:r>
              <a:rPr lang="en-US" sz="1500" dirty="0"/>
              <a:t>Consumers are seeking </a:t>
            </a:r>
            <a:r>
              <a:rPr lang="en-US" sz="1500" b="1" dirty="0"/>
              <a:t>personalization</a:t>
            </a:r>
            <a:r>
              <a:rPr lang="en-US" sz="1500" dirty="0"/>
              <a:t>, which is not possible if the backend and frontend are not connected and interact with each other in real time.</a:t>
            </a:r>
          </a:p>
        </p:txBody>
      </p:sp>
      <p:pic>
        <p:nvPicPr>
          <p:cNvPr id="9" name="Picture 8" descr="A person standing in front of a computer&#10;&#10;Description automatically generated">
            <a:extLst>
              <a:ext uri="{FF2B5EF4-FFF2-40B4-BE49-F238E27FC236}">
                <a16:creationId xmlns:a16="http://schemas.microsoft.com/office/drawing/2014/main" id="{C4FC4969-BC10-2845-BF8C-A6381FE81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054" y="2005706"/>
            <a:ext cx="5498176" cy="4123632"/>
          </a:xfrm>
          <a:prstGeom prst="rect">
            <a:avLst/>
          </a:prstGeom>
        </p:spPr>
      </p:pic>
    </p:spTree>
    <p:extLst>
      <p:ext uri="{BB962C8B-B14F-4D97-AF65-F5344CB8AC3E}">
        <p14:creationId xmlns:p14="http://schemas.microsoft.com/office/powerpoint/2010/main" val="142059889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TotalTime>
  <Words>1082</Words>
  <Application>Microsoft Macintosh PowerPoint</Application>
  <PresentationFormat>Widescreen</PresentationFormat>
  <Paragraphs>105</Paragraphs>
  <Slides>24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F37 Ginger</vt:lpstr>
      <vt:lpstr>F37 Ginger Light</vt:lpstr>
      <vt:lpstr>Gill Sans MT</vt:lpstr>
      <vt:lpstr>Helvetica</vt:lpstr>
      <vt:lpstr>Lucida Grande</vt:lpstr>
      <vt:lpstr>Gallery</vt:lpstr>
      <vt:lpstr>Horeca going digital</vt:lpstr>
      <vt:lpstr>For Food &amp; Beverage Companies,  Horeca used to be a Black Box, BUT…</vt:lpstr>
      <vt:lpstr>… horeca  is now opening up,  digitalizing, therewith delivering lots of data</vt:lpstr>
      <vt:lpstr>And some players in the market are tapping in  </vt:lpstr>
      <vt:lpstr>Also a tech start-up scene has been established around HORECa over the past years…</vt:lpstr>
      <vt:lpstr>… Attracting investments from amongst others the Food &amp; Beverage industry players</vt:lpstr>
      <vt:lpstr>Digital Needs of horeca - why</vt:lpstr>
      <vt:lpstr>“WHY”  in digital should start with the consumer</vt:lpstr>
      <vt:lpstr>Digitalization is needed,  in order to provide High-quality Services to New-Age customers</vt:lpstr>
      <vt:lpstr>Analytics and AI tools are helping Businesses to personalize products as per Consumers’ needs</vt:lpstr>
      <vt:lpstr>Digitalization in operations is bringing Efficiency and Lowering total Cost of ownership </vt:lpstr>
      <vt:lpstr>WHY is this important for beer brewers?</vt:lpstr>
      <vt:lpstr>Status of Digital in horeca</vt:lpstr>
      <vt:lpstr>services are provided to establish the basics, e.g. by METRO’s Hospitality.digital</vt:lpstr>
      <vt:lpstr>some hospitality industry players are already using a number of Advanced frontend &amp; Backend Digital tools</vt:lpstr>
      <vt:lpstr>Digitalization in HORECA - how</vt:lpstr>
      <vt:lpstr>Digitalization is improving engagement with consumers at multiple communication channels</vt:lpstr>
      <vt:lpstr>Digitalization has become a key success Factor for a Customer-centric horeca Business Model</vt:lpstr>
      <vt:lpstr>AR apps are becoming Great Promotional tools</vt:lpstr>
      <vt:lpstr>biometric authentication on the way to become an essential  Tool to provide seamless customer transactions</vt:lpstr>
      <vt:lpstr>Benefits of Digitalization - What</vt:lpstr>
      <vt:lpstr>Digital Transformation can increase Top and bottom lines for all the ecosystem players</vt:lpstr>
      <vt:lpstr>The Digitalization of the Hospitality Industry benefits all suppliers, particularly Beer Brewers </vt:lpstr>
      <vt:lpstr>Thank You  &amp; Cheers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Horeca going digital</dc:title>
  <dc:creator>Hugo Hanselmann</dc:creator>
  <cp:lastModifiedBy>Hugo Hanselmann</cp:lastModifiedBy>
  <cp:revision>3</cp:revision>
  <dcterms:created xsi:type="dcterms:W3CDTF">2019-06-03T12:06:58Z</dcterms:created>
  <dcterms:modified xsi:type="dcterms:W3CDTF">2019-06-03T12:23:23Z</dcterms:modified>
</cp:coreProperties>
</file>