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3"/>
  </p:notesMasterIdLst>
  <p:sldIdLst>
    <p:sldId id="257" r:id="rId2"/>
    <p:sldId id="470" r:id="rId3"/>
    <p:sldId id="501" r:id="rId4"/>
    <p:sldId id="474" r:id="rId5"/>
    <p:sldId id="274" r:id="rId6"/>
    <p:sldId id="283" r:id="rId7"/>
    <p:sldId id="284" r:id="rId8"/>
    <p:sldId id="285" r:id="rId9"/>
    <p:sldId id="286" r:id="rId10"/>
    <p:sldId id="468" r:id="rId11"/>
    <p:sldId id="475" r:id="rId12"/>
    <p:sldId id="476" r:id="rId13"/>
    <p:sldId id="477" r:id="rId14"/>
    <p:sldId id="478" r:id="rId15"/>
    <p:sldId id="485" r:id="rId16"/>
    <p:sldId id="502" r:id="rId17"/>
    <p:sldId id="482" r:id="rId18"/>
    <p:sldId id="520" r:id="rId19"/>
    <p:sldId id="503" r:id="rId20"/>
    <p:sldId id="504" r:id="rId21"/>
    <p:sldId id="505" r:id="rId22"/>
    <p:sldId id="526" r:id="rId23"/>
    <p:sldId id="507" r:id="rId24"/>
    <p:sldId id="508" r:id="rId25"/>
    <p:sldId id="509" r:id="rId26"/>
    <p:sldId id="521" r:id="rId27"/>
    <p:sldId id="522" r:id="rId28"/>
    <p:sldId id="523" r:id="rId29"/>
    <p:sldId id="524" r:id="rId30"/>
    <p:sldId id="532" r:id="rId31"/>
    <p:sldId id="533" r:id="rId32"/>
    <p:sldId id="512" r:id="rId33"/>
    <p:sldId id="513" r:id="rId34"/>
    <p:sldId id="514" r:id="rId35"/>
    <p:sldId id="527" r:id="rId36"/>
    <p:sldId id="528" r:id="rId37"/>
    <p:sldId id="529" r:id="rId38"/>
    <p:sldId id="519" r:id="rId39"/>
    <p:sldId id="510" r:id="rId40"/>
    <p:sldId id="534" r:id="rId41"/>
    <p:sldId id="530" r:id="rId42"/>
  </p:sldIdLst>
  <p:sldSz cx="9144000" cy="6858000" type="screen4x3"/>
  <p:notesSz cx="6808788" cy="9940925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w18 pantarein" initials="pp" lastIdx="1" clrIdx="0">
    <p:extLst>
      <p:ext uri="{19B8F6BF-5375-455C-9EA6-DF929625EA0E}">
        <p15:presenceInfo xmlns:p15="http://schemas.microsoft.com/office/powerpoint/2012/main" userId="b1b0d59891aab2c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ACC6"/>
    <a:srgbClr val="18678F"/>
    <a:srgbClr val="3F6EA7"/>
    <a:srgbClr val="933735"/>
    <a:srgbClr val="4F81BD"/>
    <a:srgbClr val="76CEF6"/>
    <a:srgbClr val="FBFBFB"/>
    <a:srgbClr val="F9F9F9"/>
    <a:srgbClr val="FFFF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Stijl, licht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4" autoAdjust="0"/>
    <p:restoredTop sz="87692" autoAdjust="0"/>
  </p:normalViewPr>
  <p:slideViewPr>
    <p:cSldViewPr>
      <p:cViewPr varScale="1">
        <p:scale>
          <a:sx n="80" d="100"/>
          <a:sy n="80" d="100"/>
        </p:scale>
        <p:origin x="1123" y="53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ap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ven.aerts\Desktop\Presentatie%20brewers%20forum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ven.aerts\Desktop\Presentatie%20brewers%20forum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Huyghe!$A$2:$A$14</c:f>
              <c:numCache>
                <c:formatCode>General</c:formatCode>
                <c:ptCount val="1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</c:numCache>
            </c:numRef>
          </c:cat>
          <c:val>
            <c:numRef>
              <c:f>Huyghe!$B$2:$B$14</c:f>
              <c:numCache>
                <c:formatCode>General</c:formatCode>
                <c:ptCount val="13"/>
                <c:pt idx="0">
                  <c:v>8.6</c:v>
                </c:pt>
                <c:pt idx="1">
                  <c:v>7.9</c:v>
                </c:pt>
                <c:pt idx="2">
                  <c:v>7.2</c:v>
                </c:pt>
                <c:pt idx="3">
                  <c:v>6.7</c:v>
                </c:pt>
                <c:pt idx="4">
                  <c:v>6.75</c:v>
                </c:pt>
                <c:pt idx="5">
                  <c:v>5</c:v>
                </c:pt>
                <c:pt idx="6">
                  <c:v>5.2</c:v>
                </c:pt>
                <c:pt idx="7">
                  <c:v>5.15</c:v>
                </c:pt>
                <c:pt idx="8">
                  <c:v>4.0999999999999996</c:v>
                </c:pt>
                <c:pt idx="9">
                  <c:v>3.8</c:v>
                </c:pt>
                <c:pt idx="10">
                  <c:v>3.6</c:v>
                </c:pt>
                <c:pt idx="11">
                  <c:v>2.9</c:v>
                </c:pt>
                <c:pt idx="1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4C-48E0-A9CE-B4C439CC65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1222400"/>
        <c:axId val="431221088"/>
      </c:barChart>
      <c:catAx>
        <c:axId val="431222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431221088"/>
        <c:crosses val="autoZero"/>
        <c:auto val="1"/>
        <c:lblAlgn val="ctr"/>
        <c:lblOffset val="100"/>
        <c:noMultiLvlLbl val="0"/>
      </c:catAx>
      <c:valAx>
        <c:axId val="431221088"/>
        <c:scaling>
          <c:orientation val="minMax"/>
          <c:max val="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BE">
                    <a:solidFill>
                      <a:schemeClr val="bg1"/>
                    </a:solidFill>
                  </a:rPr>
                  <a:t>Water consumption [l/l beer]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431222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 b="1"/>
      </a:pPr>
      <a:endParaRPr lang="nl-B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88F-4DC4-A5C8-9B5231B268A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88F-4DC4-A5C8-9B5231B268A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88F-4DC4-A5C8-9B5231B268A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88F-4DC4-A5C8-9B5231B268A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88F-4DC4-A5C8-9B5231B268A4}"/>
              </c:ext>
            </c:extLst>
          </c:dPt>
          <c:cat>
            <c:strRef>
              <c:f>('OPEX huyghe'!$A$1,'OPEX huyghe'!$A$8,'OPEX huyghe'!$A$12,'OPEX huyghe'!$A$15,'OPEX huyghe'!$A$18)</c:f>
              <c:strCache>
                <c:ptCount val="5"/>
                <c:pt idx="0">
                  <c:v>Chemicaliën</c:v>
                </c:pt>
                <c:pt idx="1">
                  <c:v>Energy</c:v>
                </c:pt>
                <c:pt idx="2">
                  <c:v>Maintenance</c:v>
                </c:pt>
                <c:pt idx="3">
                  <c:v>Membrane replacement</c:v>
                </c:pt>
                <c:pt idx="4">
                  <c:v>Montoring</c:v>
                </c:pt>
              </c:strCache>
            </c:strRef>
          </c:cat>
          <c:val>
            <c:numRef>
              <c:f>('OPEX huyghe'!$E$1,'OPEX huyghe'!$E$8,'OPEX huyghe'!$E$12,'OPEX huyghe'!$E$15,'OPEX huyghe'!$E$18)</c:f>
              <c:numCache>
                <c:formatCode>General</c:formatCode>
                <c:ptCount val="5"/>
                <c:pt idx="0">
                  <c:v>11860</c:v>
                </c:pt>
                <c:pt idx="1">
                  <c:v>3870</c:v>
                </c:pt>
                <c:pt idx="2">
                  <c:v>2000</c:v>
                </c:pt>
                <c:pt idx="3">
                  <c:v>1290</c:v>
                </c:pt>
                <c:pt idx="4">
                  <c:v>4800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88F-4DC4-A5C8-9B5231B268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338582677165353E-2"/>
          <c:y val="0.10061111111111111"/>
          <c:w val="0.96832381889763774"/>
          <c:h val="0.8339524642752989"/>
        </c:manualLayout>
      </c:layout>
      <c:lineChart>
        <c:grouping val="standard"/>
        <c:varyColors val="0"/>
        <c:ser>
          <c:idx val="0"/>
          <c:order val="0"/>
          <c:tx>
            <c:strRef>
              <c:f>waterratio!$F$5</c:f>
              <c:strCache>
                <c:ptCount val="1"/>
                <c:pt idx="0">
                  <c:v>l water/l bier</c:v>
                </c:pt>
              </c:strCache>
            </c:strRef>
          </c:tx>
          <c:spPr>
            <a:ln w="19050" cap="rnd">
              <a:noFill/>
              <a:prstDash val="sysDash"/>
              <a:round/>
            </a:ln>
            <a:effectLst/>
          </c:spPr>
          <c:marker>
            <c:symbol val="square"/>
            <c:size val="5"/>
            <c:spPr>
              <a:solidFill>
                <a:schemeClr val="bg1"/>
              </a:solidFill>
              <a:ln w="19050">
                <a:solidFill>
                  <a:schemeClr val="bg1"/>
                </a:solidFill>
              </a:ln>
              <a:effectLst/>
            </c:spPr>
          </c:marker>
          <c:trendline>
            <c:spPr>
              <a:ln w="38100" cap="rnd">
                <a:solidFill>
                  <a:schemeClr val="tx1"/>
                </a:solidFill>
                <a:prstDash val="solid"/>
              </a:ln>
              <a:effectLst/>
            </c:spPr>
            <c:trendlineType val="movingAvg"/>
            <c:period val="3"/>
            <c:dispRSqr val="0"/>
            <c:dispEq val="0"/>
          </c:trendline>
          <c:cat>
            <c:strRef>
              <c:f>waterratio!$E$6:$E$49</c:f>
              <c:strCache>
                <c:ptCount val="44"/>
                <c:pt idx="0">
                  <c:v>1/16</c:v>
                </c:pt>
                <c:pt idx="1">
                  <c:v>2/16</c:v>
                </c:pt>
                <c:pt idx="2">
                  <c:v>3/16</c:v>
                </c:pt>
                <c:pt idx="3">
                  <c:v>4/16</c:v>
                </c:pt>
                <c:pt idx="4">
                  <c:v>5/16</c:v>
                </c:pt>
                <c:pt idx="5">
                  <c:v>6/16</c:v>
                </c:pt>
                <c:pt idx="6">
                  <c:v>7/16</c:v>
                </c:pt>
                <c:pt idx="7">
                  <c:v>8/16</c:v>
                </c:pt>
                <c:pt idx="8">
                  <c:v>9/16</c:v>
                </c:pt>
                <c:pt idx="9">
                  <c:v>10/16</c:v>
                </c:pt>
                <c:pt idx="10">
                  <c:v>11/16</c:v>
                </c:pt>
                <c:pt idx="11">
                  <c:v>12/16</c:v>
                </c:pt>
                <c:pt idx="12">
                  <c:v>13/16</c:v>
                </c:pt>
                <c:pt idx="13">
                  <c:v>1/17</c:v>
                </c:pt>
                <c:pt idx="14">
                  <c:v>2/17</c:v>
                </c:pt>
                <c:pt idx="15">
                  <c:v>3/17</c:v>
                </c:pt>
                <c:pt idx="16">
                  <c:v>4/17</c:v>
                </c:pt>
                <c:pt idx="17">
                  <c:v>5/17</c:v>
                </c:pt>
                <c:pt idx="18">
                  <c:v>6/17</c:v>
                </c:pt>
                <c:pt idx="19">
                  <c:v>7/17</c:v>
                </c:pt>
                <c:pt idx="20">
                  <c:v>8/17</c:v>
                </c:pt>
                <c:pt idx="21">
                  <c:v>9/17</c:v>
                </c:pt>
                <c:pt idx="22">
                  <c:v>10/17</c:v>
                </c:pt>
                <c:pt idx="23">
                  <c:v>11/17</c:v>
                </c:pt>
                <c:pt idx="24">
                  <c:v>12/17</c:v>
                </c:pt>
                <c:pt idx="25">
                  <c:v>13/17</c:v>
                </c:pt>
                <c:pt idx="26">
                  <c:v>1/18</c:v>
                </c:pt>
                <c:pt idx="27">
                  <c:v>2/18</c:v>
                </c:pt>
                <c:pt idx="28">
                  <c:v>3/18</c:v>
                </c:pt>
                <c:pt idx="29">
                  <c:v>4/18</c:v>
                </c:pt>
                <c:pt idx="30">
                  <c:v>5/18</c:v>
                </c:pt>
                <c:pt idx="31">
                  <c:v>6/18</c:v>
                </c:pt>
                <c:pt idx="32">
                  <c:v>7/18</c:v>
                </c:pt>
                <c:pt idx="33">
                  <c:v>8/18</c:v>
                </c:pt>
                <c:pt idx="34">
                  <c:v>9/18</c:v>
                </c:pt>
                <c:pt idx="35">
                  <c:v>10/18</c:v>
                </c:pt>
                <c:pt idx="36">
                  <c:v>11/18</c:v>
                </c:pt>
                <c:pt idx="37">
                  <c:v>12/18</c:v>
                </c:pt>
                <c:pt idx="38">
                  <c:v>13/18</c:v>
                </c:pt>
                <c:pt idx="39">
                  <c:v>1/19</c:v>
                </c:pt>
                <c:pt idx="40">
                  <c:v>2/19</c:v>
                </c:pt>
                <c:pt idx="41">
                  <c:v>3/19</c:v>
                </c:pt>
                <c:pt idx="42">
                  <c:v>4/19</c:v>
                </c:pt>
                <c:pt idx="43">
                  <c:v>5/19</c:v>
                </c:pt>
              </c:strCache>
            </c:strRef>
          </c:cat>
          <c:val>
            <c:numRef>
              <c:f>waterratio!$F$6:$F$49</c:f>
              <c:numCache>
                <c:formatCode>General</c:formatCode>
                <c:ptCount val="44"/>
                <c:pt idx="0">
                  <c:v>7.87</c:v>
                </c:pt>
                <c:pt idx="1">
                  <c:v>8.15</c:v>
                </c:pt>
                <c:pt idx="2">
                  <c:v>8.0399999999999991</c:v>
                </c:pt>
                <c:pt idx="3">
                  <c:v>7.39</c:v>
                </c:pt>
                <c:pt idx="4">
                  <c:v>6.9</c:v>
                </c:pt>
                <c:pt idx="5">
                  <c:v>7.33</c:v>
                </c:pt>
                <c:pt idx="6">
                  <c:v>6.78</c:v>
                </c:pt>
                <c:pt idx="7">
                  <c:v>7.04</c:v>
                </c:pt>
                <c:pt idx="8">
                  <c:v>8.0299999999999994</c:v>
                </c:pt>
                <c:pt idx="9">
                  <c:v>7.26</c:v>
                </c:pt>
                <c:pt idx="10">
                  <c:v>7.5</c:v>
                </c:pt>
                <c:pt idx="11">
                  <c:v>7.28</c:v>
                </c:pt>
                <c:pt idx="12">
                  <c:v>7.27</c:v>
                </c:pt>
                <c:pt idx="13">
                  <c:v>6.42</c:v>
                </c:pt>
                <c:pt idx="14">
                  <c:v>7.01</c:v>
                </c:pt>
                <c:pt idx="15">
                  <c:v>6.12</c:v>
                </c:pt>
                <c:pt idx="16">
                  <c:v>6.22</c:v>
                </c:pt>
                <c:pt idx="17">
                  <c:v>6.16</c:v>
                </c:pt>
                <c:pt idx="18">
                  <c:v>6.72</c:v>
                </c:pt>
                <c:pt idx="19">
                  <c:v>5.88</c:v>
                </c:pt>
                <c:pt idx="20">
                  <c:v>5.99</c:v>
                </c:pt>
                <c:pt idx="21">
                  <c:v>6.85</c:v>
                </c:pt>
                <c:pt idx="22">
                  <c:v>5.69</c:v>
                </c:pt>
                <c:pt idx="23">
                  <c:v>7.61</c:v>
                </c:pt>
                <c:pt idx="24">
                  <c:v>6.58</c:v>
                </c:pt>
                <c:pt idx="25">
                  <c:v>5.95</c:v>
                </c:pt>
                <c:pt idx="26">
                  <c:v>6.02</c:v>
                </c:pt>
                <c:pt idx="27">
                  <c:v>6.89</c:v>
                </c:pt>
                <c:pt idx="28">
                  <c:v>6.92</c:v>
                </c:pt>
                <c:pt idx="29">
                  <c:v>6.12</c:v>
                </c:pt>
                <c:pt idx="30">
                  <c:v>5.8</c:v>
                </c:pt>
                <c:pt idx="31">
                  <c:v>6.63</c:v>
                </c:pt>
                <c:pt idx="32">
                  <c:v>5.96</c:v>
                </c:pt>
                <c:pt idx="33">
                  <c:v>6.09</c:v>
                </c:pt>
                <c:pt idx="34">
                  <c:v>5.78</c:v>
                </c:pt>
                <c:pt idx="35">
                  <c:v>5.22</c:v>
                </c:pt>
                <c:pt idx="36">
                  <c:v>6.92</c:v>
                </c:pt>
                <c:pt idx="37">
                  <c:v>5.37</c:v>
                </c:pt>
                <c:pt idx="38">
                  <c:v>5.36</c:v>
                </c:pt>
                <c:pt idx="39">
                  <c:v>5.61</c:v>
                </c:pt>
                <c:pt idx="40">
                  <c:v>5.63</c:v>
                </c:pt>
                <c:pt idx="41">
                  <c:v>5.44</c:v>
                </c:pt>
                <c:pt idx="42">
                  <c:v>5.32</c:v>
                </c:pt>
                <c:pt idx="43">
                  <c:v>5.38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759-4D28-9910-BE41552331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66188648"/>
        <c:axId val="766186680"/>
      </c:lineChart>
      <c:catAx>
        <c:axId val="766188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766186680"/>
        <c:crosses val="autoZero"/>
        <c:auto val="1"/>
        <c:lblAlgn val="ctr"/>
        <c:lblOffset val="100"/>
        <c:noMultiLvlLbl val="0"/>
      </c:catAx>
      <c:valAx>
        <c:axId val="766186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766188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182-4788-AA77-F7A98B01081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182-4788-AA77-F7A98B01081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182-4788-AA77-F7A98B01081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182-4788-AA77-F7A98B01081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182-4788-AA77-F7A98B010810}"/>
              </c:ext>
            </c:extLst>
          </c:dPt>
          <c:cat>
            <c:strRef>
              <c:f>('Opex WM'!$A$1,'Opex WM'!$A$8,'Opex WM'!$A$12,'Opex WM'!$A$15,'Opex WM'!$A$18)</c:f>
              <c:strCache>
                <c:ptCount val="5"/>
                <c:pt idx="0">
                  <c:v>Chemicaliën</c:v>
                </c:pt>
                <c:pt idx="1">
                  <c:v>Energy</c:v>
                </c:pt>
                <c:pt idx="2">
                  <c:v>Maintenance</c:v>
                </c:pt>
                <c:pt idx="3">
                  <c:v>Membrane replacement</c:v>
                </c:pt>
                <c:pt idx="4">
                  <c:v>Montoring</c:v>
                </c:pt>
              </c:strCache>
            </c:strRef>
          </c:cat>
          <c:val>
            <c:numRef>
              <c:f>('Opex WM'!$H$1,'Opex WM'!$H$8,'Opex WM'!$H$12,'Opex WM'!$H$15,'Opex WM'!$H$18)</c:f>
              <c:numCache>
                <c:formatCode>General</c:formatCode>
                <c:ptCount val="5"/>
                <c:pt idx="0">
                  <c:v>1480</c:v>
                </c:pt>
                <c:pt idx="1">
                  <c:v>620</c:v>
                </c:pt>
                <c:pt idx="2">
                  <c:v>1360</c:v>
                </c:pt>
                <c:pt idx="3">
                  <c:v>870</c:v>
                </c:pt>
                <c:pt idx="4">
                  <c:v>1950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182-4788-AA77-F7A98B0108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5AA82-D43E-4F72-8DD3-04FA96BCAC34}" type="datetimeFigureOut">
              <a:rPr lang="nl-NL" smtClean="0"/>
              <a:t>31-5-2019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570FD-9489-4FB8-B5EB-FA58E9E117A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5206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333AC-228B-1849-B30E-A062D48DE733}" type="slidenum">
              <a:rPr lang="nl-NL" smtClean="0"/>
              <a:pPr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08003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l-NL" sz="1000" dirty="0">
              <a:solidFill>
                <a:srgbClr val="18678F"/>
              </a:solidFill>
              <a:latin typeface="+mn-lt"/>
              <a:ea typeface="Century Gothic Standaard" charset="0"/>
              <a:cs typeface="Century Gothic Standaard" charset="0"/>
            </a:endParaRP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570FD-9489-4FB8-B5EB-FA58E9E117A3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364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nl-NL" sz="1000" dirty="0">
                <a:solidFill>
                  <a:srgbClr val="18678F"/>
                </a:solidFill>
                <a:latin typeface="+mn-lt"/>
                <a:ea typeface="Century Gothic Standaard" charset="0"/>
                <a:cs typeface="Century Gothic Standaard" charset="0"/>
              </a:rPr>
              <a:t>Federal Agency </a:t>
            </a:r>
            <a:r>
              <a:rPr lang="nl-NL" sz="1000" dirty="0" err="1">
                <a:solidFill>
                  <a:srgbClr val="18678F"/>
                </a:solidFill>
                <a:latin typeface="+mn-lt"/>
                <a:ea typeface="Century Gothic Standaard" charset="0"/>
                <a:cs typeface="Century Gothic Standaard" charset="0"/>
              </a:rPr>
              <a:t>for</a:t>
            </a:r>
            <a:r>
              <a:rPr lang="nl-NL" sz="1000" dirty="0">
                <a:solidFill>
                  <a:srgbClr val="18678F"/>
                </a:solidFill>
                <a:latin typeface="+mn-lt"/>
                <a:ea typeface="Century Gothic Standaard" charset="0"/>
                <a:cs typeface="Century Gothic Standaard" charset="0"/>
              </a:rPr>
              <a:t> </a:t>
            </a:r>
            <a:r>
              <a:rPr lang="nl-NL" sz="1000" dirty="0" err="1">
                <a:solidFill>
                  <a:srgbClr val="18678F"/>
                </a:solidFill>
                <a:latin typeface="+mn-lt"/>
                <a:ea typeface="Century Gothic Standaard" charset="0"/>
                <a:cs typeface="Century Gothic Standaard" charset="0"/>
              </a:rPr>
              <a:t>the</a:t>
            </a:r>
            <a:r>
              <a:rPr lang="nl-NL" sz="1000" dirty="0">
                <a:solidFill>
                  <a:srgbClr val="18678F"/>
                </a:solidFill>
                <a:latin typeface="+mn-lt"/>
                <a:ea typeface="Century Gothic Standaard" charset="0"/>
                <a:cs typeface="Century Gothic Standaard" charset="0"/>
              </a:rPr>
              <a:t> Safety of </a:t>
            </a:r>
            <a:r>
              <a:rPr lang="nl-NL" sz="1000" dirty="0" err="1">
                <a:solidFill>
                  <a:srgbClr val="18678F"/>
                </a:solidFill>
                <a:latin typeface="+mn-lt"/>
                <a:ea typeface="Century Gothic Standaard" charset="0"/>
                <a:cs typeface="Century Gothic Standaard" charset="0"/>
              </a:rPr>
              <a:t>the</a:t>
            </a:r>
            <a:r>
              <a:rPr lang="nl-NL" sz="1000" dirty="0">
                <a:solidFill>
                  <a:srgbClr val="18678F"/>
                </a:solidFill>
                <a:latin typeface="+mn-lt"/>
                <a:ea typeface="Century Gothic Standaard" charset="0"/>
                <a:cs typeface="Century Gothic Standaard" charset="0"/>
              </a:rPr>
              <a:t> Food Chain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000" dirty="0">
              <a:solidFill>
                <a:srgbClr val="18678F"/>
              </a:solidFill>
              <a:latin typeface="+mn-lt"/>
              <a:ea typeface="Century Gothic Standaard" charset="0"/>
              <a:cs typeface="Century Gothic Standaard" charset="0"/>
            </a:endParaRP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570FD-9489-4FB8-B5EB-FA58E9E117A3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37640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l-NL" sz="1000" dirty="0">
              <a:solidFill>
                <a:srgbClr val="18678F"/>
              </a:solidFill>
              <a:latin typeface="+mn-lt"/>
              <a:ea typeface="Century Gothic Standaard" charset="0"/>
              <a:cs typeface="Century Gothic Standaard" charset="0"/>
            </a:endParaRP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570FD-9489-4FB8-B5EB-FA58E9E117A3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42025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l-NL" sz="1000" dirty="0">
              <a:solidFill>
                <a:srgbClr val="18678F"/>
              </a:solidFill>
              <a:latin typeface="+mn-lt"/>
              <a:ea typeface="Century Gothic Standaard" charset="0"/>
              <a:cs typeface="Century Gothic Standaard" charset="0"/>
            </a:endParaRP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570FD-9489-4FB8-B5EB-FA58E9E117A3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30266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570FD-9489-4FB8-B5EB-FA58E9E117A3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4197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570FD-9489-4FB8-B5EB-FA58E9E117A3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28575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570FD-9489-4FB8-B5EB-FA58E9E117A3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17512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570FD-9489-4FB8-B5EB-FA58E9E117A3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54839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570FD-9489-4FB8-B5EB-FA58E9E117A3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37827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570FD-9489-4FB8-B5EB-FA58E9E117A3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3449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570FD-9489-4FB8-B5EB-FA58E9E117A3}" type="slidenum">
              <a:rPr lang="nl-NL" smtClean="0"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79153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l-NL" sz="1000" dirty="0">
              <a:solidFill>
                <a:srgbClr val="18678F"/>
              </a:solidFill>
              <a:latin typeface="+mn-lt"/>
              <a:ea typeface="Century Gothic Standaard" charset="0"/>
              <a:cs typeface="Century Gothic Standaard" charset="0"/>
            </a:endParaRP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570FD-9489-4FB8-B5EB-FA58E9E117A3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70996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570FD-9489-4FB8-B5EB-FA58E9E117A3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70652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570FD-9489-4FB8-B5EB-FA58E9E117A3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53565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l-NL" sz="1000" dirty="0">
              <a:solidFill>
                <a:srgbClr val="18678F"/>
              </a:solidFill>
              <a:latin typeface="+mn-lt"/>
              <a:ea typeface="Century Gothic Standaard" charset="0"/>
              <a:cs typeface="Century Gothic Standaard" charset="0"/>
            </a:endParaRP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570FD-9489-4FB8-B5EB-FA58E9E117A3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64278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l-NL" sz="1000" dirty="0">
              <a:solidFill>
                <a:srgbClr val="18678F"/>
              </a:solidFill>
              <a:latin typeface="+mn-lt"/>
              <a:ea typeface="Century Gothic Standaard" charset="0"/>
              <a:cs typeface="Century Gothic Standaard" charset="0"/>
            </a:endParaRP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570FD-9489-4FB8-B5EB-FA58E9E117A3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35082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l-NL" sz="1000" dirty="0">
              <a:solidFill>
                <a:srgbClr val="18678F"/>
              </a:solidFill>
              <a:latin typeface="+mn-lt"/>
              <a:ea typeface="Century Gothic Standaard" charset="0"/>
              <a:cs typeface="Century Gothic Standaard" charset="0"/>
            </a:endParaRP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570FD-9489-4FB8-B5EB-FA58E9E117A3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67130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l-NL" sz="1000" dirty="0">
              <a:solidFill>
                <a:srgbClr val="18678F"/>
              </a:solidFill>
              <a:latin typeface="+mn-lt"/>
              <a:ea typeface="Century Gothic Standaard" charset="0"/>
              <a:cs typeface="Century Gothic Standaard" charset="0"/>
            </a:endParaRP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570FD-9489-4FB8-B5EB-FA58E9E117A3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32806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l-NL" sz="1000" dirty="0">
              <a:solidFill>
                <a:srgbClr val="18678F"/>
              </a:solidFill>
              <a:latin typeface="+mn-lt"/>
              <a:ea typeface="Century Gothic Standaard" charset="0"/>
              <a:cs typeface="Century Gothic Standaard" charset="0"/>
            </a:endParaRP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570FD-9489-4FB8-B5EB-FA58E9E117A3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67250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l-NL" sz="1000" dirty="0">
              <a:solidFill>
                <a:srgbClr val="18678F"/>
              </a:solidFill>
              <a:latin typeface="+mn-lt"/>
              <a:ea typeface="Century Gothic Standaard" charset="0"/>
              <a:cs typeface="Century Gothic Standaard" charset="0"/>
            </a:endParaRP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570FD-9489-4FB8-B5EB-FA58E9E117A3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68620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l-NL" sz="1000" dirty="0">
              <a:solidFill>
                <a:srgbClr val="18678F"/>
              </a:solidFill>
              <a:latin typeface="+mn-lt"/>
              <a:ea typeface="Century Gothic Standaard" charset="0"/>
              <a:cs typeface="Century Gothic Standaard" charset="0"/>
            </a:endParaRP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570FD-9489-4FB8-B5EB-FA58E9E117A3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5297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570FD-9489-4FB8-B5EB-FA58E9E117A3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2314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570FD-9489-4FB8-B5EB-FA58E9E117A3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9819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nl-NL" sz="1000" dirty="0">
                <a:solidFill>
                  <a:srgbClr val="18678F"/>
                </a:solidFill>
                <a:latin typeface="+mn-lt"/>
                <a:ea typeface="Century Gothic Standaard" charset="0"/>
                <a:cs typeface="Century Gothic Standaard" charset="0"/>
              </a:rPr>
              <a:t>Water resources: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 err="1">
                <a:solidFill>
                  <a:srgbClr val="18678F"/>
                </a:solidFill>
                <a:latin typeface="+mn-lt"/>
                <a:ea typeface="Century Gothic Standaard" charset="0"/>
                <a:cs typeface="Century Gothic Standaard" charset="0"/>
              </a:rPr>
              <a:t>Climate</a:t>
            </a:r>
            <a:r>
              <a:rPr lang="nl-NL" sz="1000" dirty="0">
                <a:solidFill>
                  <a:srgbClr val="18678F"/>
                </a:solidFill>
                <a:latin typeface="+mn-lt"/>
                <a:ea typeface="Century Gothic Standaard" charset="0"/>
                <a:cs typeface="Century Gothic Standaard" charset="0"/>
              </a:rPr>
              <a:t> 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 err="1">
                <a:solidFill>
                  <a:srgbClr val="18678F"/>
                </a:solidFill>
                <a:latin typeface="+mn-lt"/>
                <a:ea typeface="Century Gothic Standaard" charset="0"/>
                <a:cs typeface="Century Gothic Standaard" charset="0"/>
              </a:rPr>
              <a:t>Overuse</a:t>
            </a:r>
            <a:endParaRPr lang="nl-NL" sz="1000" dirty="0">
              <a:solidFill>
                <a:srgbClr val="18678F"/>
              </a:solidFill>
              <a:latin typeface="+mn-lt"/>
              <a:ea typeface="Century Gothic Standaard" charset="0"/>
              <a:cs typeface="Century Gothic Standaard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 err="1">
                <a:solidFill>
                  <a:srgbClr val="18678F"/>
                </a:solidFill>
                <a:latin typeface="+mn-lt"/>
                <a:ea typeface="Century Gothic Standaard" charset="0"/>
                <a:cs typeface="Century Gothic Standaard" charset="0"/>
              </a:rPr>
              <a:t>Pollution</a:t>
            </a:r>
            <a:endParaRPr lang="nl-NL" sz="1000" dirty="0">
              <a:solidFill>
                <a:srgbClr val="18678F"/>
              </a:solidFill>
              <a:latin typeface="+mn-lt"/>
              <a:ea typeface="Century Gothic Standaard" charset="0"/>
              <a:cs typeface="Century Gothic Standaard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 err="1">
                <a:solidFill>
                  <a:srgbClr val="18678F"/>
                </a:solidFill>
                <a:latin typeface="+mn-lt"/>
                <a:ea typeface="Century Gothic Standaard" charset="0"/>
                <a:cs typeface="Century Gothic Standaard" charset="0"/>
              </a:rPr>
              <a:t>Growing</a:t>
            </a:r>
            <a:r>
              <a:rPr lang="nl-NL" sz="1000" dirty="0">
                <a:solidFill>
                  <a:srgbClr val="18678F"/>
                </a:solidFill>
                <a:latin typeface="+mn-lt"/>
                <a:ea typeface="Century Gothic Standaard" charset="0"/>
                <a:cs typeface="Century Gothic Standaard" charset="0"/>
              </a:rPr>
              <a:t> </a:t>
            </a:r>
            <a:r>
              <a:rPr lang="nl-NL" sz="1000" dirty="0" err="1">
                <a:solidFill>
                  <a:srgbClr val="18678F"/>
                </a:solidFill>
                <a:latin typeface="+mn-lt"/>
                <a:ea typeface="Century Gothic Standaard" charset="0"/>
                <a:cs typeface="Century Gothic Standaard" charset="0"/>
              </a:rPr>
              <a:t>demand</a:t>
            </a:r>
            <a:endParaRPr lang="nl-NL" sz="1000" dirty="0">
              <a:solidFill>
                <a:srgbClr val="18678F"/>
              </a:solidFill>
              <a:latin typeface="+mn-lt"/>
              <a:ea typeface="Century Gothic Standaard" charset="0"/>
              <a:cs typeface="Century Gothic Standaard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000" dirty="0">
              <a:solidFill>
                <a:srgbClr val="18678F"/>
              </a:solidFill>
              <a:latin typeface="+mn-lt"/>
              <a:ea typeface="Century Gothic Standaard" charset="0"/>
              <a:cs typeface="Century Gothic Standaard" charset="0"/>
            </a:endParaRP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570FD-9489-4FB8-B5EB-FA58E9E117A3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1547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l-NL" sz="1000" dirty="0">
              <a:solidFill>
                <a:srgbClr val="18678F"/>
              </a:solidFill>
              <a:latin typeface="+mn-lt"/>
              <a:ea typeface="Century Gothic Standaard" charset="0"/>
              <a:cs typeface="Century Gothic Standaard" charset="0"/>
            </a:endParaRP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570FD-9489-4FB8-B5EB-FA58E9E117A3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4763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570FD-9489-4FB8-B5EB-FA58E9E117A3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4146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570FD-9489-4FB8-B5EB-FA58E9E117A3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4485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570FD-9489-4FB8-B5EB-FA58E9E117A3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2039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4ACE-4571-40A3-B4CB-EC407F6D1421}" type="datetime1">
              <a:rPr lang="nl-NL" smtClean="0"/>
              <a:t>31-5-2019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7876E-4ECB-41F7-89A2-378888C82977}" type="datetime1">
              <a:rPr lang="nl-NL" smtClean="0"/>
              <a:t>31-5-2019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1643C-0C02-4E86-A3BD-5546520392B2}" type="datetime1">
              <a:rPr lang="nl-NL" smtClean="0"/>
              <a:t>31-5-2019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F3E78-295A-4D1E-A74F-6127DB10F0EB}" type="datetime1">
              <a:rPr lang="nl-NL" smtClean="0"/>
              <a:t>31-5-2019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80CC8-0E96-4AE9-BE49-FE31C35EBF9E}" type="datetime1">
              <a:rPr lang="nl-NL" smtClean="0"/>
              <a:t>31-5-2019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5E5F-A8C0-432F-9A81-63B356FB162B}" type="datetime1">
              <a:rPr lang="nl-NL" smtClean="0"/>
              <a:t>31-5-2019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AA44B-17AA-4E4D-A0B1-8DF1A47DA83E}" type="datetime1">
              <a:rPr lang="nl-NL" smtClean="0"/>
              <a:t>31-5-2019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91713-BE55-4157-BEC0-21150D427204}" type="datetime1">
              <a:rPr lang="nl-NL" smtClean="0"/>
              <a:t>31-5-2019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D3AE2-C61A-4DA3-AAB7-745E2DE727EE}" type="datetime1">
              <a:rPr lang="nl-NL" smtClean="0"/>
              <a:t>31-5-2019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1328-9E4E-47C8-9A82-A2285C22FE58}" type="datetime1">
              <a:rPr lang="nl-NL" smtClean="0"/>
              <a:t>31-5-2019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F2782-E317-4CC0-B790-2BB6A2BA317F}" type="datetime1">
              <a:rPr lang="nl-NL" smtClean="0"/>
              <a:t>31-5-2019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DCF31-4CB2-479D-8F7E-0D437225838B}" type="datetime1">
              <a:rPr lang="nl-NL" smtClean="0"/>
              <a:t>31-5-2019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0.jpeg"/><Relationship Id="rId5" Type="http://schemas.openxmlformats.org/officeDocument/2006/relationships/image" Target="../media/image35.jpeg"/><Relationship Id="rId10" Type="http://schemas.openxmlformats.org/officeDocument/2006/relationships/image" Target="../media/image6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18" Type="http://schemas.openxmlformats.org/officeDocument/2006/relationships/hyperlink" Target="https://www.google.be/url?sa=i&amp;rct=j&amp;q=&amp;esrc=s&amp;source=images&amp;cd=&amp;cad=rja&amp;uact=8&amp;ved=0ahUKEwiL_eCS0YvYAhXMDOwKHe7ZAL4QjRwIBw&amp;url=https://www.food.be/companies/boortmalt-n-v&amp;psig=AOvVaw1TgkMDauQOMvRxsjmTahdG&amp;ust=1513414109752548" TargetMode="External"/><Relationship Id="rId3" Type="http://schemas.openxmlformats.org/officeDocument/2006/relationships/image" Target="../media/image6.jpeg"/><Relationship Id="rId21" Type="http://schemas.openxmlformats.org/officeDocument/2006/relationships/image" Target="../media/image22.pn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5.png"/><Relationship Id="rId5" Type="http://schemas.openxmlformats.org/officeDocument/2006/relationships/image" Target="../media/image7.png"/><Relationship Id="rId15" Type="http://schemas.openxmlformats.org/officeDocument/2006/relationships/image" Target="../media/image17.jpeg"/><Relationship Id="rId23" Type="http://schemas.openxmlformats.org/officeDocument/2006/relationships/image" Target="../media/image24.png"/><Relationship Id="rId10" Type="http://schemas.openxmlformats.org/officeDocument/2006/relationships/image" Target="../media/image12.png"/><Relationship Id="rId19" Type="http://schemas.openxmlformats.org/officeDocument/2006/relationships/image" Target="../media/image20.jpeg"/><Relationship Id="rId4" Type="http://schemas.openxmlformats.org/officeDocument/2006/relationships/hyperlink" Target="http://www.google.be/url?sa=i&amp;rct=j&amp;q=&amp;esrc=s&amp;source=images&amp;cd=&amp;cad=rja&amp;uact=8&amp;ved=0CAcQjRw&amp;url=http://www.bierenzo.nl/brouwerij/westmalle-abdij&amp;ei=kIo_VcXwK4fSU8vsgNAO&amp;bvm=bv.91665533,d.d2s&amp;psig=AFQjCNF2KVtuBIzS_s_ZACYuNeh86kWMLw&amp;ust=1430313993093625" TargetMode="External"/><Relationship Id="rId9" Type="http://schemas.openxmlformats.org/officeDocument/2006/relationships/image" Target="../media/image11.png"/><Relationship Id="rId14" Type="http://schemas.openxmlformats.org/officeDocument/2006/relationships/image" Target="../media/image16.jpeg"/><Relationship Id="rId22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hyperlink" Target="https://upload.wikimedia.org/wikipedia/en/e/ec/Logo-westmalle.png" TargetMode="Externa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hyperlink" Target="https://upload.wikimedia.org/wikipedia/en/e/ec/Logo-westmalle.png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g"/><Relationship Id="rId4" Type="http://schemas.openxmlformats.org/officeDocument/2006/relationships/chart" Target="../charts/char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6.jpe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B042215-F856-4D9B-A381-E419FB31E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0E90414A-E847-4C64-BF2B-22FBB9E802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0773" y="2060849"/>
            <a:ext cx="1964458" cy="1271832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C610CBBE-380D-448B-8B4F-ABFDEE2F72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3258" y="2060848"/>
            <a:ext cx="1964458" cy="1285602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E4291947-0D8C-4A14-8C53-8683EB6C9E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484" y="3795743"/>
            <a:ext cx="1962361" cy="1290938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F614DC61-15E4-4A05-B121-D58F06AD8B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0773" y="3786983"/>
            <a:ext cx="1952335" cy="1316083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BC42B537-3749-4DBE-B81A-62B43D2D07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6468" y="2060850"/>
            <a:ext cx="1957866" cy="1285602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8639F1DB-2C56-468E-AB02-841D597817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191" y="2060850"/>
            <a:ext cx="1961654" cy="1271831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F1164397-2552-42F3-8146-BDF6C50BF3C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7565" y="3795745"/>
            <a:ext cx="1957867" cy="1290938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EC66F1F0-3B7B-4A02-8821-CDDE36DDB8F3}"/>
              </a:ext>
            </a:extLst>
          </p:cNvPr>
          <p:cNvSpPr/>
          <p:nvPr/>
        </p:nvSpPr>
        <p:spPr>
          <a:xfrm>
            <a:off x="592891" y="3332681"/>
            <a:ext cx="1962254" cy="24821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800" b="1" spc="300" dirty="0"/>
              <a:t>PRETREATMENT</a:t>
            </a:r>
          </a:p>
        </p:txBody>
      </p:sp>
      <p:sp>
        <p:nvSpPr>
          <p:cNvPr id="36" name="Rechthoek 35">
            <a:extLst>
              <a:ext uri="{FF2B5EF4-FFF2-40B4-BE49-F238E27FC236}">
                <a16:creationId xmlns:a16="http://schemas.microsoft.com/office/drawing/2014/main" id="{42BCEF33-988A-445F-96D1-CA0CEEBC9334}"/>
              </a:ext>
            </a:extLst>
          </p:cNvPr>
          <p:cNvSpPr/>
          <p:nvPr/>
        </p:nvSpPr>
        <p:spPr>
          <a:xfrm>
            <a:off x="2581875" y="3333283"/>
            <a:ext cx="1962254" cy="24821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800" b="1" spc="300" dirty="0"/>
              <a:t>AEROBIC TREATMENT</a:t>
            </a:r>
          </a:p>
        </p:txBody>
      </p:sp>
      <p:sp>
        <p:nvSpPr>
          <p:cNvPr id="37" name="Rechthoek 36">
            <a:extLst>
              <a:ext uri="{FF2B5EF4-FFF2-40B4-BE49-F238E27FC236}">
                <a16:creationId xmlns:a16="http://schemas.microsoft.com/office/drawing/2014/main" id="{420B8C36-05B6-4F14-B598-C978273A2C8D}"/>
              </a:ext>
            </a:extLst>
          </p:cNvPr>
          <p:cNvSpPr/>
          <p:nvPr/>
        </p:nvSpPr>
        <p:spPr>
          <a:xfrm>
            <a:off x="4563774" y="3336737"/>
            <a:ext cx="1962254" cy="2441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800" b="1" spc="300" dirty="0"/>
              <a:t>NUTRIENT REMOVAL</a:t>
            </a:r>
          </a:p>
        </p:txBody>
      </p:sp>
      <p:sp>
        <p:nvSpPr>
          <p:cNvPr id="38" name="Rechthoek 37">
            <a:extLst>
              <a:ext uri="{FF2B5EF4-FFF2-40B4-BE49-F238E27FC236}">
                <a16:creationId xmlns:a16="http://schemas.microsoft.com/office/drawing/2014/main" id="{1F543A2B-A19B-454C-B7CB-DDE2FA288C1E}"/>
              </a:ext>
            </a:extLst>
          </p:cNvPr>
          <p:cNvSpPr/>
          <p:nvPr/>
        </p:nvSpPr>
        <p:spPr>
          <a:xfrm>
            <a:off x="6547565" y="3336737"/>
            <a:ext cx="1957866" cy="2441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800" b="1" spc="300" dirty="0"/>
              <a:t>ANAEROBIC TREATMENT</a:t>
            </a:r>
          </a:p>
        </p:txBody>
      </p:sp>
      <p:sp>
        <p:nvSpPr>
          <p:cNvPr id="40" name="Rechthoek 39">
            <a:extLst>
              <a:ext uri="{FF2B5EF4-FFF2-40B4-BE49-F238E27FC236}">
                <a16:creationId xmlns:a16="http://schemas.microsoft.com/office/drawing/2014/main" id="{34118D69-E0A3-4083-8861-BAC7EBFA665C}"/>
              </a:ext>
            </a:extLst>
          </p:cNvPr>
          <p:cNvSpPr/>
          <p:nvPr/>
        </p:nvSpPr>
        <p:spPr>
          <a:xfrm>
            <a:off x="592537" y="5085184"/>
            <a:ext cx="1962254" cy="24821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800" b="1" spc="3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3DD6399-9881-49B6-8781-5F1CF4AC7D6C}"/>
              </a:ext>
            </a:extLst>
          </p:cNvPr>
          <p:cNvSpPr txBox="1"/>
          <p:nvPr/>
        </p:nvSpPr>
        <p:spPr>
          <a:xfrm>
            <a:off x="592483" y="5103066"/>
            <a:ext cx="20662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800" b="1" spc="300" dirty="0">
                <a:solidFill>
                  <a:schemeClr val="bg1"/>
                </a:solidFill>
              </a:rPr>
              <a:t>MEMBRANE BIOREACTOR</a:t>
            </a:r>
          </a:p>
        </p:txBody>
      </p:sp>
      <p:sp>
        <p:nvSpPr>
          <p:cNvPr id="41" name="Rechthoek 40">
            <a:extLst>
              <a:ext uri="{FF2B5EF4-FFF2-40B4-BE49-F238E27FC236}">
                <a16:creationId xmlns:a16="http://schemas.microsoft.com/office/drawing/2014/main" id="{1B716757-A663-4825-A281-2C18C62DC31B}"/>
              </a:ext>
            </a:extLst>
          </p:cNvPr>
          <p:cNvSpPr/>
          <p:nvPr/>
        </p:nvSpPr>
        <p:spPr>
          <a:xfrm>
            <a:off x="2580772" y="5086683"/>
            <a:ext cx="1952335" cy="24821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800" b="1" spc="300" dirty="0"/>
              <a:t>POST TREATMENT</a:t>
            </a:r>
          </a:p>
        </p:txBody>
      </p:sp>
      <p:sp>
        <p:nvSpPr>
          <p:cNvPr id="43" name="Rechthoek 42">
            <a:extLst>
              <a:ext uri="{FF2B5EF4-FFF2-40B4-BE49-F238E27FC236}">
                <a16:creationId xmlns:a16="http://schemas.microsoft.com/office/drawing/2014/main" id="{08AE4A50-3DDE-47C0-9D37-64F6A3E2658E}"/>
              </a:ext>
            </a:extLst>
          </p:cNvPr>
          <p:cNvSpPr/>
          <p:nvPr/>
        </p:nvSpPr>
        <p:spPr>
          <a:xfrm>
            <a:off x="6547565" y="5086681"/>
            <a:ext cx="1955582" cy="24821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800" b="1" spc="300" dirty="0"/>
              <a:t>SLUDGE PROCESSING</a:t>
            </a:r>
          </a:p>
        </p:txBody>
      </p:sp>
      <p:sp>
        <p:nvSpPr>
          <p:cNvPr id="26" name="Vrije vorm 36">
            <a:extLst>
              <a:ext uri="{FF2B5EF4-FFF2-40B4-BE49-F238E27FC236}">
                <a16:creationId xmlns:a16="http://schemas.microsoft.com/office/drawing/2014/main" id="{31E50177-229A-4AB3-BD3C-4207F1D5905D}"/>
              </a:ext>
            </a:extLst>
          </p:cNvPr>
          <p:cNvSpPr/>
          <p:nvPr/>
        </p:nvSpPr>
        <p:spPr>
          <a:xfrm rot="10800000">
            <a:off x="611188" y="996755"/>
            <a:ext cx="7923929" cy="134333"/>
          </a:xfrm>
          <a:custGeom>
            <a:avLst/>
            <a:gdLst>
              <a:gd name="connsiteX0" fmla="*/ 0 w 2032000"/>
              <a:gd name="connsiteY0" fmla="*/ 203200 h 228600"/>
              <a:gd name="connsiteX1" fmla="*/ 787400 w 2032000"/>
              <a:gd name="connsiteY1" fmla="*/ 215900 h 228600"/>
              <a:gd name="connsiteX2" fmla="*/ 977900 w 2032000"/>
              <a:gd name="connsiteY2" fmla="*/ 0 h 228600"/>
              <a:gd name="connsiteX3" fmla="*/ 1155700 w 2032000"/>
              <a:gd name="connsiteY3" fmla="*/ 228600 h 228600"/>
              <a:gd name="connsiteX4" fmla="*/ 2032000 w 2032000"/>
              <a:gd name="connsiteY4" fmla="*/ 228600 h 228600"/>
              <a:gd name="connsiteX0" fmla="*/ 0 w 2388315"/>
              <a:gd name="connsiteY0" fmla="*/ 228957 h 228957"/>
              <a:gd name="connsiteX1" fmla="*/ 1143715 w 2388315"/>
              <a:gd name="connsiteY1" fmla="*/ 215900 h 228957"/>
              <a:gd name="connsiteX2" fmla="*/ 1334215 w 2388315"/>
              <a:gd name="connsiteY2" fmla="*/ 0 h 228957"/>
              <a:gd name="connsiteX3" fmla="*/ 1512015 w 2388315"/>
              <a:gd name="connsiteY3" fmla="*/ 228600 h 228957"/>
              <a:gd name="connsiteX4" fmla="*/ 2388315 w 2388315"/>
              <a:gd name="connsiteY4" fmla="*/ 228600 h 228957"/>
              <a:gd name="connsiteX0" fmla="*/ 0 w 2388315"/>
              <a:gd name="connsiteY0" fmla="*/ 216079 h 228600"/>
              <a:gd name="connsiteX1" fmla="*/ 1143715 w 2388315"/>
              <a:gd name="connsiteY1" fmla="*/ 215900 h 228600"/>
              <a:gd name="connsiteX2" fmla="*/ 1334215 w 2388315"/>
              <a:gd name="connsiteY2" fmla="*/ 0 h 228600"/>
              <a:gd name="connsiteX3" fmla="*/ 1512015 w 2388315"/>
              <a:gd name="connsiteY3" fmla="*/ 228600 h 228600"/>
              <a:gd name="connsiteX4" fmla="*/ 2388315 w 2388315"/>
              <a:gd name="connsiteY4" fmla="*/ 228600 h 228600"/>
              <a:gd name="connsiteX0" fmla="*/ 0 w 2369185"/>
              <a:gd name="connsiteY0" fmla="*/ 216079 h 232426"/>
              <a:gd name="connsiteX1" fmla="*/ 1143715 w 2369185"/>
              <a:gd name="connsiteY1" fmla="*/ 215900 h 232426"/>
              <a:gd name="connsiteX2" fmla="*/ 1334215 w 2369185"/>
              <a:gd name="connsiteY2" fmla="*/ 0 h 232426"/>
              <a:gd name="connsiteX3" fmla="*/ 1512015 w 2369185"/>
              <a:gd name="connsiteY3" fmla="*/ 228600 h 232426"/>
              <a:gd name="connsiteX4" fmla="*/ 2369185 w 2369185"/>
              <a:gd name="connsiteY4" fmla="*/ 232426 h 232426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512015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36252"/>
              <a:gd name="connsiteX1" fmla="*/ 1143715 w 2376837"/>
              <a:gd name="connsiteY1" fmla="*/ 215900 h 236252"/>
              <a:gd name="connsiteX2" fmla="*/ 1334215 w 2376837"/>
              <a:gd name="connsiteY2" fmla="*/ 0 h 236252"/>
              <a:gd name="connsiteX3" fmla="*/ 1301589 w 2376837"/>
              <a:gd name="connsiteY3" fmla="*/ 236252 h 236252"/>
              <a:gd name="connsiteX4" fmla="*/ 2376837 w 2376837"/>
              <a:gd name="connsiteY4" fmla="*/ 228600 h 236252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28600"/>
              <a:gd name="connsiteX1" fmla="*/ 1067196 w 2376837"/>
              <a:gd name="connsiteY1" fmla="*/ 219726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147212 h 159733"/>
              <a:gd name="connsiteX1" fmla="*/ 106719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8632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2081 h 159733"/>
              <a:gd name="connsiteX4" fmla="*/ 2376837 w 2376837"/>
              <a:gd name="connsiteY4" fmla="*/ 159733 h 159733"/>
              <a:gd name="connsiteX0" fmla="*/ 0 w 2369185"/>
              <a:gd name="connsiteY0" fmla="*/ 147212 h 152081"/>
              <a:gd name="connsiteX1" fmla="*/ 1090152 w 2369185"/>
              <a:gd name="connsiteY1" fmla="*/ 147033 h 152081"/>
              <a:gd name="connsiteX2" fmla="*/ 1200307 w 2369185"/>
              <a:gd name="connsiteY2" fmla="*/ 0 h 152081"/>
              <a:gd name="connsiteX3" fmla="*/ 1293937 w 2369185"/>
              <a:gd name="connsiteY3" fmla="*/ 152081 h 152081"/>
              <a:gd name="connsiteX4" fmla="*/ 2369185 w 2369185"/>
              <a:gd name="connsiteY4" fmla="*/ 148255 h 152081"/>
              <a:gd name="connsiteX0" fmla="*/ 0 w 2369185"/>
              <a:gd name="connsiteY0" fmla="*/ 147212 h 159733"/>
              <a:gd name="connsiteX1" fmla="*/ 1090152 w 2369185"/>
              <a:gd name="connsiteY1" fmla="*/ 147033 h 159733"/>
              <a:gd name="connsiteX2" fmla="*/ 1200307 w 2369185"/>
              <a:gd name="connsiteY2" fmla="*/ 0 h 159733"/>
              <a:gd name="connsiteX3" fmla="*/ 1293937 w 2369185"/>
              <a:gd name="connsiteY3" fmla="*/ 152081 h 159733"/>
              <a:gd name="connsiteX4" fmla="*/ 2369185 w 2369185"/>
              <a:gd name="connsiteY4" fmla="*/ 159733 h 159733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3937 w 2373011"/>
              <a:gd name="connsiteY3" fmla="*/ 152081 h 152081"/>
              <a:gd name="connsiteX4" fmla="*/ 2373011 w 2373011"/>
              <a:gd name="connsiteY4" fmla="*/ 152081 h 152081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0111 w 2373011"/>
              <a:gd name="connsiteY3" fmla="*/ 144429 h 152081"/>
              <a:gd name="connsiteX4" fmla="*/ 2373011 w 2373011"/>
              <a:gd name="connsiteY4" fmla="*/ 152081 h 152081"/>
              <a:gd name="connsiteX0" fmla="*/ 0 w 2373011"/>
              <a:gd name="connsiteY0" fmla="*/ 147212 h 147212"/>
              <a:gd name="connsiteX1" fmla="*/ 1090152 w 2373011"/>
              <a:gd name="connsiteY1" fmla="*/ 147033 h 147212"/>
              <a:gd name="connsiteX2" fmla="*/ 1200307 w 2373011"/>
              <a:gd name="connsiteY2" fmla="*/ 0 h 147212"/>
              <a:gd name="connsiteX3" fmla="*/ 1290111 w 2373011"/>
              <a:gd name="connsiteY3" fmla="*/ 144429 h 147212"/>
              <a:gd name="connsiteX4" fmla="*/ 2373011 w 2373011"/>
              <a:gd name="connsiteY4" fmla="*/ 144429 h 147212"/>
              <a:gd name="connsiteX0" fmla="*/ 0 w 2373011"/>
              <a:gd name="connsiteY0" fmla="*/ 144037 h 144037"/>
              <a:gd name="connsiteX1" fmla="*/ 1090152 w 2373011"/>
              <a:gd name="connsiteY1" fmla="*/ 143858 h 144037"/>
              <a:gd name="connsiteX2" fmla="*/ 1190782 w 2373011"/>
              <a:gd name="connsiteY2" fmla="*/ 0 h 144037"/>
              <a:gd name="connsiteX3" fmla="*/ 1290111 w 2373011"/>
              <a:gd name="connsiteY3" fmla="*/ 141254 h 144037"/>
              <a:gd name="connsiteX4" fmla="*/ 2373011 w 2373011"/>
              <a:gd name="connsiteY4" fmla="*/ 141254 h 144037"/>
              <a:gd name="connsiteX0" fmla="*/ 0 w 2373011"/>
              <a:gd name="connsiteY0" fmla="*/ 140862 h 140862"/>
              <a:gd name="connsiteX1" fmla="*/ 1090152 w 2373011"/>
              <a:gd name="connsiteY1" fmla="*/ 140683 h 140862"/>
              <a:gd name="connsiteX2" fmla="*/ 1197132 w 2373011"/>
              <a:gd name="connsiteY2" fmla="*/ 0 h 140862"/>
              <a:gd name="connsiteX3" fmla="*/ 1290111 w 2373011"/>
              <a:gd name="connsiteY3" fmla="*/ 138079 h 140862"/>
              <a:gd name="connsiteX4" fmla="*/ 2373011 w 2373011"/>
              <a:gd name="connsiteY4" fmla="*/ 138079 h 140862"/>
              <a:gd name="connsiteX0" fmla="*/ 0 w 2373011"/>
              <a:gd name="connsiteY0" fmla="*/ 134512 h 134512"/>
              <a:gd name="connsiteX1" fmla="*/ 1090152 w 2373011"/>
              <a:gd name="connsiteY1" fmla="*/ 134333 h 134512"/>
              <a:gd name="connsiteX2" fmla="*/ 1193957 w 2373011"/>
              <a:gd name="connsiteY2" fmla="*/ 0 h 134512"/>
              <a:gd name="connsiteX3" fmla="*/ 1290111 w 2373011"/>
              <a:gd name="connsiteY3" fmla="*/ 131729 h 134512"/>
              <a:gd name="connsiteX4" fmla="*/ 2373011 w 2373011"/>
              <a:gd name="connsiteY4" fmla="*/ 131729 h 134512"/>
              <a:gd name="connsiteX0" fmla="*/ 0 w 4914054"/>
              <a:gd name="connsiteY0" fmla="*/ 131337 h 134333"/>
              <a:gd name="connsiteX1" fmla="*/ 3631195 w 4914054"/>
              <a:gd name="connsiteY1" fmla="*/ 134333 h 134333"/>
              <a:gd name="connsiteX2" fmla="*/ 3735000 w 4914054"/>
              <a:gd name="connsiteY2" fmla="*/ 0 h 134333"/>
              <a:gd name="connsiteX3" fmla="*/ 3831154 w 4914054"/>
              <a:gd name="connsiteY3" fmla="*/ 131729 h 134333"/>
              <a:gd name="connsiteX4" fmla="*/ 4914054 w 4914054"/>
              <a:gd name="connsiteY4" fmla="*/ 131729 h 134333"/>
              <a:gd name="connsiteX0" fmla="*/ 0 w 7452111"/>
              <a:gd name="connsiteY0" fmla="*/ 131337 h 134333"/>
              <a:gd name="connsiteX1" fmla="*/ 3631195 w 7452111"/>
              <a:gd name="connsiteY1" fmla="*/ 134333 h 134333"/>
              <a:gd name="connsiteX2" fmla="*/ 3735000 w 7452111"/>
              <a:gd name="connsiteY2" fmla="*/ 0 h 134333"/>
              <a:gd name="connsiteX3" fmla="*/ 3831154 w 7452111"/>
              <a:gd name="connsiteY3" fmla="*/ 131729 h 134333"/>
              <a:gd name="connsiteX4" fmla="*/ 7452111 w 7452111"/>
              <a:gd name="connsiteY4" fmla="*/ 131729 h 13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2111" h="134333">
                <a:moveTo>
                  <a:pt x="0" y="131337"/>
                </a:moveTo>
                <a:lnTo>
                  <a:pt x="3631195" y="134333"/>
                </a:lnTo>
                <a:lnTo>
                  <a:pt x="3735000" y="0"/>
                </a:lnTo>
                <a:lnTo>
                  <a:pt x="3831154" y="131729"/>
                </a:lnTo>
                <a:lnTo>
                  <a:pt x="7452111" y="131729"/>
                </a:lnTo>
              </a:path>
            </a:pathLst>
          </a:custGeom>
          <a:noFill/>
          <a:ln w="6350">
            <a:solidFill>
              <a:srgbClr val="186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solidFill>
                <a:srgbClr val="0A62AC"/>
              </a:solidFill>
              <a:latin typeface="Century Gothic Standaard" charset="0"/>
            </a:endParaRP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60D5A43A-348A-4E3C-8194-6634032823EE}"/>
              </a:ext>
            </a:extLst>
          </p:cNvPr>
          <p:cNvSpPr txBox="1"/>
          <p:nvPr/>
        </p:nvSpPr>
        <p:spPr>
          <a:xfrm>
            <a:off x="611188" y="472547"/>
            <a:ext cx="7923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spc="300" dirty="0">
                <a:solidFill>
                  <a:srgbClr val="18678F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TECHNOLOGIES</a:t>
            </a:r>
          </a:p>
        </p:txBody>
      </p:sp>
      <p:pic>
        <p:nvPicPr>
          <p:cNvPr id="30" name="Afbeelding 29">
            <a:extLst>
              <a:ext uri="{FF2B5EF4-FFF2-40B4-BE49-F238E27FC236}">
                <a16:creationId xmlns:a16="http://schemas.microsoft.com/office/drawing/2014/main" id="{8926A76A-90D1-49D5-98FB-FB276B08C35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20" y="5991966"/>
            <a:ext cx="2266380" cy="863600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CA69EAAD-AB56-4A1F-8E0D-EEE6E839A30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305" y="3786983"/>
            <a:ext cx="1962254" cy="1537651"/>
          </a:xfrm>
          <a:prstGeom prst="rect">
            <a:avLst/>
          </a:prstGeom>
        </p:spPr>
      </p:pic>
      <p:sp>
        <p:nvSpPr>
          <p:cNvPr id="42" name="Rechthoek 41">
            <a:extLst>
              <a:ext uri="{FF2B5EF4-FFF2-40B4-BE49-F238E27FC236}">
                <a16:creationId xmlns:a16="http://schemas.microsoft.com/office/drawing/2014/main" id="{B8B359DB-91C2-4B58-B44C-0C81C4ABA13E}"/>
              </a:ext>
            </a:extLst>
          </p:cNvPr>
          <p:cNvSpPr/>
          <p:nvPr/>
        </p:nvSpPr>
        <p:spPr>
          <a:xfrm>
            <a:off x="4561981" y="5086683"/>
            <a:ext cx="1962354" cy="24821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800" b="1" spc="300" dirty="0"/>
              <a:t>WATER REUSE</a:t>
            </a:r>
          </a:p>
        </p:txBody>
      </p:sp>
    </p:spTree>
    <p:extLst>
      <p:ext uri="{BB962C8B-B14F-4D97-AF65-F5344CB8AC3E}">
        <p14:creationId xmlns:p14="http://schemas.microsoft.com/office/powerpoint/2010/main" val="211620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186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Century Gothic Standaard" charset="0"/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3697897" y="2603282"/>
            <a:ext cx="4834917" cy="22511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9" name="Tekstvak 48"/>
          <p:cNvSpPr txBox="1"/>
          <p:nvPr/>
        </p:nvSpPr>
        <p:spPr>
          <a:xfrm>
            <a:off x="3717776" y="2967454"/>
            <a:ext cx="4815037" cy="1522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BE" sz="1600" b="1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COMPACT GRANULAR SLUDGE AEROBIC BATCH REACTOR</a:t>
            </a:r>
          </a:p>
          <a:p>
            <a:pPr algn="ctr">
              <a:lnSpc>
                <a:spcPct val="150000"/>
              </a:lnSpc>
            </a:pPr>
            <a:endParaRPr lang="nl-BE" sz="1600" spc="3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>
              <a:lnSpc>
                <a:spcPct val="150000"/>
              </a:lnSpc>
            </a:pPr>
            <a:r>
              <a:rPr lang="nl-BE" sz="1600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Simple – </a:t>
            </a:r>
            <a:r>
              <a:rPr lang="nl-BE" sz="1600" spc="3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cost-effective</a:t>
            </a:r>
            <a:r>
              <a:rPr lang="nl-BE" sz="1600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– </a:t>
            </a:r>
            <a:r>
              <a:rPr lang="nl-BE" sz="1600" spc="3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reliable</a:t>
            </a:r>
            <a:r>
              <a:rPr lang="nl-BE" sz="1600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604884" y="1329797"/>
            <a:ext cx="7927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SMALL – MEDIUM BREWERIES</a:t>
            </a:r>
          </a:p>
        </p:txBody>
      </p:sp>
      <p:sp>
        <p:nvSpPr>
          <p:cNvPr id="13" name="Vrije vorm 12"/>
          <p:cNvSpPr/>
          <p:nvPr/>
        </p:nvSpPr>
        <p:spPr>
          <a:xfrm rot="10800000">
            <a:off x="611189" y="1854006"/>
            <a:ext cx="7923929" cy="134333"/>
          </a:xfrm>
          <a:custGeom>
            <a:avLst/>
            <a:gdLst>
              <a:gd name="connsiteX0" fmla="*/ 0 w 2032000"/>
              <a:gd name="connsiteY0" fmla="*/ 203200 h 228600"/>
              <a:gd name="connsiteX1" fmla="*/ 787400 w 2032000"/>
              <a:gd name="connsiteY1" fmla="*/ 215900 h 228600"/>
              <a:gd name="connsiteX2" fmla="*/ 977900 w 2032000"/>
              <a:gd name="connsiteY2" fmla="*/ 0 h 228600"/>
              <a:gd name="connsiteX3" fmla="*/ 1155700 w 2032000"/>
              <a:gd name="connsiteY3" fmla="*/ 228600 h 228600"/>
              <a:gd name="connsiteX4" fmla="*/ 2032000 w 2032000"/>
              <a:gd name="connsiteY4" fmla="*/ 228600 h 228600"/>
              <a:gd name="connsiteX0" fmla="*/ 0 w 2388315"/>
              <a:gd name="connsiteY0" fmla="*/ 228957 h 228957"/>
              <a:gd name="connsiteX1" fmla="*/ 1143715 w 2388315"/>
              <a:gd name="connsiteY1" fmla="*/ 215900 h 228957"/>
              <a:gd name="connsiteX2" fmla="*/ 1334215 w 2388315"/>
              <a:gd name="connsiteY2" fmla="*/ 0 h 228957"/>
              <a:gd name="connsiteX3" fmla="*/ 1512015 w 2388315"/>
              <a:gd name="connsiteY3" fmla="*/ 228600 h 228957"/>
              <a:gd name="connsiteX4" fmla="*/ 2388315 w 2388315"/>
              <a:gd name="connsiteY4" fmla="*/ 228600 h 228957"/>
              <a:gd name="connsiteX0" fmla="*/ 0 w 2388315"/>
              <a:gd name="connsiteY0" fmla="*/ 216079 h 228600"/>
              <a:gd name="connsiteX1" fmla="*/ 1143715 w 2388315"/>
              <a:gd name="connsiteY1" fmla="*/ 215900 h 228600"/>
              <a:gd name="connsiteX2" fmla="*/ 1334215 w 2388315"/>
              <a:gd name="connsiteY2" fmla="*/ 0 h 228600"/>
              <a:gd name="connsiteX3" fmla="*/ 1512015 w 2388315"/>
              <a:gd name="connsiteY3" fmla="*/ 228600 h 228600"/>
              <a:gd name="connsiteX4" fmla="*/ 2388315 w 2388315"/>
              <a:gd name="connsiteY4" fmla="*/ 228600 h 228600"/>
              <a:gd name="connsiteX0" fmla="*/ 0 w 2369185"/>
              <a:gd name="connsiteY0" fmla="*/ 216079 h 232426"/>
              <a:gd name="connsiteX1" fmla="*/ 1143715 w 2369185"/>
              <a:gd name="connsiteY1" fmla="*/ 215900 h 232426"/>
              <a:gd name="connsiteX2" fmla="*/ 1334215 w 2369185"/>
              <a:gd name="connsiteY2" fmla="*/ 0 h 232426"/>
              <a:gd name="connsiteX3" fmla="*/ 1512015 w 2369185"/>
              <a:gd name="connsiteY3" fmla="*/ 228600 h 232426"/>
              <a:gd name="connsiteX4" fmla="*/ 2369185 w 2369185"/>
              <a:gd name="connsiteY4" fmla="*/ 232426 h 232426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512015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36252"/>
              <a:gd name="connsiteX1" fmla="*/ 1143715 w 2376837"/>
              <a:gd name="connsiteY1" fmla="*/ 215900 h 236252"/>
              <a:gd name="connsiteX2" fmla="*/ 1334215 w 2376837"/>
              <a:gd name="connsiteY2" fmla="*/ 0 h 236252"/>
              <a:gd name="connsiteX3" fmla="*/ 1301589 w 2376837"/>
              <a:gd name="connsiteY3" fmla="*/ 236252 h 236252"/>
              <a:gd name="connsiteX4" fmla="*/ 2376837 w 2376837"/>
              <a:gd name="connsiteY4" fmla="*/ 228600 h 236252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28600"/>
              <a:gd name="connsiteX1" fmla="*/ 1067196 w 2376837"/>
              <a:gd name="connsiteY1" fmla="*/ 219726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147212 h 159733"/>
              <a:gd name="connsiteX1" fmla="*/ 106719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8632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2081 h 159733"/>
              <a:gd name="connsiteX4" fmla="*/ 2376837 w 2376837"/>
              <a:gd name="connsiteY4" fmla="*/ 159733 h 159733"/>
              <a:gd name="connsiteX0" fmla="*/ 0 w 2369185"/>
              <a:gd name="connsiteY0" fmla="*/ 147212 h 152081"/>
              <a:gd name="connsiteX1" fmla="*/ 1090152 w 2369185"/>
              <a:gd name="connsiteY1" fmla="*/ 147033 h 152081"/>
              <a:gd name="connsiteX2" fmla="*/ 1200307 w 2369185"/>
              <a:gd name="connsiteY2" fmla="*/ 0 h 152081"/>
              <a:gd name="connsiteX3" fmla="*/ 1293937 w 2369185"/>
              <a:gd name="connsiteY3" fmla="*/ 152081 h 152081"/>
              <a:gd name="connsiteX4" fmla="*/ 2369185 w 2369185"/>
              <a:gd name="connsiteY4" fmla="*/ 148255 h 152081"/>
              <a:gd name="connsiteX0" fmla="*/ 0 w 2369185"/>
              <a:gd name="connsiteY0" fmla="*/ 147212 h 159733"/>
              <a:gd name="connsiteX1" fmla="*/ 1090152 w 2369185"/>
              <a:gd name="connsiteY1" fmla="*/ 147033 h 159733"/>
              <a:gd name="connsiteX2" fmla="*/ 1200307 w 2369185"/>
              <a:gd name="connsiteY2" fmla="*/ 0 h 159733"/>
              <a:gd name="connsiteX3" fmla="*/ 1293937 w 2369185"/>
              <a:gd name="connsiteY3" fmla="*/ 152081 h 159733"/>
              <a:gd name="connsiteX4" fmla="*/ 2369185 w 2369185"/>
              <a:gd name="connsiteY4" fmla="*/ 159733 h 159733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3937 w 2373011"/>
              <a:gd name="connsiteY3" fmla="*/ 152081 h 152081"/>
              <a:gd name="connsiteX4" fmla="*/ 2373011 w 2373011"/>
              <a:gd name="connsiteY4" fmla="*/ 152081 h 152081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0111 w 2373011"/>
              <a:gd name="connsiteY3" fmla="*/ 144429 h 152081"/>
              <a:gd name="connsiteX4" fmla="*/ 2373011 w 2373011"/>
              <a:gd name="connsiteY4" fmla="*/ 152081 h 152081"/>
              <a:gd name="connsiteX0" fmla="*/ 0 w 2373011"/>
              <a:gd name="connsiteY0" fmla="*/ 147212 h 147212"/>
              <a:gd name="connsiteX1" fmla="*/ 1090152 w 2373011"/>
              <a:gd name="connsiteY1" fmla="*/ 147033 h 147212"/>
              <a:gd name="connsiteX2" fmla="*/ 1200307 w 2373011"/>
              <a:gd name="connsiteY2" fmla="*/ 0 h 147212"/>
              <a:gd name="connsiteX3" fmla="*/ 1290111 w 2373011"/>
              <a:gd name="connsiteY3" fmla="*/ 144429 h 147212"/>
              <a:gd name="connsiteX4" fmla="*/ 2373011 w 2373011"/>
              <a:gd name="connsiteY4" fmla="*/ 144429 h 147212"/>
              <a:gd name="connsiteX0" fmla="*/ 0 w 2373011"/>
              <a:gd name="connsiteY0" fmla="*/ 144037 h 144037"/>
              <a:gd name="connsiteX1" fmla="*/ 1090152 w 2373011"/>
              <a:gd name="connsiteY1" fmla="*/ 143858 h 144037"/>
              <a:gd name="connsiteX2" fmla="*/ 1190782 w 2373011"/>
              <a:gd name="connsiteY2" fmla="*/ 0 h 144037"/>
              <a:gd name="connsiteX3" fmla="*/ 1290111 w 2373011"/>
              <a:gd name="connsiteY3" fmla="*/ 141254 h 144037"/>
              <a:gd name="connsiteX4" fmla="*/ 2373011 w 2373011"/>
              <a:gd name="connsiteY4" fmla="*/ 141254 h 144037"/>
              <a:gd name="connsiteX0" fmla="*/ 0 w 2373011"/>
              <a:gd name="connsiteY0" fmla="*/ 140862 h 140862"/>
              <a:gd name="connsiteX1" fmla="*/ 1090152 w 2373011"/>
              <a:gd name="connsiteY1" fmla="*/ 140683 h 140862"/>
              <a:gd name="connsiteX2" fmla="*/ 1197132 w 2373011"/>
              <a:gd name="connsiteY2" fmla="*/ 0 h 140862"/>
              <a:gd name="connsiteX3" fmla="*/ 1290111 w 2373011"/>
              <a:gd name="connsiteY3" fmla="*/ 138079 h 140862"/>
              <a:gd name="connsiteX4" fmla="*/ 2373011 w 2373011"/>
              <a:gd name="connsiteY4" fmla="*/ 138079 h 140862"/>
              <a:gd name="connsiteX0" fmla="*/ 0 w 2373011"/>
              <a:gd name="connsiteY0" fmla="*/ 134512 h 134512"/>
              <a:gd name="connsiteX1" fmla="*/ 1090152 w 2373011"/>
              <a:gd name="connsiteY1" fmla="*/ 134333 h 134512"/>
              <a:gd name="connsiteX2" fmla="*/ 1193957 w 2373011"/>
              <a:gd name="connsiteY2" fmla="*/ 0 h 134512"/>
              <a:gd name="connsiteX3" fmla="*/ 1290111 w 2373011"/>
              <a:gd name="connsiteY3" fmla="*/ 131729 h 134512"/>
              <a:gd name="connsiteX4" fmla="*/ 2373011 w 2373011"/>
              <a:gd name="connsiteY4" fmla="*/ 131729 h 134512"/>
              <a:gd name="connsiteX0" fmla="*/ 0 w 4914054"/>
              <a:gd name="connsiteY0" fmla="*/ 131337 h 134333"/>
              <a:gd name="connsiteX1" fmla="*/ 3631195 w 4914054"/>
              <a:gd name="connsiteY1" fmla="*/ 134333 h 134333"/>
              <a:gd name="connsiteX2" fmla="*/ 3735000 w 4914054"/>
              <a:gd name="connsiteY2" fmla="*/ 0 h 134333"/>
              <a:gd name="connsiteX3" fmla="*/ 3831154 w 4914054"/>
              <a:gd name="connsiteY3" fmla="*/ 131729 h 134333"/>
              <a:gd name="connsiteX4" fmla="*/ 4914054 w 4914054"/>
              <a:gd name="connsiteY4" fmla="*/ 131729 h 134333"/>
              <a:gd name="connsiteX0" fmla="*/ 0 w 7452111"/>
              <a:gd name="connsiteY0" fmla="*/ 131337 h 134333"/>
              <a:gd name="connsiteX1" fmla="*/ 3631195 w 7452111"/>
              <a:gd name="connsiteY1" fmla="*/ 134333 h 134333"/>
              <a:gd name="connsiteX2" fmla="*/ 3735000 w 7452111"/>
              <a:gd name="connsiteY2" fmla="*/ 0 h 134333"/>
              <a:gd name="connsiteX3" fmla="*/ 3831154 w 7452111"/>
              <a:gd name="connsiteY3" fmla="*/ 131729 h 134333"/>
              <a:gd name="connsiteX4" fmla="*/ 7452111 w 7452111"/>
              <a:gd name="connsiteY4" fmla="*/ 131729 h 13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2111" h="134333">
                <a:moveTo>
                  <a:pt x="0" y="131337"/>
                </a:moveTo>
                <a:lnTo>
                  <a:pt x="3631195" y="134333"/>
                </a:lnTo>
                <a:lnTo>
                  <a:pt x="3735000" y="0"/>
                </a:lnTo>
                <a:lnTo>
                  <a:pt x="3831154" y="131729"/>
                </a:lnTo>
                <a:lnTo>
                  <a:pt x="7452111" y="131729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solidFill>
                <a:srgbClr val="0A62AC"/>
              </a:solidFill>
              <a:latin typeface="Century Gothic Standaard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23F7574-52B5-4B3B-AA6D-9584C443BA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7" t="324" r="-355" b="915"/>
          <a:stretch/>
        </p:blipFill>
        <p:spPr>
          <a:xfrm>
            <a:off x="575066" y="2593122"/>
            <a:ext cx="3112892" cy="2271518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9794C9CF-5E45-4D9D-A898-95C4307891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20" y="5991966"/>
            <a:ext cx="226638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8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801152"/>
            <a:ext cx="9144000" cy="5143500"/>
          </a:xfrm>
          <a:prstGeom prst="rect">
            <a:avLst/>
          </a:prstGeom>
          <a:solidFill>
            <a:srgbClr val="186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Century Gothic Standaard" charset="0"/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3697897" y="2603282"/>
            <a:ext cx="4834917" cy="22511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9" name="Tekstvak 48"/>
          <p:cNvSpPr txBox="1"/>
          <p:nvPr/>
        </p:nvSpPr>
        <p:spPr>
          <a:xfrm>
            <a:off x="3727716" y="2736622"/>
            <a:ext cx="4815037" cy="1892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BE" sz="1600" b="1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ANAEROBIC – AEROBIC TECHNOLOGIES</a:t>
            </a:r>
          </a:p>
          <a:p>
            <a:pPr algn="ctr">
              <a:lnSpc>
                <a:spcPct val="150000"/>
              </a:lnSpc>
            </a:pPr>
            <a:endParaRPr lang="nl-BE" sz="1600" spc="3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>
              <a:lnSpc>
                <a:spcPct val="150000"/>
              </a:lnSpc>
            </a:pPr>
            <a:r>
              <a:rPr lang="nl-BE" sz="1600" spc="3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Sustainable</a:t>
            </a:r>
            <a:r>
              <a:rPr lang="nl-BE" sz="1600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– low </a:t>
            </a:r>
            <a:r>
              <a:rPr lang="nl-BE" sz="1600" spc="3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sludge</a:t>
            </a:r>
            <a:r>
              <a:rPr lang="nl-BE" sz="1600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nl-BE" sz="1600" spc="3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and</a:t>
            </a:r>
            <a:r>
              <a:rPr lang="nl-BE" sz="1600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energy </a:t>
            </a:r>
            <a:r>
              <a:rPr lang="nl-BE" sz="1600" spc="3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cost</a:t>
            </a:r>
            <a:r>
              <a:rPr lang="nl-BE" sz="1600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– biogas </a:t>
            </a:r>
            <a:r>
              <a:rPr lang="nl-BE" sz="1600" spc="3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valorisation</a:t>
            </a:r>
            <a:r>
              <a:rPr lang="nl-BE" sz="1600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604884" y="1329797"/>
            <a:ext cx="7927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MEDIUM – LARGE BREWERIES</a:t>
            </a:r>
          </a:p>
        </p:txBody>
      </p:sp>
      <p:sp>
        <p:nvSpPr>
          <p:cNvPr id="13" name="Vrije vorm 12"/>
          <p:cNvSpPr/>
          <p:nvPr/>
        </p:nvSpPr>
        <p:spPr>
          <a:xfrm rot="10800000">
            <a:off x="611189" y="1854006"/>
            <a:ext cx="7923929" cy="134333"/>
          </a:xfrm>
          <a:custGeom>
            <a:avLst/>
            <a:gdLst>
              <a:gd name="connsiteX0" fmla="*/ 0 w 2032000"/>
              <a:gd name="connsiteY0" fmla="*/ 203200 h 228600"/>
              <a:gd name="connsiteX1" fmla="*/ 787400 w 2032000"/>
              <a:gd name="connsiteY1" fmla="*/ 215900 h 228600"/>
              <a:gd name="connsiteX2" fmla="*/ 977900 w 2032000"/>
              <a:gd name="connsiteY2" fmla="*/ 0 h 228600"/>
              <a:gd name="connsiteX3" fmla="*/ 1155700 w 2032000"/>
              <a:gd name="connsiteY3" fmla="*/ 228600 h 228600"/>
              <a:gd name="connsiteX4" fmla="*/ 2032000 w 2032000"/>
              <a:gd name="connsiteY4" fmla="*/ 228600 h 228600"/>
              <a:gd name="connsiteX0" fmla="*/ 0 w 2388315"/>
              <a:gd name="connsiteY0" fmla="*/ 228957 h 228957"/>
              <a:gd name="connsiteX1" fmla="*/ 1143715 w 2388315"/>
              <a:gd name="connsiteY1" fmla="*/ 215900 h 228957"/>
              <a:gd name="connsiteX2" fmla="*/ 1334215 w 2388315"/>
              <a:gd name="connsiteY2" fmla="*/ 0 h 228957"/>
              <a:gd name="connsiteX3" fmla="*/ 1512015 w 2388315"/>
              <a:gd name="connsiteY3" fmla="*/ 228600 h 228957"/>
              <a:gd name="connsiteX4" fmla="*/ 2388315 w 2388315"/>
              <a:gd name="connsiteY4" fmla="*/ 228600 h 228957"/>
              <a:gd name="connsiteX0" fmla="*/ 0 w 2388315"/>
              <a:gd name="connsiteY0" fmla="*/ 216079 h 228600"/>
              <a:gd name="connsiteX1" fmla="*/ 1143715 w 2388315"/>
              <a:gd name="connsiteY1" fmla="*/ 215900 h 228600"/>
              <a:gd name="connsiteX2" fmla="*/ 1334215 w 2388315"/>
              <a:gd name="connsiteY2" fmla="*/ 0 h 228600"/>
              <a:gd name="connsiteX3" fmla="*/ 1512015 w 2388315"/>
              <a:gd name="connsiteY3" fmla="*/ 228600 h 228600"/>
              <a:gd name="connsiteX4" fmla="*/ 2388315 w 2388315"/>
              <a:gd name="connsiteY4" fmla="*/ 228600 h 228600"/>
              <a:gd name="connsiteX0" fmla="*/ 0 w 2369185"/>
              <a:gd name="connsiteY0" fmla="*/ 216079 h 232426"/>
              <a:gd name="connsiteX1" fmla="*/ 1143715 w 2369185"/>
              <a:gd name="connsiteY1" fmla="*/ 215900 h 232426"/>
              <a:gd name="connsiteX2" fmla="*/ 1334215 w 2369185"/>
              <a:gd name="connsiteY2" fmla="*/ 0 h 232426"/>
              <a:gd name="connsiteX3" fmla="*/ 1512015 w 2369185"/>
              <a:gd name="connsiteY3" fmla="*/ 228600 h 232426"/>
              <a:gd name="connsiteX4" fmla="*/ 2369185 w 2369185"/>
              <a:gd name="connsiteY4" fmla="*/ 232426 h 232426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512015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36252"/>
              <a:gd name="connsiteX1" fmla="*/ 1143715 w 2376837"/>
              <a:gd name="connsiteY1" fmla="*/ 215900 h 236252"/>
              <a:gd name="connsiteX2" fmla="*/ 1334215 w 2376837"/>
              <a:gd name="connsiteY2" fmla="*/ 0 h 236252"/>
              <a:gd name="connsiteX3" fmla="*/ 1301589 w 2376837"/>
              <a:gd name="connsiteY3" fmla="*/ 236252 h 236252"/>
              <a:gd name="connsiteX4" fmla="*/ 2376837 w 2376837"/>
              <a:gd name="connsiteY4" fmla="*/ 228600 h 236252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28600"/>
              <a:gd name="connsiteX1" fmla="*/ 1067196 w 2376837"/>
              <a:gd name="connsiteY1" fmla="*/ 219726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147212 h 159733"/>
              <a:gd name="connsiteX1" fmla="*/ 106719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8632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2081 h 159733"/>
              <a:gd name="connsiteX4" fmla="*/ 2376837 w 2376837"/>
              <a:gd name="connsiteY4" fmla="*/ 159733 h 159733"/>
              <a:gd name="connsiteX0" fmla="*/ 0 w 2369185"/>
              <a:gd name="connsiteY0" fmla="*/ 147212 h 152081"/>
              <a:gd name="connsiteX1" fmla="*/ 1090152 w 2369185"/>
              <a:gd name="connsiteY1" fmla="*/ 147033 h 152081"/>
              <a:gd name="connsiteX2" fmla="*/ 1200307 w 2369185"/>
              <a:gd name="connsiteY2" fmla="*/ 0 h 152081"/>
              <a:gd name="connsiteX3" fmla="*/ 1293937 w 2369185"/>
              <a:gd name="connsiteY3" fmla="*/ 152081 h 152081"/>
              <a:gd name="connsiteX4" fmla="*/ 2369185 w 2369185"/>
              <a:gd name="connsiteY4" fmla="*/ 148255 h 152081"/>
              <a:gd name="connsiteX0" fmla="*/ 0 w 2369185"/>
              <a:gd name="connsiteY0" fmla="*/ 147212 h 159733"/>
              <a:gd name="connsiteX1" fmla="*/ 1090152 w 2369185"/>
              <a:gd name="connsiteY1" fmla="*/ 147033 h 159733"/>
              <a:gd name="connsiteX2" fmla="*/ 1200307 w 2369185"/>
              <a:gd name="connsiteY2" fmla="*/ 0 h 159733"/>
              <a:gd name="connsiteX3" fmla="*/ 1293937 w 2369185"/>
              <a:gd name="connsiteY3" fmla="*/ 152081 h 159733"/>
              <a:gd name="connsiteX4" fmla="*/ 2369185 w 2369185"/>
              <a:gd name="connsiteY4" fmla="*/ 159733 h 159733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3937 w 2373011"/>
              <a:gd name="connsiteY3" fmla="*/ 152081 h 152081"/>
              <a:gd name="connsiteX4" fmla="*/ 2373011 w 2373011"/>
              <a:gd name="connsiteY4" fmla="*/ 152081 h 152081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0111 w 2373011"/>
              <a:gd name="connsiteY3" fmla="*/ 144429 h 152081"/>
              <a:gd name="connsiteX4" fmla="*/ 2373011 w 2373011"/>
              <a:gd name="connsiteY4" fmla="*/ 152081 h 152081"/>
              <a:gd name="connsiteX0" fmla="*/ 0 w 2373011"/>
              <a:gd name="connsiteY0" fmla="*/ 147212 h 147212"/>
              <a:gd name="connsiteX1" fmla="*/ 1090152 w 2373011"/>
              <a:gd name="connsiteY1" fmla="*/ 147033 h 147212"/>
              <a:gd name="connsiteX2" fmla="*/ 1200307 w 2373011"/>
              <a:gd name="connsiteY2" fmla="*/ 0 h 147212"/>
              <a:gd name="connsiteX3" fmla="*/ 1290111 w 2373011"/>
              <a:gd name="connsiteY3" fmla="*/ 144429 h 147212"/>
              <a:gd name="connsiteX4" fmla="*/ 2373011 w 2373011"/>
              <a:gd name="connsiteY4" fmla="*/ 144429 h 147212"/>
              <a:gd name="connsiteX0" fmla="*/ 0 w 2373011"/>
              <a:gd name="connsiteY0" fmla="*/ 144037 h 144037"/>
              <a:gd name="connsiteX1" fmla="*/ 1090152 w 2373011"/>
              <a:gd name="connsiteY1" fmla="*/ 143858 h 144037"/>
              <a:gd name="connsiteX2" fmla="*/ 1190782 w 2373011"/>
              <a:gd name="connsiteY2" fmla="*/ 0 h 144037"/>
              <a:gd name="connsiteX3" fmla="*/ 1290111 w 2373011"/>
              <a:gd name="connsiteY3" fmla="*/ 141254 h 144037"/>
              <a:gd name="connsiteX4" fmla="*/ 2373011 w 2373011"/>
              <a:gd name="connsiteY4" fmla="*/ 141254 h 144037"/>
              <a:gd name="connsiteX0" fmla="*/ 0 w 2373011"/>
              <a:gd name="connsiteY0" fmla="*/ 140862 h 140862"/>
              <a:gd name="connsiteX1" fmla="*/ 1090152 w 2373011"/>
              <a:gd name="connsiteY1" fmla="*/ 140683 h 140862"/>
              <a:gd name="connsiteX2" fmla="*/ 1197132 w 2373011"/>
              <a:gd name="connsiteY2" fmla="*/ 0 h 140862"/>
              <a:gd name="connsiteX3" fmla="*/ 1290111 w 2373011"/>
              <a:gd name="connsiteY3" fmla="*/ 138079 h 140862"/>
              <a:gd name="connsiteX4" fmla="*/ 2373011 w 2373011"/>
              <a:gd name="connsiteY4" fmla="*/ 138079 h 140862"/>
              <a:gd name="connsiteX0" fmla="*/ 0 w 2373011"/>
              <a:gd name="connsiteY0" fmla="*/ 134512 h 134512"/>
              <a:gd name="connsiteX1" fmla="*/ 1090152 w 2373011"/>
              <a:gd name="connsiteY1" fmla="*/ 134333 h 134512"/>
              <a:gd name="connsiteX2" fmla="*/ 1193957 w 2373011"/>
              <a:gd name="connsiteY2" fmla="*/ 0 h 134512"/>
              <a:gd name="connsiteX3" fmla="*/ 1290111 w 2373011"/>
              <a:gd name="connsiteY3" fmla="*/ 131729 h 134512"/>
              <a:gd name="connsiteX4" fmla="*/ 2373011 w 2373011"/>
              <a:gd name="connsiteY4" fmla="*/ 131729 h 134512"/>
              <a:gd name="connsiteX0" fmla="*/ 0 w 4914054"/>
              <a:gd name="connsiteY0" fmla="*/ 131337 h 134333"/>
              <a:gd name="connsiteX1" fmla="*/ 3631195 w 4914054"/>
              <a:gd name="connsiteY1" fmla="*/ 134333 h 134333"/>
              <a:gd name="connsiteX2" fmla="*/ 3735000 w 4914054"/>
              <a:gd name="connsiteY2" fmla="*/ 0 h 134333"/>
              <a:gd name="connsiteX3" fmla="*/ 3831154 w 4914054"/>
              <a:gd name="connsiteY3" fmla="*/ 131729 h 134333"/>
              <a:gd name="connsiteX4" fmla="*/ 4914054 w 4914054"/>
              <a:gd name="connsiteY4" fmla="*/ 131729 h 134333"/>
              <a:gd name="connsiteX0" fmla="*/ 0 w 7452111"/>
              <a:gd name="connsiteY0" fmla="*/ 131337 h 134333"/>
              <a:gd name="connsiteX1" fmla="*/ 3631195 w 7452111"/>
              <a:gd name="connsiteY1" fmla="*/ 134333 h 134333"/>
              <a:gd name="connsiteX2" fmla="*/ 3735000 w 7452111"/>
              <a:gd name="connsiteY2" fmla="*/ 0 h 134333"/>
              <a:gd name="connsiteX3" fmla="*/ 3831154 w 7452111"/>
              <a:gd name="connsiteY3" fmla="*/ 131729 h 134333"/>
              <a:gd name="connsiteX4" fmla="*/ 7452111 w 7452111"/>
              <a:gd name="connsiteY4" fmla="*/ 131729 h 13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2111" h="134333">
                <a:moveTo>
                  <a:pt x="0" y="131337"/>
                </a:moveTo>
                <a:lnTo>
                  <a:pt x="3631195" y="134333"/>
                </a:lnTo>
                <a:lnTo>
                  <a:pt x="3735000" y="0"/>
                </a:lnTo>
                <a:lnTo>
                  <a:pt x="3831154" y="131729"/>
                </a:lnTo>
                <a:lnTo>
                  <a:pt x="7452111" y="131729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solidFill>
                <a:srgbClr val="0A62AC"/>
              </a:solidFill>
              <a:latin typeface="Century Gothic Standaard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7464505-73C2-48BB-A4FB-7386961BB7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7" r="7854"/>
          <a:stretch/>
        </p:blipFill>
        <p:spPr>
          <a:xfrm>
            <a:off x="575066" y="2593122"/>
            <a:ext cx="3112892" cy="2261359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A7B24A56-635D-4B5D-9878-E6A47C8900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20" y="5991966"/>
            <a:ext cx="226638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4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801152"/>
            <a:ext cx="9144000" cy="5143500"/>
          </a:xfrm>
          <a:prstGeom prst="rect">
            <a:avLst/>
          </a:prstGeom>
          <a:solidFill>
            <a:srgbClr val="186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Century Gothic Standaard" charset="0"/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3697897" y="2603282"/>
            <a:ext cx="4834917" cy="22511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9" name="Tekstvak 48"/>
          <p:cNvSpPr txBox="1"/>
          <p:nvPr/>
        </p:nvSpPr>
        <p:spPr>
          <a:xfrm>
            <a:off x="3727716" y="2736622"/>
            <a:ext cx="4815037" cy="1892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BE" sz="1600" b="1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MEMBRANE BIOREACTOR</a:t>
            </a:r>
          </a:p>
          <a:p>
            <a:pPr algn="ctr">
              <a:lnSpc>
                <a:spcPct val="150000"/>
              </a:lnSpc>
            </a:pPr>
            <a:endParaRPr lang="nl-BE" sz="1600" spc="3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>
              <a:lnSpc>
                <a:spcPct val="150000"/>
              </a:lnSpc>
            </a:pPr>
            <a:r>
              <a:rPr lang="nl-BE" sz="1600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Pre-assembled </a:t>
            </a:r>
            <a:r>
              <a:rPr lang="nl-BE" sz="1600" spc="3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and</a:t>
            </a:r>
            <a:r>
              <a:rPr lang="nl-BE" sz="1600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nl-BE" sz="1600" spc="3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containerised</a:t>
            </a:r>
            <a:r>
              <a:rPr lang="nl-BE" sz="1600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– Compact – Excellent effluent </a:t>
            </a:r>
            <a:r>
              <a:rPr lang="nl-BE" sz="1600" spc="3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quality</a:t>
            </a:r>
            <a:endParaRPr lang="nl-BE" sz="1600" spc="3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604884" y="1329797"/>
            <a:ext cx="7927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DOUBLING THE CAPACITY OF EXISTING PLANT</a:t>
            </a:r>
          </a:p>
        </p:txBody>
      </p:sp>
      <p:sp>
        <p:nvSpPr>
          <p:cNvPr id="13" name="Vrije vorm 12"/>
          <p:cNvSpPr/>
          <p:nvPr/>
        </p:nvSpPr>
        <p:spPr>
          <a:xfrm rot="10800000">
            <a:off x="611189" y="1854006"/>
            <a:ext cx="7923929" cy="134333"/>
          </a:xfrm>
          <a:custGeom>
            <a:avLst/>
            <a:gdLst>
              <a:gd name="connsiteX0" fmla="*/ 0 w 2032000"/>
              <a:gd name="connsiteY0" fmla="*/ 203200 h 228600"/>
              <a:gd name="connsiteX1" fmla="*/ 787400 w 2032000"/>
              <a:gd name="connsiteY1" fmla="*/ 215900 h 228600"/>
              <a:gd name="connsiteX2" fmla="*/ 977900 w 2032000"/>
              <a:gd name="connsiteY2" fmla="*/ 0 h 228600"/>
              <a:gd name="connsiteX3" fmla="*/ 1155700 w 2032000"/>
              <a:gd name="connsiteY3" fmla="*/ 228600 h 228600"/>
              <a:gd name="connsiteX4" fmla="*/ 2032000 w 2032000"/>
              <a:gd name="connsiteY4" fmla="*/ 228600 h 228600"/>
              <a:gd name="connsiteX0" fmla="*/ 0 w 2388315"/>
              <a:gd name="connsiteY0" fmla="*/ 228957 h 228957"/>
              <a:gd name="connsiteX1" fmla="*/ 1143715 w 2388315"/>
              <a:gd name="connsiteY1" fmla="*/ 215900 h 228957"/>
              <a:gd name="connsiteX2" fmla="*/ 1334215 w 2388315"/>
              <a:gd name="connsiteY2" fmla="*/ 0 h 228957"/>
              <a:gd name="connsiteX3" fmla="*/ 1512015 w 2388315"/>
              <a:gd name="connsiteY3" fmla="*/ 228600 h 228957"/>
              <a:gd name="connsiteX4" fmla="*/ 2388315 w 2388315"/>
              <a:gd name="connsiteY4" fmla="*/ 228600 h 228957"/>
              <a:gd name="connsiteX0" fmla="*/ 0 w 2388315"/>
              <a:gd name="connsiteY0" fmla="*/ 216079 h 228600"/>
              <a:gd name="connsiteX1" fmla="*/ 1143715 w 2388315"/>
              <a:gd name="connsiteY1" fmla="*/ 215900 h 228600"/>
              <a:gd name="connsiteX2" fmla="*/ 1334215 w 2388315"/>
              <a:gd name="connsiteY2" fmla="*/ 0 h 228600"/>
              <a:gd name="connsiteX3" fmla="*/ 1512015 w 2388315"/>
              <a:gd name="connsiteY3" fmla="*/ 228600 h 228600"/>
              <a:gd name="connsiteX4" fmla="*/ 2388315 w 2388315"/>
              <a:gd name="connsiteY4" fmla="*/ 228600 h 228600"/>
              <a:gd name="connsiteX0" fmla="*/ 0 w 2369185"/>
              <a:gd name="connsiteY0" fmla="*/ 216079 h 232426"/>
              <a:gd name="connsiteX1" fmla="*/ 1143715 w 2369185"/>
              <a:gd name="connsiteY1" fmla="*/ 215900 h 232426"/>
              <a:gd name="connsiteX2" fmla="*/ 1334215 w 2369185"/>
              <a:gd name="connsiteY2" fmla="*/ 0 h 232426"/>
              <a:gd name="connsiteX3" fmla="*/ 1512015 w 2369185"/>
              <a:gd name="connsiteY3" fmla="*/ 228600 h 232426"/>
              <a:gd name="connsiteX4" fmla="*/ 2369185 w 2369185"/>
              <a:gd name="connsiteY4" fmla="*/ 232426 h 232426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512015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36252"/>
              <a:gd name="connsiteX1" fmla="*/ 1143715 w 2376837"/>
              <a:gd name="connsiteY1" fmla="*/ 215900 h 236252"/>
              <a:gd name="connsiteX2" fmla="*/ 1334215 w 2376837"/>
              <a:gd name="connsiteY2" fmla="*/ 0 h 236252"/>
              <a:gd name="connsiteX3" fmla="*/ 1301589 w 2376837"/>
              <a:gd name="connsiteY3" fmla="*/ 236252 h 236252"/>
              <a:gd name="connsiteX4" fmla="*/ 2376837 w 2376837"/>
              <a:gd name="connsiteY4" fmla="*/ 228600 h 236252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28600"/>
              <a:gd name="connsiteX1" fmla="*/ 1067196 w 2376837"/>
              <a:gd name="connsiteY1" fmla="*/ 219726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147212 h 159733"/>
              <a:gd name="connsiteX1" fmla="*/ 106719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8632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2081 h 159733"/>
              <a:gd name="connsiteX4" fmla="*/ 2376837 w 2376837"/>
              <a:gd name="connsiteY4" fmla="*/ 159733 h 159733"/>
              <a:gd name="connsiteX0" fmla="*/ 0 w 2369185"/>
              <a:gd name="connsiteY0" fmla="*/ 147212 h 152081"/>
              <a:gd name="connsiteX1" fmla="*/ 1090152 w 2369185"/>
              <a:gd name="connsiteY1" fmla="*/ 147033 h 152081"/>
              <a:gd name="connsiteX2" fmla="*/ 1200307 w 2369185"/>
              <a:gd name="connsiteY2" fmla="*/ 0 h 152081"/>
              <a:gd name="connsiteX3" fmla="*/ 1293937 w 2369185"/>
              <a:gd name="connsiteY3" fmla="*/ 152081 h 152081"/>
              <a:gd name="connsiteX4" fmla="*/ 2369185 w 2369185"/>
              <a:gd name="connsiteY4" fmla="*/ 148255 h 152081"/>
              <a:gd name="connsiteX0" fmla="*/ 0 w 2369185"/>
              <a:gd name="connsiteY0" fmla="*/ 147212 h 159733"/>
              <a:gd name="connsiteX1" fmla="*/ 1090152 w 2369185"/>
              <a:gd name="connsiteY1" fmla="*/ 147033 h 159733"/>
              <a:gd name="connsiteX2" fmla="*/ 1200307 w 2369185"/>
              <a:gd name="connsiteY2" fmla="*/ 0 h 159733"/>
              <a:gd name="connsiteX3" fmla="*/ 1293937 w 2369185"/>
              <a:gd name="connsiteY3" fmla="*/ 152081 h 159733"/>
              <a:gd name="connsiteX4" fmla="*/ 2369185 w 2369185"/>
              <a:gd name="connsiteY4" fmla="*/ 159733 h 159733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3937 w 2373011"/>
              <a:gd name="connsiteY3" fmla="*/ 152081 h 152081"/>
              <a:gd name="connsiteX4" fmla="*/ 2373011 w 2373011"/>
              <a:gd name="connsiteY4" fmla="*/ 152081 h 152081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0111 w 2373011"/>
              <a:gd name="connsiteY3" fmla="*/ 144429 h 152081"/>
              <a:gd name="connsiteX4" fmla="*/ 2373011 w 2373011"/>
              <a:gd name="connsiteY4" fmla="*/ 152081 h 152081"/>
              <a:gd name="connsiteX0" fmla="*/ 0 w 2373011"/>
              <a:gd name="connsiteY0" fmla="*/ 147212 h 147212"/>
              <a:gd name="connsiteX1" fmla="*/ 1090152 w 2373011"/>
              <a:gd name="connsiteY1" fmla="*/ 147033 h 147212"/>
              <a:gd name="connsiteX2" fmla="*/ 1200307 w 2373011"/>
              <a:gd name="connsiteY2" fmla="*/ 0 h 147212"/>
              <a:gd name="connsiteX3" fmla="*/ 1290111 w 2373011"/>
              <a:gd name="connsiteY3" fmla="*/ 144429 h 147212"/>
              <a:gd name="connsiteX4" fmla="*/ 2373011 w 2373011"/>
              <a:gd name="connsiteY4" fmla="*/ 144429 h 147212"/>
              <a:gd name="connsiteX0" fmla="*/ 0 w 2373011"/>
              <a:gd name="connsiteY0" fmla="*/ 144037 h 144037"/>
              <a:gd name="connsiteX1" fmla="*/ 1090152 w 2373011"/>
              <a:gd name="connsiteY1" fmla="*/ 143858 h 144037"/>
              <a:gd name="connsiteX2" fmla="*/ 1190782 w 2373011"/>
              <a:gd name="connsiteY2" fmla="*/ 0 h 144037"/>
              <a:gd name="connsiteX3" fmla="*/ 1290111 w 2373011"/>
              <a:gd name="connsiteY3" fmla="*/ 141254 h 144037"/>
              <a:gd name="connsiteX4" fmla="*/ 2373011 w 2373011"/>
              <a:gd name="connsiteY4" fmla="*/ 141254 h 144037"/>
              <a:gd name="connsiteX0" fmla="*/ 0 w 2373011"/>
              <a:gd name="connsiteY0" fmla="*/ 140862 h 140862"/>
              <a:gd name="connsiteX1" fmla="*/ 1090152 w 2373011"/>
              <a:gd name="connsiteY1" fmla="*/ 140683 h 140862"/>
              <a:gd name="connsiteX2" fmla="*/ 1197132 w 2373011"/>
              <a:gd name="connsiteY2" fmla="*/ 0 h 140862"/>
              <a:gd name="connsiteX3" fmla="*/ 1290111 w 2373011"/>
              <a:gd name="connsiteY3" fmla="*/ 138079 h 140862"/>
              <a:gd name="connsiteX4" fmla="*/ 2373011 w 2373011"/>
              <a:gd name="connsiteY4" fmla="*/ 138079 h 140862"/>
              <a:gd name="connsiteX0" fmla="*/ 0 w 2373011"/>
              <a:gd name="connsiteY0" fmla="*/ 134512 h 134512"/>
              <a:gd name="connsiteX1" fmla="*/ 1090152 w 2373011"/>
              <a:gd name="connsiteY1" fmla="*/ 134333 h 134512"/>
              <a:gd name="connsiteX2" fmla="*/ 1193957 w 2373011"/>
              <a:gd name="connsiteY2" fmla="*/ 0 h 134512"/>
              <a:gd name="connsiteX3" fmla="*/ 1290111 w 2373011"/>
              <a:gd name="connsiteY3" fmla="*/ 131729 h 134512"/>
              <a:gd name="connsiteX4" fmla="*/ 2373011 w 2373011"/>
              <a:gd name="connsiteY4" fmla="*/ 131729 h 134512"/>
              <a:gd name="connsiteX0" fmla="*/ 0 w 4914054"/>
              <a:gd name="connsiteY0" fmla="*/ 131337 h 134333"/>
              <a:gd name="connsiteX1" fmla="*/ 3631195 w 4914054"/>
              <a:gd name="connsiteY1" fmla="*/ 134333 h 134333"/>
              <a:gd name="connsiteX2" fmla="*/ 3735000 w 4914054"/>
              <a:gd name="connsiteY2" fmla="*/ 0 h 134333"/>
              <a:gd name="connsiteX3" fmla="*/ 3831154 w 4914054"/>
              <a:gd name="connsiteY3" fmla="*/ 131729 h 134333"/>
              <a:gd name="connsiteX4" fmla="*/ 4914054 w 4914054"/>
              <a:gd name="connsiteY4" fmla="*/ 131729 h 134333"/>
              <a:gd name="connsiteX0" fmla="*/ 0 w 7452111"/>
              <a:gd name="connsiteY0" fmla="*/ 131337 h 134333"/>
              <a:gd name="connsiteX1" fmla="*/ 3631195 w 7452111"/>
              <a:gd name="connsiteY1" fmla="*/ 134333 h 134333"/>
              <a:gd name="connsiteX2" fmla="*/ 3735000 w 7452111"/>
              <a:gd name="connsiteY2" fmla="*/ 0 h 134333"/>
              <a:gd name="connsiteX3" fmla="*/ 3831154 w 7452111"/>
              <a:gd name="connsiteY3" fmla="*/ 131729 h 134333"/>
              <a:gd name="connsiteX4" fmla="*/ 7452111 w 7452111"/>
              <a:gd name="connsiteY4" fmla="*/ 131729 h 13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2111" h="134333">
                <a:moveTo>
                  <a:pt x="0" y="131337"/>
                </a:moveTo>
                <a:lnTo>
                  <a:pt x="3631195" y="134333"/>
                </a:lnTo>
                <a:lnTo>
                  <a:pt x="3735000" y="0"/>
                </a:lnTo>
                <a:lnTo>
                  <a:pt x="3831154" y="131729"/>
                </a:lnTo>
                <a:lnTo>
                  <a:pt x="7452111" y="131729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solidFill>
                <a:srgbClr val="0A62AC"/>
              </a:solidFill>
              <a:latin typeface="Century Gothic Standaard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76EC1E8-7F5E-4D4B-BF42-388B9A792C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70"/>
          <a:stretch/>
        </p:blipFill>
        <p:spPr>
          <a:xfrm>
            <a:off x="609833" y="2605089"/>
            <a:ext cx="3055614" cy="2287198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2CB6BA18-AA91-4845-A196-CE91D97635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20" y="5991966"/>
            <a:ext cx="226638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2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815841"/>
            <a:ext cx="9144000" cy="5143500"/>
          </a:xfrm>
          <a:prstGeom prst="rect">
            <a:avLst/>
          </a:prstGeom>
          <a:solidFill>
            <a:srgbClr val="186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Century Gothic Standaard" charset="0"/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4067944" y="2603282"/>
            <a:ext cx="4834917" cy="22511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9" name="Tekstvak 48"/>
          <p:cNvSpPr txBox="1"/>
          <p:nvPr/>
        </p:nvSpPr>
        <p:spPr>
          <a:xfrm>
            <a:off x="4097763" y="2946636"/>
            <a:ext cx="4815037" cy="1522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BE" sz="1600" b="1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REVERSE OSMOSIS</a:t>
            </a:r>
          </a:p>
          <a:p>
            <a:pPr algn="ctr">
              <a:lnSpc>
                <a:spcPct val="150000"/>
              </a:lnSpc>
            </a:pPr>
            <a:endParaRPr lang="nl-BE" sz="1600" spc="3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>
              <a:lnSpc>
                <a:spcPct val="150000"/>
              </a:lnSpc>
            </a:pPr>
            <a:r>
              <a:rPr lang="nl-BE" sz="1600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Pre-assembled </a:t>
            </a:r>
            <a:r>
              <a:rPr lang="nl-BE" sz="1600" spc="3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and</a:t>
            </a:r>
            <a:r>
              <a:rPr lang="nl-BE" sz="1600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nl-BE" sz="1600" spc="3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containerised</a:t>
            </a:r>
            <a:r>
              <a:rPr lang="nl-BE" sz="1600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– waste water </a:t>
            </a:r>
            <a:r>
              <a:rPr lang="nl-BE" sz="1600" spc="3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reuse</a:t>
            </a:r>
            <a:endParaRPr lang="nl-BE" sz="1600" spc="3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604884" y="1329797"/>
            <a:ext cx="7927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CLOSING THE WATER CYCLE</a:t>
            </a:r>
          </a:p>
        </p:txBody>
      </p:sp>
      <p:sp>
        <p:nvSpPr>
          <p:cNvPr id="13" name="Vrije vorm 12"/>
          <p:cNvSpPr/>
          <p:nvPr/>
        </p:nvSpPr>
        <p:spPr>
          <a:xfrm rot="10800000">
            <a:off x="611189" y="1854006"/>
            <a:ext cx="7923929" cy="134333"/>
          </a:xfrm>
          <a:custGeom>
            <a:avLst/>
            <a:gdLst>
              <a:gd name="connsiteX0" fmla="*/ 0 w 2032000"/>
              <a:gd name="connsiteY0" fmla="*/ 203200 h 228600"/>
              <a:gd name="connsiteX1" fmla="*/ 787400 w 2032000"/>
              <a:gd name="connsiteY1" fmla="*/ 215900 h 228600"/>
              <a:gd name="connsiteX2" fmla="*/ 977900 w 2032000"/>
              <a:gd name="connsiteY2" fmla="*/ 0 h 228600"/>
              <a:gd name="connsiteX3" fmla="*/ 1155700 w 2032000"/>
              <a:gd name="connsiteY3" fmla="*/ 228600 h 228600"/>
              <a:gd name="connsiteX4" fmla="*/ 2032000 w 2032000"/>
              <a:gd name="connsiteY4" fmla="*/ 228600 h 228600"/>
              <a:gd name="connsiteX0" fmla="*/ 0 w 2388315"/>
              <a:gd name="connsiteY0" fmla="*/ 228957 h 228957"/>
              <a:gd name="connsiteX1" fmla="*/ 1143715 w 2388315"/>
              <a:gd name="connsiteY1" fmla="*/ 215900 h 228957"/>
              <a:gd name="connsiteX2" fmla="*/ 1334215 w 2388315"/>
              <a:gd name="connsiteY2" fmla="*/ 0 h 228957"/>
              <a:gd name="connsiteX3" fmla="*/ 1512015 w 2388315"/>
              <a:gd name="connsiteY3" fmla="*/ 228600 h 228957"/>
              <a:gd name="connsiteX4" fmla="*/ 2388315 w 2388315"/>
              <a:gd name="connsiteY4" fmla="*/ 228600 h 228957"/>
              <a:gd name="connsiteX0" fmla="*/ 0 w 2388315"/>
              <a:gd name="connsiteY0" fmla="*/ 216079 h 228600"/>
              <a:gd name="connsiteX1" fmla="*/ 1143715 w 2388315"/>
              <a:gd name="connsiteY1" fmla="*/ 215900 h 228600"/>
              <a:gd name="connsiteX2" fmla="*/ 1334215 w 2388315"/>
              <a:gd name="connsiteY2" fmla="*/ 0 h 228600"/>
              <a:gd name="connsiteX3" fmla="*/ 1512015 w 2388315"/>
              <a:gd name="connsiteY3" fmla="*/ 228600 h 228600"/>
              <a:gd name="connsiteX4" fmla="*/ 2388315 w 2388315"/>
              <a:gd name="connsiteY4" fmla="*/ 228600 h 228600"/>
              <a:gd name="connsiteX0" fmla="*/ 0 w 2369185"/>
              <a:gd name="connsiteY0" fmla="*/ 216079 h 232426"/>
              <a:gd name="connsiteX1" fmla="*/ 1143715 w 2369185"/>
              <a:gd name="connsiteY1" fmla="*/ 215900 h 232426"/>
              <a:gd name="connsiteX2" fmla="*/ 1334215 w 2369185"/>
              <a:gd name="connsiteY2" fmla="*/ 0 h 232426"/>
              <a:gd name="connsiteX3" fmla="*/ 1512015 w 2369185"/>
              <a:gd name="connsiteY3" fmla="*/ 228600 h 232426"/>
              <a:gd name="connsiteX4" fmla="*/ 2369185 w 2369185"/>
              <a:gd name="connsiteY4" fmla="*/ 232426 h 232426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512015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36252"/>
              <a:gd name="connsiteX1" fmla="*/ 1143715 w 2376837"/>
              <a:gd name="connsiteY1" fmla="*/ 215900 h 236252"/>
              <a:gd name="connsiteX2" fmla="*/ 1334215 w 2376837"/>
              <a:gd name="connsiteY2" fmla="*/ 0 h 236252"/>
              <a:gd name="connsiteX3" fmla="*/ 1301589 w 2376837"/>
              <a:gd name="connsiteY3" fmla="*/ 236252 h 236252"/>
              <a:gd name="connsiteX4" fmla="*/ 2376837 w 2376837"/>
              <a:gd name="connsiteY4" fmla="*/ 228600 h 236252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28600"/>
              <a:gd name="connsiteX1" fmla="*/ 1067196 w 2376837"/>
              <a:gd name="connsiteY1" fmla="*/ 219726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147212 h 159733"/>
              <a:gd name="connsiteX1" fmla="*/ 106719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8632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2081 h 159733"/>
              <a:gd name="connsiteX4" fmla="*/ 2376837 w 2376837"/>
              <a:gd name="connsiteY4" fmla="*/ 159733 h 159733"/>
              <a:gd name="connsiteX0" fmla="*/ 0 w 2369185"/>
              <a:gd name="connsiteY0" fmla="*/ 147212 h 152081"/>
              <a:gd name="connsiteX1" fmla="*/ 1090152 w 2369185"/>
              <a:gd name="connsiteY1" fmla="*/ 147033 h 152081"/>
              <a:gd name="connsiteX2" fmla="*/ 1200307 w 2369185"/>
              <a:gd name="connsiteY2" fmla="*/ 0 h 152081"/>
              <a:gd name="connsiteX3" fmla="*/ 1293937 w 2369185"/>
              <a:gd name="connsiteY3" fmla="*/ 152081 h 152081"/>
              <a:gd name="connsiteX4" fmla="*/ 2369185 w 2369185"/>
              <a:gd name="connsiteY4" fmla="*/ 148255 h 152081"/>
              <a:gd name="connsiteX0" fmla="*/ 0 w 2369185"/>
              <a:gd name="connsiteY0" fmla="*/ 147212 h 159733"/>
              <a:gd name="connsiteX1" fmla="*/ 1090152 w 2369185"/>
              <a:gd name="connsiteY1" fmla="*/ 147033 h 159733"/>
              <a:gd name="connsiteX2" fmla="*/ 1200307 w 2369185"/>
              <a:gd name="connsiteY2" fmla="*/ 0 h 159733"/>
              <a:gd name="connsiteX3" fmla="*/ 1293937 w 2369185"/>
              <a:gd name="connsiteY3" fmla="*/ 152081 h 159733"/>
              <a:gd name="connsiteX4" fmla="*/ 2369185 w 2369185"/>
              <a:gd name="connsiteY4" fmla="*/ 159733 h 159733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3937 w 2373011"/>
              <a:gd name="connsiteY3" fmla="*/ 152081 h 152081"/>
              <a:gd name="connsiteX4" fmla="*/ 2373011 w 2373011"/>
              <a:gd name="connsiteY4" fmla="*/ 152081 h 152081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0111 w 2373011"/>
              <a:gd name="connsiteY3" fmla="*/ 144429 h 152081"/>
              <a:gd name="connsiteX4" fmla="*/ 2373011 w 2373011"/>
              <a:gd name="connsiteY4" fmla="*/ 152081 h 152081"/>
              <a:gd name="connsiteX0" fmla="*/ 0 w 2373011"/>
              <a:gd name="connsiteY0" fmla="*/ 147212 h 147212"/>
              <a:gd name="connsiteX1" fmla="*/ 1090152 w 2373011"/>
              <a:gd name="connsiteY1" fmla="*/ 147033 h 147212"/>
              <a:gd name="connsiteX2" fmla="*/ 1200307 w 2373011"/>
              <a:gd name="connsiteY2" fmla="*/ 0 h 147212"/>
              <a:gd name="connsiteX3" fmla="*/ 1290111 w 2373011"/>
              <a:gd name="connsiteY3" fmla="*/ 144429 h 147212"/>
              <a:gd name="connsiteX4" fmla="*/ 2373011 w 2373011"/>
              <a:gd name="connsiteY4" fmla="*/ 144429 h 147212"/>
              <a:gd name="connsiteX0" fmla="*/ 0 w 2373011"/>
              <a:gd name="connsiteY0" fmla="*/ 144037 h 144037"/>
              <a:gd name="connsiteX1" fmla="*/ 1090152 w 2373011"/>
              <a:gd name="connsiteY1" fmla="*/ 143858 h 144037"/>
              <a:gd name="connsiteX2" fmla="*/ 1190782 w 2373011"/>
              <a:gd name="connsiteY2" fmla="*/ 0 h 144037"/>
              <a:gd name="connsiteX3" fmla="*/ 1290111 w 2373011"/>
              <a:gd name="connsiteY3" fmla="*/ 141254 h 144037"/>
              <a:gd name="connsiteX4" fmla="*/ 2373011 w 2373011"/>
              <a:gd name="connsiteY4" fmla="*/ 141254 h 144037"/>
              <a:gd name="connsiteX0" fmla="*/ 0 w 2373011"/>
              <a:gd name="connsiteY0" fmla="*/ 140862 h 140862"/>
              <a:gd name="connsiteX1" fmla="*/ 1090152 w 2373011"/>
              <a:gd name="connsiteY1" fmla="*/ 140683 h 140862"/>
              <a:gd name="connsiteX2" fmla="*/ 1197132 w 2373011"/>
              <a:gd name="connsiteY2" fmla="*/ 0 h 140862"/>
              <a:gd name="connsiteX3" fmla="*/ 1290111 w 2373011"/>
              <a:gd name="connsiteY3" fmla="*/ 138079 h 140862"/>
              <a:gd name="connsiteX4" fmla="*/ 2373011 w 2373011"/>
              <a:gd name="connsiteY4" fmla="*/ 138079 h 140862"/>
              <a:gd name="connsiteX0" fmla="*/ 0 w 2373011"/>
              <a:gd name="connsiteY0" fmla="*/ 134512 h 134512"/>
              <a:gd name="connsiteX1" fmla="*/ 1090152 w 2373011"/>
              <a:gd name="connsiteY1" fmla="*/ 134333 h 134512"/>
              <a:gd name="connsiteX2" fmla="*/ 1193957 w 2373011"/>
              <a:gd name="connsiteY2" fmla="*/ 0 h 134512"/>
              <a:gd name="connsiteX3" fmla="*/ 1290111 w 2373011"/>
              <a:gd name="connsiteY3" fmla="*/ 131729 h 134512"/>
              <a:gd name="connsiteX4" fmla="*/ 2373011 w 2373011"/>
              <a:gd name="connsiteY4" fmla="*/ 131729 h 134512"/>
              <a:gd name="connsiteX0" fmla="*/ 0 w 4914054"/>
              <a:gd name="connsiteY0" fmla="*/ 131337 h 134333"/>
              <a:gd name="connsiteX1" fmla="*/ 3631195 w 4914054"/>
              <a:gd name="connsiteY1" fmla="*/ 134333 h 134333"/>
              <a:gd name="connsiteX2" fmla="*/ 3735000 w 4914054"/>
              <a:gd name="connsiteY2" fmla="*/ 0 h 134333"/>
              <a:gd name="connsiteX3" fmla="*/ 3831154 w 4914054"/>
              <a:gd name="connsiteY3" fmla="*/ 131729 h 134333"/>
              <a:gd name="connsiteX4" fmla="*/ 4914054 w 4914054"/>
              <a:gd name="connsiteY4" fmla="*/ 131729 h 134333"/>
              <a:gd name="connsiteX0" fmla="*/ 0 w 7452111"/>
              <a:gd name="connsiteY0" fmla="*/ 131337 h 134333"/>
              <a:gd name="connsiteX1" fmla="*/ 3631195 w 7452111"/>
              <a:gd name="connsiteY1" fmla="*/ 134333 h 134333"/>
              <a:gd name="connsiteX2" fmla="*/ 3735000 w 7452111"/>
              <a:gd name="connsiteY2" fmla="*/ 0 h 134333"/>
              <a:gd name="connsiteX3" fmla="*/ 3831154 w 7452111"/>
              <a:gd name="connsiteY3" fmla="*/ 131729 h 134333"/>
              <a:gd name="connsiteX4" fmla="*/ 7452111 w 7452111"/>
              <a:gd name="connsiteY4" fmla="*/ 131729 h 13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2111" h="134333">
                <a:moveTo>
                  <a:pt x="0" y="131337"/>
                </a:moveTo>
                <a:lnTo>
                  <a:pt x="3631195" y="134333"/>
                </a:lnTo>
                <a:lnTo>
                  <a:pt x="3735000" y="0"/>
                </a:lnTo>
                <a:lnTo>
                  <a:pt x="3831154" y="131729"/>
                </a:lnTo>
                <a:lnTo>
                  <a:pt x="7452111" y="131729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solidFill>
                <a:srgbClr val="0A62AC"/>
              </a:solidFill>
              <a:latin typeface="Century Gothic Standaard" charset="0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BA305E60-48B3-41CA-A07D-90A6F00DA3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20" y="5991966"/>
            <a:ext cx="2266380" cy="8636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50C5AC07-197D-40BD-BB78-B56A8270B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95" y="2719603"/>
            <a:ext cx="3655314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6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801152"/>
            <a:ext cx="9144000" cy="5143500"/>
          </a:xfrm>
          <a:prstGeom prst="rect">
            <a:avLst/>
          </a:prstGeom>
          <a:solidFill>
            <a:srgbClr val="186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Century Gothic Standaard" charset="0"/>
            </a:endParaRPr>
          </a:p>
        </p:txBody>
      </p:sp>
      <p:sp>
        <p:nvSpPr>
          <p:cNvPr id="49" name="Tekstvak 48"/>
          <p:cNvSpPr txBox="1"/>
          <p:nvPr/>
        </p:nvSpPr>
        <p:spPr>
          <a:xfrm>
            <a:off x="3441229" y="1861460"/>
            <a:ext cx="547260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Fresh water resources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becoming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increasingly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vulnerable</a:t>
            </a:r>
            <a:endParaRPr lang="nl-NL" sz="1600" spc="300" dirty="0">
              <a:solidFill>
                <a:schemeClr val="bg1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  <a:p>
            <a:pPr marL="342900" indent="-342900">
              <a:buFont typeface="+mj-lt"/>
              <a:buAutoNum type="arabicPeriod"/>
            </a:pPr>
            <a:endParaRPr lang="nl-NL" sz="1600" spc="300" dirty="0">
              <a:solidFill>
                <a:schemeClr val="bg1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Breweries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consume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4-12L</a:t>
            </a:r>
            <a:r>
              <a:rPr lang="nl-NL" sz="1600" spc="300" baseline="-250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water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/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L</a:t>
            </a:r>
            <a:r>
              <a:rPr lang="nl-NL" sz="1600" spc="300" baseline="-250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beer</a:t>
            </a:r>
            <a:r>
              <a:rPr lang="nl-NL" sz="1600" spc="300" baseline="-250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depending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on:</a:t>
            </a:r>
            <a:endParaRPr lang="nl-NL" sz="1600" spc="300" baseline="-25000" dirty="0">
              <a:solidFill>
                <a:schemeClr val="bg1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Beer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production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volume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Century Gothic Standaard" charset="0"/>
              </a:rPr>
              <a:t>Beer type (low vs high fermentation)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Century Gothic Standaard" charset="0"/>
              </a:rPr>
              <a:t>Number of different beers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Century Gothic Standaard" charset="0"/>
              </a:rPr>
              <a:t>Tank volume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Century Gothic Standaard" charset="0"/>
              </a:rPr>
              <a:t>Best practices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Century Gothic Standaard" charset="0"/>
              </a:rPr>
              <a:t>Process water production</a:t>
            </a:r>
            <a:endParaRPr lang="nl-NL" sz="1600" dirty="0">
              <a:solidFill>
                <a:schemeClr val="bg1"/>
              </a:solidFill>
              <a:latin typeface="Century Gothic Standaard" charset="0"/>
            </a:endParaRPr>
          </a:p>
          <a:p>
            <a:endParaRPr lang="en-GB" b="1" spc="300" dirty="0">
              <a:solidFill>
                <a:schemeClr val="bg1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  <a:p>
            <a:pPr marL="342900" indent="-342900">
              <a:buFont typeface="+mj-lt"/>
              <a:buAutoNum type="arabicPeriod" startAt="3"/>
            </a:pPr>
            <a:r>
              <a:rPr lang="en-GB" sz="1600" b="1" spc="300" dirty="0">
                <a:solidFill>
                  <a:schemeClr val="bg1"/>
                </a:solidFill>
                <a:latin typeface="Century Gothic Standaard" charset="0"/>
              </a:rPr>
              <a:t>Optimisation</a:t>
            </a:r>
            <a:r>
              <a:rPr lang="nl-NL" sz="1600" b="1" spc="300" dirty="0">
                <a:solidFill>
                  <a:schemeClr val="bg1"/>
                </a:solidFill>
                <a:latin typeface="Century Gothic Standaard" charset="0"/>
              </a:rPr>
              <a:t> water management =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Water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savings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at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the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source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Waste water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reuse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bg1"/>
                </a:solidFill>
                <a:latin typeface="Century Gothic Standaard" charset="0"/>
                <a:sym typeface="Wingdings" panose="05000000000000000000" pitchFamily="2" charset="2"/>
              </a:rPr>
              <a:t>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  <a:sym typeface="Wingdings" panose="05000000000000000000" pitchFamily="2" charset="2"/>
              </a:rPr>
              <a:t>reduce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  <a:sym typeface="Wingdings" panose="05000000000000000000" pitchFamily="2" charset="2"/>
              </a:rPr>
              <a:t> water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  <a:sym typeface="Wingdings" panose="05000000000000000000" pitchFamily="2" charset="2"/>
              </a:rPr>
              <a:t>consumption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  <a:sym typeface="Wingdings" panose="05000000000000000000" pitchFamily="2" charset="2"/>
              </a:rPr>
              <a:t> 50-65%</a:t>
            </a:r>
            <a:endParaRPr lang="nl-NL" sz="1600" dirty="0">
              <a:solidFill>
                <a:schemeClr val="bg1"/>
              </a:solidFill>
              <a:latin typeface="Century Gothic Standaard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spc="300" dirty="0">
              <a:solidFill>
                <a:schemeClr val="bg1"/>
              </a:solidFill>
              <a:latin typeface="Century Gothic Standaard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604884" y="1124744"/>
            <a:ext cx="7927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WATER MANAGEMENT IN BREWERIES</a:t>
            </a:r>
          </a:p>
        </p:txBody>
      </p:sp>
      <p:sp>
        <p:nvSpPr>
          <p:cNvPr id="13" name="Vrije vorm 12"/>
          <p:cNvSpPr/>
          <p:nvPr/>
        </p:nvSpPr>
        <p:spPr>
          <a:xfrm rot="10800000">
            <a:off x="611189" y="1648953"/>
            <a:ext cx="7923929" cy="134333"/>
          </a:xfrm>
          <a:custGeom>
            <a:avLst/>
            <a:gdLst>
              <a:gd name="connsiteX0" fmla="*/ 0 w 2032000"/>
              <a:gd name="connsiteY0" fmla="*/ 203200 h 228600"/>
              <a:gd name="connsiteX1" fmla="*/ 787400 w 2032000"/>
              <a:gd name="connsiteY1" fmla="*/ 215900 h 228600"/>
              <a:gd name="connsiteX2" fmla="*/ 977900 w 2032000"/>
              <a:gd name="connsiteY2" fmla="*/ 0 h 228600"/>
              <a:gd name="connsiteX3" fmla="*/ 1155700 w 2032000"/>
              <a:gd name="connsiteY3" fmla="*/ 228600 h 228600"/>
              <a:gd name="connsiteX4" fmla="*/ 2032000 w 2032000"/>
              <a:gd name="connsiteY4" fmla="*/ 228600 h 228600"/>
              <a:gd name="connsiteX0" fmla="*/ 0 w 2388315"/>
              <a:gd name="connsiteY0" fmla="*/ 228957 h 228957"/>
              <a:gd name="connsiteX1" fmla="*/ 1143715 w 2388315"/>
              <a:gd name="connsiteY1" fmla="*/ 215900 h 228957"/>
              <a:gd name="connsiteX2" fmla="*/ 1334215 w 2388315"/>
              <a:gd name="connsiteY2" fmla="*/ 0 h 228957"/>
              <a:gd name="connsiteX3" fmla="*/ 1512015 w 2388315"/>
              <a:gd name="connsiteY3" fmla="*/ 228600 h 228957"/>
              <a:gd name="connsiteX4" fmla="*/ 2388315 w 2388315"/>
              <a:gd name="connsiteY4" fmla="*/ 228600 h 228957"/>
              <a:gd name="connsiteX0" fmla="*/ 0 w 2388315"/>
              <a:gd name="connsiteY0" fmla="*/ 216079 h 228600"/>
              <a:gd name="connsiteX1" fmla="*/ 1143715 w 2388315"/>
              <a:gd name="connsiteY1" fmla="*/ 215900 h 228600"/>
              <a:gd name="connsiteX2" fmla="*/ 1334215 w 2388315"/>
              <a:gd name="connsiteY2" fmla="*/ 0 h 228600"/>
              <a:gd name="connsiteX3" fmla="*/ 1512015 w 2388315"/>
              <a:gd name="connsiteY3" fmla="*/ 228600 h 228600"/>
              <a:gd name="connsiteX4" fmla="*/ 2388315 w 2388315"/>
              <a:gd name="connsiteY4" fmla="*/ 228600 h 228600"/>
              <a:gd name="connsiteX0" fmla="*/ 0 w 2369185"/>
              <a:gd name="connsiteY0" fmla="*/ 216079 h 232426"/>
              <a:gd name="connsiteX1" fmla="*/ 1143715 w 2369185"/>
              <a:gd name="connsiteY1" fmla="*/ 215900 h 232426"/>
              <a:gd name="connsiteX2" fmla="*/ 1334215 w 2369185"/>
              <a:gd name="connsiteY2" fmla="*/ 0 h 232426"/>
              <a:gd name="connsiteX3" fmla="*/ 1512015 w 2369185"/>
              <a:gd name="connsiteY3" fmla="*/ 228600 h 232426"/>
              <a:gd name="connsiteX4" fmla="*/ 2369185 w 2369185"/>
              <a:gd name="connsiteY4" fmla="*/ 232426 h 232426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512015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36252"/>
              <a:gd name="connsiteX1" fmla="*/ 1143715 w 2376837"/>
              <a:gd name="connsiteY1" fmla="*/ 215900 h 236252"/>
              <a:gd name="connsiteX2" fmla="*/ 1334215 w 2376837"/>
              <a:gd name="connsiteY2" fmla="*/ 0 h 236252"/>
              <a:gd name="connsiteX3" fmla="*/ 1301589 w 2376837"/>
              <a:gd name="connsiteY3" fmla="*/ 236252 h 236252"/>
              <a:gd name="connsiteX4" fmla="*/ 2376837 w 2376837"/>
              <a:gd name="connsiteY4" fmla="*/ 228600 h 236252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28600"/>
              <a:gd name="connsiteX1" fmla="*/ 1067196 w 2376837"/>
              <a:gd name="connsiteY1" fmla="*/ 219726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147212 h 159733"/>
              <a:gd name="connsiteX1" fmla="*/ 106719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8632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2081 h 159733"/>
              <a:gd name="connsiteX4" fmla="*/ 2376837 w 2376837"/>
              <a:gd name="connsiteY4" fmla="*/ 159733 h 159733"/>
              <a:gd name="connsiteX0" fmla="*/ 0 w 2369185"/>
              <a:gd name="connsiteY0" fmla="*/ 147212 h 152081"/>
              <a:gd name="connsiteX1" fmla="*/ 1090152 w 2369185"/>
              <a:gd name="connsiteY1" fmla="*/ 147033 h 152081"/>
              <a:gd name="connsiteX2" fmla="*/ 1200307 w 2369185"/>
              <a:gd name="connsiteY2" fmla="*/ 0 h 152081"/>
              <a:gd name="connsiteX3" fmla="*/ 1293937 w 2369185"/>
              <a:gd name="connsiteY3" fmla="*/ 152081 h 152081"/>
              <a:gd name="connsiteX4" fmla="*/ 2369185 w 2369185"/>
              <a:gd name="connsiteY4" fmla="*/ 148255 h 152081"/>
              <a:gd name="connsiteX0" fmla="*/ 0 w 2369185"/>
              <a:gd name="connsiteY0" fmla="*/ 147212 h 159733"/>
              <a:gd name="connsiteX1" fmla="*/ 1090152 w 2369185"/>
              <a:gd name="connsiteY1" fmla="*/ 147033 h 159733"/>
              <a:gd name="connsiteX2" fmla="*/ 1200307 w 2369185"/>
              <a:gd name="connsiteY2" fmla="*/ 0 h 159733"/>
              <a:gd name="connsiteX3" fmla="*/ 1293937 w 2369185"/>
              <a:gd name="connsiteY3" fmla="*/ 152081 h 159733"/>
              <a:gd name="connsiteX4" fmla="*/ 2369185 w 2369185"/>
              <a:gd name="connsiteY4" fmla="*/ 159733 h 159733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3937 w 2373011"/>
              <a:gd name="connsiteY3" fmla="*/ 152081 h 152081"/>
              <a:gd name="connsiteX4" fmla="*/ 2373011 w 2373011"/>
              <a:gd name="connsiteY4" fmla="*/ 152081 h 152081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0111 w 2373011"/>
              <a:gd name="connsiteY3" fmla="*/ 144429 h 152081"/>
              <a:gd name="connsiteX4" fmla="*/ 2373011 w 2373011"/>
              <a:gd name="connsiteY4" fmla="*/ 152081 h 152081"/>
              <a:gd name="connsiteX0" fmla="*/ 0 w 2373011"/>
              <a:gd name="connsiteY0" fmla="*/ 147212 h 147212"/>
              <a:gd name="connsiteX1" fmla="*/ 1090152 w 2373011"/>
              <a:gd name="connsiteY1" fmla="*/ 147033 h 147212"/>
              <a:gd name="connsiteX2" fmla="*/ 1200307 w 2373011"/>
              <a:gd name="connsiteY2" fmla="*/ 0 h 147212"/>
              <a:gd name="connsiteX3" fmla="*/ 1290111 w 2373011"/>
              <a:gd name="connsiteY3" fmla="*/ 144429 h 147212"/>
              <a:gd name="connsiteX4" fmla="*/ 2373011 w 2373011"/>
              <a:gd name="connsiteY4" fmla="*/ 144429 h 147212"/>
              <a:gd name="connsiteX0" fmla="*/ 0 w 2373011"/>
              <a:gd name="connsiteY0" fmla="*/ 144037 h 144037"/>
              <a:gd name="connsiteX1" fmla="*/ 1090152 w 2373011"/>
              <a:gd name="connsiteY1" fmla="*/ 143858 h 144037"/>
              <a:gd name="connsiteX2" fmla="*/ 1190782 w 2373011"/>
              <a:gd name="connsiteY2" fmla="*/ 0 h 144037"/>
              <a:gd name="connsiteX3" fmla="*/ 1290111 w 2373011"/>
              <a:gd name="connsiteY3" fmla="*/ 141254 h 144037"/>
              <a:gd name="connsiteX4" fmla="*/ 2373011 w 2373011"/>
              <a:gd name="connsiteY4" fmla="*/ 141254 h 144037"/>
              <a:gd name="connsiteX0" fmla="*/ 0 w 2373011"/>
              <a:gd name="connsiteY0" fmla="*/ 140862 h 140862"/>
              <a:gd name="connsiteX1" fmla="*/ 1090152 w 2373011"/>
              <a:gd name="connsiteY1" fmla="*/ 140683 h 140862"/>
              <a:gd name="connsiteX2" fmla="*/ 1197132 w 2373011"/>
              <a:gd name="connsiteY2" fmla="*/ 0 h 140862"/>
              <a:gd name="connsiteX3" fmla="*/ 1290111 w 2373011"/>
              <a:gd name="connsiteY3" fmla="*/ 138079 h 140862"/>
              <a:gd name="connsiteX4" fmla="*/ 2373011 w 2373011"/>
              <a:gd name="connsiteY4" fmla="*/ 138079 h 140862"/>
              <a:gd name="connsiteX0" fmla="*/ 0 w 2373011"/>
              <a:gd name="connsiteY0" fmla="*/ 134512 h 134512"/>
              <a:gd name="connsiteX1" fmla="*/ 1090152 w 2373011"/>
              <a:gd name="connsiteY1" fmla="*/ 134333 h 134512"/>
              <a:gd name="connsiteX2" fmla="*/ 1193957 w 2373011"/>
              <a:gd name="connsiteY2" fmla="*/ 0 h 134512"/>
              <a:gd name="connsiteX3" fmla="*/ 1290111 w 2373011"/>
              <a:gd name="connsiteY3" fmla="*/ 131729 h 134512"/>
              <a:gd name="connsiteX4" fmla="*/ 2373011 w 2373011"/>
              <a:gd name="connsiteY4" fmla="*/ 131729 h 134512"/>
              <a:gd name="connsiteX0" fmla="*/ 0 w 4914054"/>
              <a:gd name="connsiteY0" fmla="*/ 131337 h 134333"/>
              <a:gd name="connsiteX1" fmla="*/ 3631195 w 4914054"/>
              <a:gd name="connsiteY1" fmla="*/ 134333 h 134333"/>
              <a:gd name="connsiteX2" fmla="*/ 3735000 w 4914054"/>
              <a:gd name="connsiteY2" fmla="*/ 0 h 134333"/>
              <a:gd name="connsiteX3" fmla="*/ 3831154 w 4914054"/>
              <a:gd name="connsiteY3" fmla="*/ 131729 h 134333"/>
              <a:gd name="connsiteX4" fmla="*/ 4914054 w 4914054"/>
              <a:gd name="connsiteY4" fmla="*/ 131729 h 134333"/>
              <a:gd name="connsiteX0" fmla="*/ 0 w 7452111"/>
              <a:gd name="connsiteY0" fmla="*/ 131337 h 134333"/>
              <a:gd name="connsiteX1" fmla="*/ 3631195 w 7452111"/>
              <a:gd name="connsiteY1" fmla="*/ 134333 h 134333"/>
              <a:gd name="connsiteX2" fmla="*/ 3735000 w 7452111"/>
              <a:gd name="connsiteY2" fmla="*/ 0 h 134333"/>
              <a:gd name="connsiteX3" fmla="*/ 3831154 w 7452111"/>
              <a:gd name="connsiteY3" fmla="*/ 131729 h 134333"/>
              <a:gd name="connsiteX4" fmla="*/ 7452111 w 7452111"/>
              <a:gd name="connsiteY4" fmla="*/ 131729 h 13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2111" h="134333">
                <a:moveTo>
                  <a:pt x="0" y="131337"/>
                </a:moveTo>
                <a:lnTo>
                  <a:pt x="3631195" y="134333"/>
                </a:lnTo>
                <a:lnTo>
                  <a:pt x="3735000" y="0"/>
                </a:lnTo>
                <a:lnTo>
                  <a:pt x="3831154" y="131729"/>
                </a:lnTo>
                <a:lnTo>
                  <a:pt x="7452111" y="131729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solidFill>
                <a:srgbClr val="0A62AC"/>
              </a:solidFill>
              <a:latin typeface="Century Gothic Standaard" charset="0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BA305E60-48B3-41CA-A07D-90A6F00DA3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20" y="5991966"/>
            <a:ext cx="2266380" cy="863600"/>
          </a:xfrm>
          <a:prstGeom prst="rect">
            <a:avLst/>
          </a:prstGeom>
        </p:spPr>
      </p:pic>
      <p:pic>
        <p:nvPicPr>
          <p:cNvPr id="1026" name="Picture 2" descr="Afbeeldingsresultaat voor brouwerij huyghe">
            <a:extLst>
              <a:ext uri="{FF2B5EF4-FFF2-40B4-BE49-F238E27FC236}">
                <a16:creationId xmlns:a16="http://schemas.microsoft.com/office/drawing/2014/main" id="{368BA2A1-755C-4438-8269-B82E97DAB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0" r="7723"/>
          <a:stretch/>
        </p:blipFill>
        <p:spPr bwMode="auto">
          <a:xfrm>
            <a:off x="604884" y="2166533"/>
            <a:ext cx="251061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erelateerde afbeelding">
            <a:extLst>
              <a:ext uri="{FF2B5EF4-FFF2-40B4-BE49-F238E27FC236}">
                <a16:creationId xmlns:a16="http://schemas.microsoft.com/office/drawing/2014/main" id="{7253737F-7B78-413A-A5F8-FE71B3C06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84" y="3960920"/>
            <a:ext cx="2510610" cy="167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00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801152"/>
            <a:ext cx="9144000" cy="5143500"/>
          </a:xfrm>
          <a:prstGeom prst="rect">
            <a:avLst/>
          </a:prstGeom>
          <a:solidFill>
            <a:srgbClr val="186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Century Gothic Standaard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604884" y="1124744"/>
            <a:ext cx="7927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WHY WATER REUSE?</a:t>
            </a:r>
          </a:p>
        </p:txBody>
      </p:sp>
      <p:sp>
        <p:nvSpPr>
          <p:cNvPr id="13" name="Vrije vorm 12"/>
          <p:cNvSpPr/>
          <p:nvPr/>
        </p:nvSpPr>
        <p:spPr>
          <a:xfrm rot="10800000">
            <a:off x="611189" y="1648953"/>
            <a:ext cx="7923929" cy="134333"/>
          </a:xfrm>
          <a:custGeom>
            <a:avLst/>
            <a:gdLst>
              <a:gd name="connsiteX0" fmla="*/ 0 w 2032000"/>
              <a:gd name="connsiteY0" fmla="*/ 203200 h 228600"/>
              <a:gd name="connsiteX1" fmla="*/ 787400 w 2032000"/>
              <a:gd name="connsiteY1" fmla="*/ 215900 h 228600"/>
              <a:gd name="connsiteX2" fmla="*/ 977900 w 2032000"/>
              <a:gd name="connsiteY2" fmla="*/ 0 h 228600"/>
              <a:gd name="connsiteX3" fmla="*/ 1155700 w 2032000"/>
              <a:gd name="connsiteY3" fmla="*/ 228600 h 228600"/>
              <a:gd name="connsiteX4" fmla="*/ 2032000 w 2032000"/>
              <a:gd name="connsiteY4" fmla="*/ 228600 h 228600"/>
              <a:gd name="connsiteX0" fmla="*/ 0 w 2388315"/>
              <a:gd name="connsiteY0" fmla="*/ 228957 h 228957"/>
              <a:gd name="connsiteX1" fmla="*/ 1143715 w 2388315"/>
              <a:gd name="connsiteY1" fmla="*/ 215900 h 228957"/>
              <a:gd name="connsiteX2" fmla="*/ 1334215 w 2388315"/>
              <a:gd name="connsiteY2" fmla="*/ 0 h 228957"/>
              <a:gd name="connsiteX3" fmla="*/ 1512015 w 2388315"/>
              <a:gd name="connsiteY3" fmla="*/ 228600 h 228957"/>
              <a:gd name="connsiteX4" fmla="*/ 2388315 w 2388315"/>
              <a:gd name="connsiteY4" fmla="*/ 228600 h 228957"/>
              <a:gd name="connsiteX0" fmla="*/ 0 w 2388315"/>
              <a:gd name="connsiteY0" fmla="*/ 216079 h 228600"/>
              <a:gd name="connsiteX1" fmla="*/ 1143715 w 2388315"/>
              <a:gd name="connsiteY1" fmla="*/ 215900 h 228600"/>
              <a:gd name="connsiteX2" fmla="*/ 1334215 w 2388315"/>
              <a:gd name="connsiteY2" fmla="*/ 0 h 228600"/>
              <a:gd name="connsiteX3" fmla="*/ 1512015 w 2388315"/>
              <a:gd name="connsiteY3" fmla="*/ 228600 h 228600"/>
              <a:gd name="connsiteX4" fmla="*/ 2388315 w 2388315"/>
              <a:gd name="connsiteY4" fmla="*/ 228600 h 228600"/>
              <a:gd name="connsiteX0" fmla="*/ 0 w 2369185"/>
              <a:gd name="connsiteY0" fmla="*/ 216079 h 232426"/>
              <a:gd name="connsiteX1" fmla="*/ 1143715 w 2369185"/>
              <a:gd name="connsiteY1" fmla="*/ 215900 h 232426"/>
              <a:gd name="connsiteX2" fmla="*/ 1334215 w 2369185"/>
              <a:gd name="connsiteY2" fmla="*/ 0 h 232426"/>
              <a:gd name="connsiteX3" fmla="*/ 1512015 w 2369185"/>
              <a:gd name="connsiteY3" fmla="*/ 228600 h 232426"/>
              <a:gd name="connsiteX4" fmla="*/ 2369185 w 2369185"/>
              <a:gd name="connsiteY4" fmla="*/ 232426 h 232426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512015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36252"/>
              <a:gd name="connsiteX1" fmla="*/ 1143715 w 2376837"/>
              <a:gd name="connsiteY1" fmla="*/ 215900 h 236252"/>
              <a:gd name="connsiteX2" fmla="*/ 1334215 w 2376837"/>
              <a:gd name="connsiteY2" fmla="*/ 0 h 236252"/>
              <a:gd name="connsiteX3" fmla="*/ 1301589 w 2376837"/>
              <a:gd name="connsiteY3" fmla="*/ 236252 h 236252"/>
              <a:gd name="connsiteX4" fmla="*/ 2376837 w 2376837"/>
              <a:gd name="connsiteY4" fmla="*/ 228600 h 236252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28600"/>
              <a:gd name="connsiteX1" fmla="*/ 1067196 w 2376837"/>
              <a:gd name="connsiteY1" fmla="*/ 219726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147212 h 159733"/>
              <a:gd name="connsiteX1" fmla="*/ 106719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8632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2081 h 159733"/>
              <a:gd name="connsiteX4" fmla="*/ 2376837 w 2376837"/>
              <a:gd name="connsiteY4" fmla="*/ 159733 h 159733"/>
              <a:gd name="connsiteX0" fmla="*/ 0 w 2369185"/>
              <a:gd name="connsiteY0" fmla="*/ 147212 h 152081"/>
              <a:gd name="connsiteX1" fmla="*/ 1090152 w 2369185"/>
              <a:gd name="connsiteY1" fmla="*/ 147033 h 152081"/>
              <a:gd name="connsiteX2" fmla="*/ 1200307 w 2369185"/>
              <a:gd name="connsiteY2" fmla="*/ 0 h 152081"/>
              <a:gd name="connsiteX3" fmla="*/ 1293937 w 2369185"/>
              <a:gd name="connsiteY3" fmla="*/ 152081 h 152081"/>
              <a:gd name="connsiteX4" fmla="*/ 2369185 w 2369185"/>
              <a:gd name="connsiteY4" fmla="*/ 148255 h 152081"/>
              <a:gd name="connsiteX0" fmla="*/ 0 w 2369185"/>
              <a:gd name="connsiteY0" fmla="*/ 147212 h 159733"/>
              <a:gd name="connsiteX1" fmla="*/ 1090152 w 2369185"/>
              <a:gd name="connsiteY1" fmla="*/ 147033 h 159733"/>
              <a:gd name="connsiteX2" fmla="*/ 1200307 w 2369185"/>
              <a:gd name="connsiteY2" fmla="*/ 0 h 159733"/>
              <a:gd name="connsiteX3" fmla="*/ 1293937 w 2369185"/>
              <a:gd name="connsiteY3" fmla="*/ 152081 h 159733"/>
              <a:gd name="connsiteX4" fmla="*/ 2369185 w 2369185"/>
              <a:gd name="connsiteY4" fmla="*/ 159733 h 159733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3937 w 2373011"/>
              <a:gd name="connsiteY3" fmla="*/ 152081 h 152081"/>
              <a:gd name="connsiteX4" fmla="*/ 2373011 w 2373011"/>
              <a:gd name="connsiteY4" fmla="*/ 152081 h 152081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0111 w 2373011"/>
              <a:gd name="connsiteY3" fmla="*/ 144429 h 152081"/>
              <a:gd name="connsiteX4" fmla="*/ 2373011 w 2373011"/>
              <a:gd name="connsiteY4" fmla="*/ 152081 h 152081"/>
              <a:gd name="connsiteX0" fmla="*/ 0 w 2373011"/>
              <a:gd name="connsiteY0" fmla="*/ 147212 h 147212"/>
              <a:gd name="connsiteX1" fmla="*/ 1090152 w 2373011"/>
              <a:gd name="connsiteY1" fmla="*/ 147033 h 147212"/>
              <a:gd name="connsiteX2" fmla="*/ 1200307 w 2373011"/>
              <a:gd name="connsiteY2" fmla="*/ 0 h 147212"/>
              <a:gd name="connsiteX3" fmla="*/ 1290111 w 2373011"/>
              <a:gd name="connsiteY3" fmla="*/ 144429 h 147212"/>
              <a:gd name="connsiteX4" fmla="*/ 2373011 w 2373011"/>
              <a:gd name="connsiteY4" fmla="*/ 144429 h 147212"/>
              <a:gd name="connsiteX0" fmla="*/ 0 w 2373011"/>
              <a:gd name="connsiteY0" fmla="*/ 144037 h 144037"/>
              <a:gd name="connsiteX1" fmla="*/ 1090152 w 2373011"/>
              <a:gd name="connsiteY1" fmla="*/ 143858 h 144037"/>
              <a:gd name="connsiteX2" fmla="*/ 1190782 w 2373011"/>
              <a:gd name="connsiteY2" fmla="*/ 0 h 144037"/>
              <a:gd name="connsiteX3" fmla="*/ 1290111 w 2373011"/>
              <a:gd name="connsiteY3" fmla="*/ 141254 h 144037"/>
              <a:gd name="connsiteX4" fmla="*/ 2373011 w 2373011"/>
              <a:gd name="connsiteY4" fmla="*/ 141254 h 144037"/>
              <a:gd name="connsiteX0" fmla="*/ 0 w 2373011"/>
              <a:gd name="connsiteY0" fmla="*/ 140862 h 140862"/>
              <a:gd name="connsiteX1" fmla="*/ 1090152 w 2373011"/>
              <a:gd name="connsiteY1" fmla="*/ 140683 h 140862"/>
              <a:gd name="connsiteX2" fmla="*/ 1197132 w 2373011"/>
              <a:gd name="connsiteY2" fmla="*/ 0 h 140862"/>
              <a:gd name="connsiteX3" fmla="*/ 1290111 w 2373011"/>
              <a:gd name="connsiteY3" fmla="*/ 138079 h 140862"/>
              <a:gd name="connsiteX4" fmla="*/ 2373011 w 2373011"/>
              <a:gd name="connsiteY4" fmla="*/ 138079 h 140862"/>
              <a:gd name="connsiteX0" fmla="*/ 0 w 2373011"/>
              <a:gd name="connsiteY0" fmla="*/ 134512 h 134512"/>
              <a:gd name="connsiteX1" fmla="*/ 1090152 w 2373011"/>
              <a:gd name="connsiteY1" fmla="*/ 134333 h 134512"/>
              <a:gd name="connsiteX2" fmla="*/ 1193957 w 2373011"/>
              <a:gd name="connsiteY2" fmla="*/ 0 h 134512"/>
              <a:gd name="connsiteX3" fmla="*/ 1290111 w 2373011"/>
              <a:gd name="connsiteY3" fmla="*/ 131729 h 134512"/>
              <a:gd name="connsiteX4" fmla="*/ 2373011 w 2373011"/>
              <a:gd name="connsiteY4" fmla="*/ 131729 h 134512"/>
              <a:gd name="connsiteX0" fmla="*/ 0 w 4914054"/>
              <a:gd name="connsiteY0" fmla="*/ 131337 h 134333"/>
              <a:gd name="connsiteX1" fmla="*/ 3631195 w 4914054"/>
              <a:gd name="connsiteY1" fmla="*/ 134333 h 134333"/>
              <a:gd name="connsiteX2" fmla="*/ 3735000 w 4914054"/>
              <a:gd name="connsiteY2" fmla="*/ 0 h 134333"/>
              <a:gd name="connsiteX3" fmla="*/ 3831154 w 4914054"/>
              <a:gd name="connsiteY3" fmla="*/ 131729 h 134333"/>
              <a:gd name="connsiteX4" fmla="*/ 4914054 w 4914054"/>
              <a:gd name="connsiteY4" fmla="*/ 131729 h 134333"/>
              <a:gd name="connsiteX0" fmla="*/ 0 w 7452111"/>
              <a:gd name="connsiteY0" fmla="*/ 131337 h 134333"/>
              <a:gd name="connsiteX1" fmla="*/ 3631195 w 7452111"/>
              <a:gd name="connsiteY1" fmla="*/ 134333 h 134333"/>
              <a:gd name="connsiteX2" fmla="*/ 3735000 w 7452111"/>
              <a:gd name="connsiteY2" fmla="*/ 0 h 134333"/>
              <a:gd name="connsiteX3" fmla="*/ 3831154 w 7452111"/>
              <a:gd name="connsiteY3" fmla="*/ 131729 h 134333"/>
              <a:gd name="connsiteX4" fmla="*/ 7452111 w 7452111"/>
              <a:gd name="connsiteY4" fmla="*/ 131729 h 13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2111" h="134333">
                <a:moveTo>
                  <a:pt x="0" y="131337"/>
                </a:moveTo>
                <a:lnTo>
                  <a:pt x="3631195" y="134333"/>
                </a:lnTo>
                <a:lnTo>
                  <a:pt x="3735000" y="0"/>
                </a:lnTo>
                <a:lnTo>
                  <a:pt x="3831154" y="131729"/>
                </a:lnTo>
                <a:lnTo>
                  <a:pt x="7452111" y="131729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solidFill>
                <a:srgbClr val="0A62AC"/>
              </a:solidFill>
              <a:latin typeface="Century Gothic Standaard" charset="0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BA305E60-48B3-41CA-A07D-90A6F00DA3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20" y="5991966"/>
            <a:ext cx="2266380" cy="86360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44DFFFA5-A3EA-4993-9091-C1F280BB76A4}"/>
              </a:ext>
            </a:extLst>
          </p:cNvPr>
          <p:cNvSpPr txBox="1"/>
          <p:nvPr/>
        </p:nvSpPr>
        <p:spPr>
          <a:xfrm>
            <a:off x="824432" y="2076708"/>
            <a:ext cx="7488832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Changing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environmental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conditions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:</a:t>
            </a:r>
            <a:endParaRPr lang="nl-NL" sz="1600" spc="300" baseline="-25000" dirty="0">
              <a:solidFill>
                <a:schemeClr val="bg1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Water </a:t>
            </a:r>
            <a:r>
              <a:rPr lang="en-GB" sz="1600" dirty="0">
                <a:solidFill>
                  <a:schemeClr val="bg1"/>
                </a:solidFill>
                <a:latin typeface="Century Gothic Standaard" charset="0"/>
              </a:rPr>
              <a:t>scarcity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Century Gothic Standaard" charset="0"/>
              </a:rPr>
              <a:t>Climate change</a:t>
            </a:r>
          </a:p>
          <a:p>
            <a:pPr lvl="1"/>
            <a:endParaRPr lang="en-GB" b="1" spc="300" dirty="0">
              <a:solidFill>
                <a:schemeClr val="bg1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en-GB" sz="1600" spc="300" dirty="0">
                <a:solidFill>
                  <a:schemeClr val="bg1"/>
                </a:solidFill>
                <a:latin typeface="Century Gothic Standaard" charset="0"/>
              </a:rPr>
              <a:t>Sustainable</a:t>
            </a:r>
            <a:r>
              <a:rPr lang="nl-BE" sz="1600" spc="300" dirty="0">
                <a:solidFill>
                  <a:schemeClr val="bg1"/>
                </a:solidFill>
                <a:latin typeface="Century Gothic Standaard" charset="0"/>
              </a:rPr>
              <a:t> development goals</a:t>
            </a:r>
            <a:endParaRPr lang="nl-NL" sz="1600" spc="300" dirty="0">
              <a:solidFill>
                <a:schemeClr val="bg1"/>
              </a:solidFill>
              <a:latin typeface="Century Gothic Standaard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spc="300" dirty="0">
              <a:solidFill>
                <a:schemeClr val="bg1"/>
              </a:solidFill>
              <a:latin typeface="Century Gothic Standaard" charset="0"/>
            </a:endParaRPr>
          </a:p>
          <a:p>
            <a:pPr marL="342900" indent="-342900">
              <a:buFont typeface="+mj-lt"/>
              <a:buAutoNum type="arabicPeriod" startAt="3"/>
            </a:pPr>
            <a:r>
              <a:rPr lang="en-GB" sz="1600" spc="300" dirty="0">
                <a:solidFill>
                  <a:schemeClr val="bg1"/>
                </a:solidFill>
                <a:latin typeface="Century Gothic Standaard" charset="0"/>
              </a:rPr>
              <a:t>Legal constraints</a:t>
            </a:r>
          </a:p>
          <a:p>
            <a:pPr marL="342900" indent="-342900">
              <a:buFont typeface="+mj-lt"/>
              <a:buAutoNum type="arabicPeriod" startAt="3"/>
            </a:pPr>
            <a:endParaRPr lang="en-GB" sz="1600" spc="300" dirty="0">
              <a:solidFill>
                <a:schemeClr val="bg1"/>
              </a:solidFill>
              <a:latin typeface="Century Gothic Standaard" charset="0"/>
            </a:endParaRPr>
          </a:p>
          <a:p>
            <a:pPr marL="342900" indent="-342900">
              <a:buFont typeface="+mj-lt"/>
              <a:buAutoNum type="arabicPeriod" startAt="3"/>
            </a:pPr>
            <a:r>
              <a:rPr lang="en-GB" sz="1600" spc="300" dirty="0">
                <a:solidFill>
                  <a:schemeClr val="bg1"/>
                </a:solidFill>
                <a:latin typeface="Century Gothic Standaard" charset="0"/>
              </a:rPr>
              <a:t>Financial drive</a:t>
            </a:r>
          </a:p>
          <a:p>
            <a:pPr marL="342900" indent="-342900">
              <a:buFont typeface="+mj-lt"/>
              <a:buAutoNum type="arabicPeriod" startAt="3"/>
            </a:pPr>
            <a:endParaRPr lang="en-GB" sz="1600" spc="300" dirty="0">
              <a:solidFill>
                <a:schemeClr val="bg1"/>
              </a:solidFill>
              <a:latin typeface="Century Gothic Standaard" charset="0"/>
            </a:endParaRPr>
          </a:p>
          <a:p>
            <a:pPr marL="342900" indent="-342900">
              <a:buFont typeface="+mj-lt"/>
              <a:buAutoNum type="arabicPeriod" startAt="3"/>
            </a:pPr>
            <a:r>
              <a:rPr lang="en-GB" sz="1600" spc="300" dirty="0">
                <a:solidFill>
                  <a:schemeClr val="bg1"/>
                </a:solidFill>
                <a:latin typeface="Century Gothic Standaard" charset="0"/>
              </a:rPr>
              <a:t>Excellent water quality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spc="300" dirty="0">
              <a:solidFill>
                <a:schemeClr val="bg1"/>
              </a:solidFill>
              <a:latin typeface="Century Gothic Standaard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spc="300" dirty="0">
              <a:solidFill>
                <a:schemeClr val="bg1"/>
              </a:solidFill>
              <a:latin typeface="Century Gothic Standaard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spc="300" dirty="0">
              <a:solidFill>
                <a:schemeClr val="bg1"/>
              </a:solidFill>
              <a:latin typeface="Century Gothic Standa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20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801152"/>
            <a:ext cx="9144000" cy="5143500"/>
          </a:xfrm>
          <a:prstGeom prst="rect">
            <a:avLst/>
          </a:prstGeom>
          <a:solidFill>
            <a:srgbClr val="186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Century Gothic Standaard" charset="0"/>
            </a:endParaRP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07828903-DC67-43E8-84FA-2992F7F78263}"/>
              </a:ext>
            </a:extLst>
          </p:cNvPr>
          <p:cNvGrpSpPr/>
          <p:nvPr/>
        </p:nvGrpSpPr>
        <p:grpSpPr>
          <a:xfrm>
            <a:off x="4211960" y="2420888"/>
            <a:ext cx="4752528" cy="2707206"/>
            <a:chOff x="3553507" y="2603282"/>
            <a:chExt cx="4897426" cy="2707206"/>
          </a:xfrm>
        </p:grpSpPr>
        <p:sp>
          <p:nvSpPr>
            <p:cNvPr id="11" name="Rechthoek 10"/>
            <p:cNvSpPr/>
            <p:nvPr/>
          </p:nvSpPr>
          <p:spPr>
            <a:xfrm>
              <a:off x="3553507" y="2603282"/>
              <a:ext cx="4834917" cy="270720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Tekstvak 48"/>
            <p:cNvSpPr txBox="1"/>
            <p:nvPr/>
          </p:nvSpPr>
          <p:spPr>
            <a:xfrm>
              <a:off x="3635896" y="2780928"/>
              <a:ext cx="4815037" cy="2261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l-BE" sz="1600" b="1" spc="3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POINTS OF ATTENTION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nl-BE" sz="1600" spc="3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Technology 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nl-BE" sz="1600" spc="300" dirty="0" err="1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Operation</a:t>
              </a:r>
              <a:r>
                <a:rPr lang="nl-BE" sz="1600" spc="3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, </a:t>
              </a:r>
              <a:r>
                <a:rPr lang="nl-BE" sz="1600" spc="300" dirty="0" err="1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Production</a:t>
              </a:r>
              <a:r>
                <a:rPr lang="nl-BE" sz="1600" spc="3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&amp; </a:t>
              </a:r>
              <a:r>
                <a:rPr lang="nl-BE" sz="1600" spc="300" dirty="0" err="1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Reuse</a:t>
              </a:r>
              <a:endParaRPr lang="nl-BE" sz="1600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nl-BE" sz="1600" spc="300" dirty="0" err="1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Quality</a:t>
              </a:r>
              <a:r>
                <a:rPr lang="nl-BE" sz="1600" spc="3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control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GB" sz="1600" spc="300" dirty="0">
                  <a:solidFill>
                    <a:schemeClr val="bg1"/>
                  </a:solidFill>
                  <a:latin typeface="Century Gothic" charset="0"/>
                </a:rPr>
                <a:t>Legal framework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GB" sz="1600" spc="300" dirty="0">
                  <a:solidFill>
                    <a:schemeClr val="bg1"/>
                  </a:solidFill>
                  <a:latin typeface="Century Gothic" charset="0"/>
                </a:rPr>
                <a:t>Operational cost</a:t>
              </a:r>
            </a:p>
          </p:txBody>
        </p:sp>
      </p:grpSp>
      <p:sp>
        <p:nvSpPr>
          <p:cNvPr id="4" name="Tekstvak 3"/>
          <p:cNvSpPr txBox="1"/>
          <p:nvPr/>
        </p:nvSpPr>
        <p:spPr>
          <a:xfrm>
            <a:off x="604884" y="1329797"/>
            <a:ext cx="7927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WASTEWATER REUSE IN BREWERIES</a:t>
            </a:r>
          </a:p>
        </p:txBody>
      </p:sp>
      <p:sp>
        <p:nvSpPr>
          <p:cNvPr id="13" name="Vrije vorm 12"/>
          <p:cNvSpPr/>
          <p:nvPr/>
        </p:nvSpPr>
        <p:spPr>
          <a:xfrm rot="10800000">
            <a:off x="611189" y="1854006"/>
            <a:ext cx="7923929" cy="134333"/>
          </a:xfrm>
          <a:custGeom>
            <a:avLst/>
            <a:gdLst>
              <a:gd name="connsiteX0" fmla="*/ 0 w 2032000"/>
              <a:gd name="connsiteY0" fmla="*/ 203200 h 228600"/>
              <a:gd name="connsiteX1" fmla="*/ 787400 w 2032000"/>
              <a:gd name="connsiteY1" fmla="*/ 215900 h 228600"/>
              <a:gd name="connsiteX2" fmla="*/ 977900 w 2032000"/>
              <a:gd name="connsiteY2" fmla="*/ 0 h 228600"/>
              <a:gd name="connsiteX3" fmla="*/ 1155700 w 2032000"/>
              <a:gd name="connsiteY3" fmla="*/ 228600 h 228600"/>
              <a:gd name="connsiteX4" fmla="*/ 2032000 w 2032000"/>
              <a:gd name="connsiteY4" fmla="*/ 228600 h 228600"/>
              <a:gd name="connsiteX0" fmla="*/ 0 w 2388315"/>
              <a:gd name="connsiteY0" fmla="*/ 228957 h 228957"/>
              <a:gd name="connsiteX1" fmla="*/ 1143715 w 2388315"/>
              <a:gd name="connsiteY1" fmla="*/ 215900 h 228957"/>
              <a:gd name="connsiteX2" fmla="*/ 1334215 w 2388315"/>
              <a:gd name="connsiteY2" fmla="*/ 0 h 228957"/>
              <a:gd name="connsiteX3" fmla="*/ 1512015 w 2388315"/>
              <a:gd name="connsiteY3" fmla="*/ 228600 h 228957"/>
              <a:gd name="connsiteX4" fmla="*/ 2388315 w 2388315"/>
              <a:gd name="connsiteY4" fmla="*/ 228600 h 228957"/>
              <a:gd name="connsiteX0" fmla="*/ 0 w 2388315"/>
              <a:gd name="connsiteY0" fmla="*/ 216079 h 228600"/>
              <a:gd name="connsiteX1" fmla="*/ 1143715 w 2388315"/>
              <a:gd name="connsiteY1" fmla="*/ 215900 h 228600"/>
              <a:gd name="connsiteX2" fmla="*/ 1334215 w 2388315"/>
              <a:gd name="connsiteY2" fmla="*/ 0 h 228600"/>
              <a:gd name="connsiteX3" fmla="*/ 1512015 w 2388315"/>
              <a:gd name="connsiteY3" fmla="*/ 228600 h 228600"/>
              <a:gd name="connsiteX4" fmla="*/ 2388315 w 2388315"/>
              <a:gd name="connsiteY4" fmla="*/ 228600 h 228600"/>
              <a:gd name="connsiteX0" fmla="*/ 0 w 2369185"/>
              <a:gd name="connsiteY0" fmla="*/ 216079 h 232426"/>
              <a:gd name="connsiteX1" fmla="*/ 1143715 w 2369185"/>
              <a:gd name="connsiteY1" fmla="*/ 215900 h 232426"/>
              <a:gd name="connsiteX2" fmla="*/ 1334215 w 2369185"/>
              <a:gd name="connsiteY2" fmla="*/ 0 h 232426"/>
              <a:gd name="connsiteX3" fmla="*/ 1512015 w 2369185"/>
              <a:gd name="connsiteY3" fmla="*/ 228600 h 232426"/>
              <a:gd name="connsiteX4" fmla="*/ 2369185 w 2369185"/>
              <a:gd name="connsiteY4" fmla="*/ 232426 h 232426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512015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36252"/>
              <a:gd name="connsiteX1" fmla="*/ 1143715 w 2376837"/>
              <a:gd name="connsiteY1" fmla="*/ 215900 h 236252"/>
              <a:gd name="connsiteX2" fmla="*/ 1334215 w 2376837"/>
              <a:gd name="connsiteY2" fmla="*/ 0 h 236252"/>
              <a:gd name="connsiteX3" fmla="*/ 1301589 w 2376837"/>
              <a:gd name="connsiteY3" fmla="*/ 236252 h 236252"/>
              <a:gd name="connsiteX4" fmla="*/ 2376837 w 2376837"/>
              <a:gd name="connsiteY4" fmla="*/ 228600 h 236252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28600"/>
              <a:gd name="connsiteX1" fmla="*/ 1067196 w 2376837"/>
              <a:gd name="connsiteY1" fmla="*/ 219726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147212 h 159733"/>
              <a:gd name="connsiteX1" fmla="*/ 106719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8632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2081 h 159733"/>
              <a:gd name="connsiteX4" fmla="*/ 2376837 w 2376837"/>
              <a:gd name="connsiteY4" fmla="*/ 159733 h 159733"/>
              <a:gd name="connsiteX0" fmla="*/ 0 w 2369185"/>
              <a:gd name="connsiteY0" fmla="*/ 147212 h 152081"/>
              <a:gd name="connsiteX1" fmla="*/ 1090152 w 2369185"/>
              <a:gd name="connsiteY1" fmla="*/ 147033 h 152081"/>
              <a:gd name="connsiteX2" fmla="*/ 1200307 w 2369185"/>
              <a:gd name="connsiteY2" fmla="*/ 0 h 152081"/>
              <a:gd name="connsiteX3" fmla="*/ 1293937 w 2369185"/>
              <a:gd name="connsiteY3" fmla="*/ 152081 h 152081"/>
              <a:gd name="connsiteX4" fmla="*/ 2369185 w 2369185"/>
              <a:gd name="connsiteY4" fmla="*/ 148255 h 152081"/>
              <a:gd name="connsiteX0" fmla="*/ 0 w 2369185"/>
              <a:gd name="connsiteY0" fmla="*/ 147212 h 159733"/>
              <a:gd name="connsiteX1" fmla="*/ 1090152 w 2369185"/>
              <a:gd name="connsiteY1" fmla="*/ 147033 h 159733"/>
              <a:gd name="connsiteX2" fmla="*/ 1200307 w 2369185"/>
              <a:gd name="connsiteY2" fmla="*/ 0 h 159733"/>
              <a:gd name="connsiteX3" fmla="*/ 1293937 w 2369185"/>
              <a:gd name="connsiteY3" fmla="*/ 152081 h 159733"/>
              <a:gd name="connsiteX4" fmla="*/ 2369185 w 2369185"/>
              <a:gd name="connsiteY4" fmla="*/ 159733 h 159733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3937 w 2373011"/>
              <a:gd name="connsiteY3" fmla="*/ 152081 h 152081"/>
              <a:gd name="connsiteX4" fmla="*/ 2373011 w 2373011"/>
              <a:gd name="connsiteY4" fmla="*/ 152081 h 152081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0111 w 2373011"/>
              <a:gd name="connsiteY3" fmla="*/ 144429 h 152081"/>
              <a:gd name="connsiteX4" fmla="*/ 2373011 w 2373011"/>
              <a:gd name="connsiteY4" fmla="*/ 152081 h 152081"/>
              <a:gd name="connsiteX0" fmla="*/ 0 w 2373011"/>
              <a:gd name="connsiteY0" fmla="*/ 147212 h 147212"/>
              <a:gd name="connsiteX1" fmla="*/ 1090152 w 2373011"/>
              <a:gd name="connsiteY1" fmla="*/ 147033 h 147212"/>
              <a:gd name="connsiteX2" fmla="*/ 1200307 w 2373011"/>
              <a:gd name="connsiteY2" fmla="*/ 0 h 147212"/>
              <a:gd name="connsiteX3" fmla="*/ 1290111 w 2373011"/>
              <a:gd name="connsiteY3" fmla="*/ 144429 h 147212"/>
              <a:gd name="connsiteX4" fmla="*/ 2373011 w 2373011"/>
              <a:gd name="connsiteY4" fmla="*/ 144429 h 147212"/>
              <a:gd name="connsiteX0" fmla="*/ 0 w 2373011"/>
              <a:gd name="connsiteY0" fmla="*/ 144037 h 144037"/>
              <a:gd name="connsiteX1" fmla="*/ 1090152 w 2373011"/>
              <a:gd name="connsiteY1" fmla="*/ 143858 h 144037"/>
              <a:gd name="connsiteX2" fmla="*/ 1190782 w 2373011"/>
              <a:gd name="connsiteY2" fmla="*/ 0 h 144037"/>
              <a:gd name="connsiteX3" fmla="*/ 1290111 w 2373011"/>
              <a:gd name="connsiteY3" fmla="*/ 141254 h 144037"/>
              <a:gd name="connsiteX4" fmla="*/ 2373011 w 2373011"/>
              <a:gd name="connsiteY4" fmla="*/ 141254 h 144037"/>
              <a:gd name="connsiteX0" fmla="*/ 0 w 2373011"/>
              <a:gd name="connsiteY0" fmla="*/ 140862 h 140862"/>
              <a:gd name="connsiteX1" fmla="*/ 1090152 w 2373011"/>
              <a:gd name="connsiteY1" fmla="*/ 140683 h 140862"/>
              <a:gd name="connsiteX2" fmla="*/ 1197132 w 2373011"/>
              <a:gd name="connsiteY2" fmla="*/ 0 h 140862"/>
              <a:gd name="connsiteX3" fmla="*/ 1290111 w 2373011"/>
              <a:gd name="connsiteY3" fmla="*/ 138079 h 140862"/>
              <a:gd name="connsiteX4" fmla="*/ 2373011 w 2373011"/>
              <a:gd name="connsiteY4" fmla="*/ 138079 h 140862"/>
              <a:gd name="connsiteX0" fmla="*/ 0 w 2373011"/>
              <a:gd name="connsiteY0" fmla="*/ 134512 h 134512"/>
              <a:gd name="connsiteX1" fmla="*/ 1090152 w 2373011"/>
              <a:gd name="connsiteY1" fmla="*/ 134333 h 134512"/>
              <a:gd name="connsiteX2" fmla="*/ 1193957 w 2373011"/>
              <a:gd name="connsiteY2" fmla="*/ 0 h 134512"/>
              <a:gd name="connsiteX3" fmla="*/ 1290111 w 2373011"/>
              <a:gd name="connsiteY3" fmla="*/ 131729 h 134512"/>
              <a:gd name="connsiteX4" fmla="*/ 2373011 w 2373011"/>
              <a:gd name="connsiteY4" fmla="*/ 131729 h 134512"/>
              <a:gd name="connsiteX0" fmla="*/ 0 w 4914054"/>
              <a:gd name="connsiteY0" fmla="*/ 131337 h 134333"/>
              <a:gd name="connsiteX1" fmla="*/ 3631195 w 4914054"/>
              <a:gd name="connsiteY1" fmla="*/ 134333 h 134333"/>
              <a:gd name="connsiteX2" fmla="*/ 3735000 w 4914054"/>
              <a:gd name="connsiteY2" fmla="*/ 0 h 134333"/>
              <a:gd name="connsiteX3" fmla="*/ 3831154 w 4914054"/>
              <a:gd name="connsiteY3" fmla="*/ 131729 h 134333"/>
              <a:gd name="connsiteX4" fmla="*/ 4914054 w 4914054"/>
              <a:gd name="connsiteY4" fmla="*/ 131729 h 134333"/>
              <a:gd name="connsiteX0" fmla="*/ 0 w 7452111"/>
              <a:gd name="connsiteY0" fmla="*/ 131337 h 134333"/>
              <a:gd name="connsiteX1" fmla="*/ 3631195 w 7452111"/>
              <a:gd name="connsiteY1" fmla="*/ 134333 h 134333"/>
              <a:gd name="connsiteX2" fmla="*/ 3735000 w 7452111"/>
              <a:gd name="connsiteY2" fmla="*/ 0 h 134333"/>
              <a:gd name="connsiteX3" fmla="*/ 3831154 w 7452111"/>
              <a:gd name="connsiteY3" fmla="*/ 131729 h 134333"/>
              <a:gd name="connsiteX4" fmla="*/ 7452111 w 7452111"/>
              <a:gd name="connsiteY4" fmla="*/ 131729 h 13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2111" h="134333">
                <a:moveTo>
                  <a:pt x="0" y="131337"/>
                </a:moveTo>
                <a:lnTo>
                  <a:pt x="3631195" y="134333"/>
                </a:lnTo>
                <a:lnTo>
                  <a:pt x="3735000" y="0"/>
                </a:lnTo>
                <a:lnTo>
                  <a:pt x="3831154" y="131729"/>
                </a:lnTo>
                <a:lnTo>
                  <a:pt x="7452111" y="131729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solidFill>
                <a:srgbClr val="0A62AC"/>
              </a:solidFill>
              <a:latin typeface="Century Gothic Standaard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6222EABA-93E3-4C02-9889-53E56EBB84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20" y="5991966"/>
            <a:ext cx="2266380" cy="8636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2C18DD2-33E6-4E4E-9A1A-FC06C21A6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421" y="2705164"/>
            <a:ext cx="3657600" cy="204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3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764704"/>
            <a:ext cx="9144000" cy="5143500"/>
          </a:xfrm>
          <a:prstGeom prst="rect">
            <a:avLst/>
          </a:prstGeom>
          <a:solidFill>
            <a:srgbClr val="186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Century Gothic Standaard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604884" y="1124744"/>
            <a:ext cx="7927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TECHNOLOGY?</a:t>
            </a:r>
          </a:p>
        </p:txBody>
      </p:sp>
      <p:sp>
        <p:nvSpPr>
          <p:cNvPr id="13" name="Vrije vorm 12"/>
          <p:cNvSpPr/>
          <p:nvPr/>
        </p:nvSpPr>
        <p:spPr>
          <a:xfrm rot="10800000">
            <a:off x="611189" y="1648953"/>
            <a:ext cx="7923929" cy="134333"/>
          </a:xfrm>
          <a:custGeom>
            <a:avLst/>
            <a:gdLst>
              <a:gd name="connsiteX0" fmla="*/ 0 w 2032000"/>
              <a:gd name="connsiteY0" fmla="*/ 203200 h 228600"/>
              <a:gd name="connsiteX1" fmla="*/ 787400 w 2032000"/>
              <a:gd name="connsiteY1" fmla="*/ 215900 h 228600"/>
              <a:gd name="connsiteX2" fmla="*/ 977900 w 2032000"/>
              <a:gd name="connsiteY2" fmla="*/ 0 h 228600"/>
              <a:gd name="connsiteX3" fmla="*/ 1155700 w 2032000"/>
              <a:gd name="connsiteY3" fmla="*/ 228600 h 228600"/>
              <a:gd name="connsiteX4" fmla="*/ 2032000 w 2032000"/>
              <a:gd name="connsiteY4" fmla="*/ 228600 h 228600"/>
              <a:gd name="connsiteX0" fmla="*/ 0 w 2388315"/>
              <a:gd name="connsiteY0" fmla="*/ 228957 h 228957"/>
              <a:gd name="connsiteX1" fmla="*/ 1143715 w 2388315"/>
              <a:gd name="connsiteY1" fmla="*/ 215900 h 228957"/>
              <a:gd name="connsiteX2" fmla="*/ 1334215 w 2388315"/>
              <a:gd name="connsiteY2" fmla="*/ 0 h 228957"/>
              <a:gd name="connsiteX3" fmla="*/ 1512015 w 2388315"/>
              <a:gd name="connsiteY3" fmla="*/ 228600 h 228957"/>
              <a:gd name="connsiteX4" fmla="*/ 2388315 w 2388315"/>
              <a:gd name="connsiteY4" fmla="*/ 228600 h 228957"/>
              <a:gd name="connsiteX0" fmla="*/ 0 w 2388315"/>
              <a:gd name="connsiteY0" fmla="*/ 216079 h 228600"/>
              <a:gd name="connsiteX1" fmla="*/ 1143715 w 2388315"/>
              <a:gd name="connsiteY1" fmla="*/ 215900 h 228600"/>
              <a:gd name="connsiteX2" fmla="*/ 1334215 w 2388315"/>
              <a:gd name="connsiteY2" fmla="*/ 0 h 228600"/>
              <a:gd name="connsiteX3" fmla="*/ 1512015 w 2388315"/>
              <a:gd name="connsiteY3" fmla="*/ 228600 h 228600"/>
              <a:gd name="connsiteX4" fmla="*/ 2388315 w 2388315"/>
              <a:gd name="connsiteY4" fmla="*/ 228600 h 228600"/>
              <a:gd name="connsiteX0" fmla="*/ 0 w 2369185"/>
              <a:gd name="connsiteY0" fmla="*/ 216079 h 232426"/>
              <a:gd name="connsiteX1" fmla="*/ 1143715 w 2369185"/>
              <a:gd name="connsiteY1" fmla="*/ 215900 h 232426"/>
              <a:gd name="connsiteX2" fmla="*/ 1334215 w 2369185"/>
              <a:gd name="connsiteY2" fmla="*/ 0 h 232426"/>
              <a:gd name="connsiteX3" fmla="*/ 1512015 w 2369185"/>
              <a:gd name="connsiteY3" fmla="*/ 228600 h 232426"/>
              <a:gd name="connsiteX4" fmla="*/ 2369185 w 2369185"/>
              <a:gd name="connsiteY4" fmla="*/ 232426 h 232426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512015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36252"/>
              <a:gd name="connsiteX1" fmla="*/ 1143715 w 2376837"/>
              <a:gd name="connsiteY1" fmla="*/ 215900 h 236252"/>
              <a:gd name="connsiteX2" fmla="*/ 1334215 w 2376837"/>
              <a:gd name="connsiteY2" fmla="*/ 0 h 236252"/>
              <a:gd name="connsiteX3" fmla="*/ 1301589 w 2376837"/>
              <a:gd name="connsiteY3" fmla="*/ 236252 h 236252"/>
              <a:gd name="connsiteX4" fmla="*/ 2376837 w 2376837"/>
              <a:gd name="connsiteY4" fmla="*/ 228600 h 236252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28600"/>
              <a:gd name="connsiteX1" fmla="*/ 1067196 w 2376837"/>
              <a:gd name="connsiteY1" fmla="*/ 219726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147212 h 159733"/>
              <a:gd name="connsiteX1" fmla="*/ 106719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8632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2081 h 159733"/>
              <a:gd name="connsiteX4" fmla="*/ 2376837 w 2376837"/>
              <a:gd name="connsiteY4" fmla="*/ 159733 h 159733"/>
              <a:gd name="connsiteX0" fmla="*/ 0 w 2369185"/>
              <a:gd name="connsiteY0" fmla="*/ 147212 h 152081"/>
              <a:gd name="connsiteX1" fmla="*/ 1090152 w 2369185"/>
              <a:gd name="connsiteY1" fmla="*/ 147033 h 152081"/>
              <a:gd name="connsiteX2" fmla="*/ 1200307 w 2369185"/>
              <a:gd name="connsiteY2" fmla="*/ 0 h 152081"/>
              <a:gd name="connsiteX3" fmla="*/ 1293937 w 2369185"/>
              <a:gd name="connsiteY3" fmla="*/ 152081 h 152081"/>
              <a:gd name="connsiteX4" fmla="*/ 2369185 w 2369185"/>
              <a:gd name="connsiteY4" fmla="*/ 148255 h 152081"/>
              <a:gd name="connsiteX0" fmla="*/ 0 w 2369185"/>
              <a:gd name="connsiteY0" fmla="*/ 147212 h 159733"/>
              <a:gd name="connsiteX1" fmla="*/ 1090152 w 2369185"/>
              <a:gd name="connsiteY1" fmla="*/ 147033 h 159733"/>
              <a:gd name="connsiteX2" fmla="*/ 1200307 w 2369185"/>
              <a:gd name="connsiteY2" fmla="*/ 0 h 159733"/>
              <a:gd name="connsiteX3" fmla="*/ 1293937 w 2369185"/>
              <a:gd name="connsiteY3" fmla="*/ 152081 h 159733"/>
              <a:gd name="connsiteX4" fmla="*/ 2369185 w 2369185"/>
              <a:gd name="connsiteY4" fmla="*/ 159733 h 159733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3937 w 2373011"/>
              <a:gd name="connsiteY3" fmla="*/ 152081 h 152081"/>
              <a:gd name="connsiteX4" fmla="*/ 2373011 w 2373011"/>
              <a:gd name="connsiteY4" fmla="*/ 152081 h 152081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0111 w 2373011"/>
              <a:gd name="connsiteY3" fmla="*/ 144429 h 152081"/>
              <a:gd name="connsiteX4" fmla="*/ 2373011 w 2373011"/>
              <a:gd name="connsiteY4" fmla="*/ 152081 h 152081"/>
              <a:gd name="connsiteX0" fmla="*/ 0 w 2373011"/>
              <a:gd name="connsiteY0" fmla="*/ 147212 h 147212"/>
              <a:gd name="connsiteX1" fmla="*/ 1090152 w 2373011"/>
              <a:gd name="connsiteY1" fmla="*/ 147033 h 147212"/>
              <a:gd name="connsiteX2" fmla="*/ 1200307 w 2373011"/>
              <a:gd name="connsiteY2" fmla="*/ 0 h 147212"/>
              <a:gd name="connsiteX3" fmla="*/ 1290111 w 2373011"/>
              <a:gd name="connsiteY3" fmla="*/ 144429 h 147212"/>
              <a:gd name="connsiteX4" fmla="*/ 2373011 w 2373011"/>
              <a:gd name="connsiteY4" fmla="*/ 144429 h 147212"/>
              <a:gd name="connsiteX0" fmla="*/ 0 w 2373011"/>
              <a:gd name="connsiteY0" fmla="*/ 144037 h 144037"/>
              <a:gd name="connsiteX1" fmla="*/ 1090152 w 2373011"/>
              <a:gd name="connsiteY1" fmla="*/ 143858 h 144037"/>
              <a:gd name="connsiteX2" fmla="*/ 1190782 w 2373011"/>
              <a:gd name="connsiteY2" fmla="*/ 0 h 144037"/>
              <a:gd name="connsiteX3" fmla="*/ 1290111 w 2373011"/>
              <a:gd name="connsiteY3" fmla="*/ 141254 h 144037"/>
              <a:gd name="connsiteX4" fmla="*/ 2373011 w 2373011"/>
              <a:gd name="connsiteY4" fmla="*/ 141254 h 144037"/>
              <a:gd name="connsiteX0" fmla="*/ 0 w 2373011"/>
              <a:gd name="connsiteY0" fmla="*/ 140862 h 140862"/>
              <a:gd name="connsiteX1" fmla="*/ 1090152 w 2373011"/>
              <a:gd name="connsiteY1" fmla="*/ 140683 h 140862"/>
              <a:gd name="connsiteX2" fmla="*/ 1197132 w 2373011"/>
              <a:gd name="connsiteY2" fmla="*/ 0 h 140862"/>
              <a:gd name="connsiteX3" fmla="*/ 1290111 w 2373011"/>
              <a:gd name="connsiteY3" fmla="*/ 138079 h 140862"/>
              <a:gd name="connsiteX4" fmla="*/ 2373011 w 2373011"/>
              <a:gd name="connsiteY4" fmla="*/ 138079 h 140862"/>
              <a:gd name="connsiteX0" fmla="*/ 0 w 2373011"/>
              <a:gd name="connsiteY0" fmla="*/ 134512 h 134512"/>
              <a:gd name="connsiteX1" fmla="*/ 1090152 w 2373011"/>
              <a:gd name="connsiteY1" fmla="*/ 134333 h 134512"/>
              <a:gd name="connsiteX2" fmla="*/ 1193957 w 2373011"/>
              <a:gd name="connsiteY2" fmla="*/ 0 h 134512"/>
              <a:gd name="connsiteX3" fmla="*/ 1290111 w 2373011"/>
              <a:gd name="connsiteY3" fmla="*/ 131729 h 134512"/>
              <a:gd name="connsiteX4" fmla="*/ 2373011 w 2373011"/>
              <a:gd name="connsiteY4" fmla="*/ 131729 h 134512"/>
              <a:gd name="connsiteX0" fmla="*/ 0 w 4914054"/>
              <a:gd name="connsiteY0" fmla="*/ 131337 h 134333"/>
              <a:gd name="connsiteX1" fmla="*/ 3631195 w 4914054"/>
              <a:gd name="connsiteY1" fmla="*/ 134333 h 134333"/>
              <a:gd name="connsiteX2" fmla="*/ 3735000 w 4914054"/>
              <a:gd name="connsiteY2" fmla="*/ 0 h 134333"/>
              <a:gd name="connsiteX3" fmla="*/ 3831154 w 4914054"/>
              <a:gd name="connsiteY3" fmla="*/ 131729 h 134333"/>
              <a:gd name="connsiteX4" fmla="*/ 4914054 w 4914054"/>
              <a:gd name="connsiteY4" fmla="*/ 131729 h 134333"/>
              <a:gd name="connsiteX0" fmla="*/ 0 w 7452111"/>
              <a:gd name="connsiteY0" fmla="*/ 131337 h 134333"/>
              <a:gd name="connsiteX1" fmla="*/ 3631195 w 7452111"/>
              <a:gd name="connsiteY1" fmla="*/ 134333 h 134333"/>
              <a:gd name="connsiteX2" fmla="*/ 3735000 w 7452111"/>
              <a:gd name="connsiteY2" fmla="*/ 0 h 134333"/>
              <a:gd name="connsiteX3" fmla="*/ 3831154 w 7452111"/>
              <a:gd name="connsiteY3" fmla="*/ 131729 h 134333"/>
              <a:gd name="connsiteX4" fmla="*/ 7452111 w 7452111"/>
              <a:gd name="connsiteY4" fmla="*/ 131729 h 13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2111" h="134333">
                <a:moveTo>
                  <a:pt x="0" y="131337"/>
                </a:moveTo>
                <a:lnTo>
                  <a:pt x="3631195" y="134333"/>
                </a:lnTo>
                <a:lnTo>
                  <a:pt x="3735000" y="0"/>
                </a:lnTo>
                <a:lnTo>
                  <a:pt x="3831154" y="131729"/>
                </a:lnTo>
                <a:lnTo>
                  <a:pt x="7452111" y="131729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solidFill>
                <a:srgbClr val="0A62AC"/>
              </a:solidFill>
              <a:latin typeface="Century Gothic Standaard" charset="0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BA305E60-48B3-41CA-A07D-90A6F00DA3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20" y="5991966"/>
            <a:ext cx="2266380" cy="863600"/>
          </a:xfrm>
          <a:prstGeom prst="rect">
            <a:avLst/>
          </a:prstGeom>
        </p:spPr>
      </p:pic>
      <p:sp>
        <p:nvSpPr>
          <p:cNvPr id="49" name="Tekstvak 48"/>
          <p:cNvSpPr txBox="1"/>
          <p:nvPr/>
        </p:nvSpPr>
        <p:spPr>
          <a:xfrm>
            <a:off x="683568" y="1980386"/>
            <a:ext cx="7738991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Drinking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water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production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:</a:t>
            </a:r>
            <a:endParaRPr lang="nl-NL" sz="1600" spc="300" baseline="-25000" dirty="0">
              <a:solidFill>
                <a:schemeClr val="bg1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  <a:p>
            <a:pPr lvl="1"/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Removal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of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salts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and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COD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from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the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effluent of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the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biological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treatment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with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</a:t>
            </a:r>
            <a:r>
              <a:rPr lang="nl-NL" sz="1600" b="1" dirty="0">
                <a:solidFill>
                  <a:schemeClr val="bg1"/>
                </a:solidFill>
                <a:latin typeface="Century Gothic Standaard" charset="0"/>
              </a:rPr>
              <a:t>REVERSE OSMOSIS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(RO)</a:t>
            </a:r>
          </a:p>
          <a:p>
            <a:endParaRPr lang="en-GB" b="1" spc="300" dirty="0">
              <a:solidFill>
                <a:schemeClr val="bg1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nl-BE" sz="1600" spc="300" dirty="0">
                <a:solidFill>
                  <a:schemeClr val="bg1"/>
                </a:solidFill>
                <a:latin typeface="Century Gothic Standaard" charset="0"/>
              </a:rPr>
              <a:t>RO </a:t>
            </a:r>
            <a:r>
              <a:rPr lang="nl-BE" sz="1600" spc="300" dirty="0" err="1">
                <a:solidFill>
                  <a:schemeClr val="bg1"/>
                </a:solidFill>
                <a:latin typeface="Century Gothic Standaard" charset="0"/>
              </a:rPr>
              <a:t>membranes</a:t>
            </a:r>
            <a:r>
              <a:rPr lang="nl-BE" sz="1600" spc="300" dirty="0">
                <a:solidFill>
                  <a:schemeClr val="bg1"/>
                </a:solidFill>
                <a:latin typeface="Century Gothic Standaard" charset="0"/>
              </a:rPr>
              <a:t> are </a:t>
            </a:r>
            <a:r>
              <a:rPr lang="nl-BE" sz="1600" spc="300" dirty="0" err="1">
                <a:solidFill>
                  <a:schemeClr val="bg1"/>
                </a:solidFill>
                <a:latin typeface="Century Gothic Standaard" charset="0"/>
              </a:rPr>
              <a:t>very</a:t>
            </a:r>
            <a:r>
              <a:rPr lang="nl-BE" sz="1600" spc="300" dirty="0">
                <a:solidFill>
                  <a:schemeClr val="bg1"/>
                </a:solidFill>
                <a:latin typeface="Century Gothic Standaard" charset="0"/>
              </a:rPr>
              <a:t> </a:t>
            </a:r>
            <a:r>
              <a:rPr lang="nl-BE" sz="1600" spc="300" dirty="0" err="1">
                <a:solidFill>
                  <a:schemeClr val="bg1"/>
                </a:solidFill>
                <a:latin typeface="Century Gothic Standaard" charset="0"/>
              </a:rPr>
              <a:t>sensitive</a:t>
            </a:r>
            <a:r>
              <a:rPr lang="nl-BE" sz="1600" spc="300" dirty="0">
                <a:solidFill>
                  <a:schemeClr val="bg1"/>
                </a:solidFill>
                <a:latin typeface="Century Gothic Standaard" charset="0"/>
              </a:rPr>
              <a:t> </a:t>
            </a:r>
            <a:r>
              <a:rPr lang="nl-BE" sz="1600" spc="300" dirty="0" err="1">
                <a:solidFill>
                  <a:schemeClr val="bg1"/>
                </a:solidFill>
                <a:latin typeface="Century Gothic Standaard" charset="0"/>
              </a:rPr>
              <a:t>to</a:t>
            </a:r>
            <a:r>
              <a:rPr lang="nl-BE" sz="1600" spc="300" dirty="0">
                <a:solidFill>
                  <a:schemeClr val="bg1"/>
                </a:solidFill>
                <a:latin typeface="Century Gothic Standaard" charset="0"/>
              </a:rPr>
              <a:t> SS</a:t>
            </a:r>
          </a:p>
          <a:p>
            <a:pPr marL="342900" indent="-342900">
              <a:buFont typeface="+mj-lt"/>
              <a:buAutoNum type="arabicPeriod" startAt="2"/>
            </a:pPr>
            <a:endParaRPr lang="nl-BE" sz="1600" spc="300" dirty="0">
              <a:solidFill>
                <a:schemeClr val="bg1"/>
              </a:solidFill>
              <a:latin typeface="Century Gothic Standaard" charset="0"/>
            </a:endParaRPr>
          </a:p>
          <a:p>
            <a:pPr marL="342900" indent="-342900">
              <a:buFont typeface="+mj-lt"/>
              <a:buAutoNum type="arabicPeriod" startAt="2"/>
            </a:pPr>
            <a:endParaRPr lang="nl-BE" sz="1600" spc="300" dirty="0">
              <a:solidFill>
                <a:schemeClr val="bg1"/>
              </a:solidFill>
              <a:latin typeface="Century Gothic Standaard" charset="0"/>
            </a:endParaRPr>
          </a:p>
          <a:p>
            <a:pPr marL="342900" indent="-342900">
              <a:buFont typeface="+mj-lt"/>
              <a:buAutoNum type="arabicPeriod" startAt="2"/>
            </a:pPr>
            <a:endParaRPr lang="nl-BE" sz="1600" spc="300" dirty="0">
              <a:solidFill>
                <a:schemeClr val="bg1"/>
              </a:solidFill>
              <a:latin typeface="Century Gothic Standaard" charset="0"/>
            </a:endParaRPr>
          </a:p>
          <a:p>
            <a:pPr marL="342900" indent="-342900">
              <a:buFont typeface="+mj-lt"/>
              <a:buAutoNum type="arabicPeriod" startAt="2"/>
            </a:pPr>
            <a:endParaRPr lang="nl-NL" sz="1600" spc="300" dirty="0">
              <a:solidFill>
                <a:schemeClr val="bg1"/>
              </a:solidFill>
              <a:latin typeface="Century Gothic Standaard" charset="0"/>
            </a:endParaRPr>
          </a:p>
          <a:p>
            <a:pPr marL="342900" indent="-342900">
              <a:buFont typeface="+mj-lt"/>
              <a:buAutoNum type="arabicPeriod" startAt="2"/>
            </a:pPr>
            <a:endParaRPr lang="nl-NL" sz="1600" spc="300" dirty="0">
              <a:solidFill>
                <a:schemeClr val="bg1"/>
              </a:solidFill>
              <a:latin typeface="Century Gothic Standaard" charset="0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</a:rPr>
              <a:t>Choice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</a:rPr>
              <a:t> of RO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</a:rPr>
              <a:t>membranes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</a:rPr>
              <a:t>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</a:rPr>
              <a:t>based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</a:rPr>
              <a:t> on ion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</a:rPr>
              <a:t>balance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</a:rPr>
              <a:t> (pilot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</a:rPr>
              <a:t>testing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</a:rPr>
              <a:t>?)</a:t>
            </a:r>
          </a:p>
          <a:p>
            <a:pPr marL="342900" indent="-342900">
              <a:buFont typeface="+mj-lt"/>
              <a:buAutoNum type="arabicPeriod" startAt="2"/>
            </a:pPr>
            <a:endParaRPr lang="nl-NL" sz="1600" spc="300" dirty="0">
              <a:solidFill>
                <a:schemeClr val="bg1"/>
              </a:solidFill>
              <a:latin typeface="Century Gothic Standaard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spc="300" dirty="0">
              <a:solidFill>
                <a:schemeClr val="bg1"/>
              </a:solidFill>
              <a:latin typeface="Century Gothic Standaard" charset="0"/>
            </a:endParaRPr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B90DEC64-C105-45D0-9756-1EAC2681D2A1}"/>
              </a:ext>
            </a:extLst>
          </p:cNvPr>
          <p:cNvGrpSpPr/>
          <p:nvPr/>
        </p:nvGrpSpPr>
        <p:grpSpPr>
          <a:xfrm>
            <a:off x="2482872" y="3386219"/>
            <a:ext cx="4033344" cy="433138"/>
            <a:chOff x="5076056" y="4154083"/>
            <a:chExt cx="4033344" cy="433138"/>
          </a:xfrm>
        </p:grpSpPr>
        <p:grpSp>
          <p:nvGrpSpPr>
            <p:cNvPr id="12" name="Groep 11">
              <a:extLst>
                <a:ext uri="{FF2B5EF4-FFF2-40B4-BE49-F238E27FC236}">
                  <a16:creationId xmlns:a16="http://schemas.microsoft.com/office/drawing/2014/main" id="{75F23B45-40D2-43D7-83F0-7F1B5C04E76E}"/>
                </a:ext>
              </a:extLst>
            </p:cNvPr>
            <p:cNvGrpSpPr/>
            <p:nvPr/>
          </p:nvGrpSpPr>
          <p:grpSpPr>
            <a:xfrm>
              <a:off x="5076056" y="4154083"/>
              <a:ext cx="2302465" cy="433138"/>
              <a:chOff x="5148064" y="3111885"/>
              <a:chExt cx="2302465" cy="433138"/>
            </a:xfrm>
          </p:grpSpPr>
          <p:sp>
            <p:nvSpPr>
              <p:cNvPr id="19" name="Rechthoek 18">
                <a:extLst>
                  <a:ext uri="{FF2B5EF4-FFF2-40B4-BE49-F238E27FC236}">
                    <a16:creationId xmlns:a16="http://schemas.microsoft.com/office/drawing/2014/main" id="{35CEB15E-2910-428F-BE84-AADBEE6812BD}"/>
                  </a:ext>
                </a:extLst>
              </p:cNvPr>
              <p:cNvSpPr/>
              <p:nvPr/>
            </p:nvSpPr>
            <p:spPr>
              <a:xfrm>
                <a:off x="5148064" y="3111885"/>
                <a:ext cx="576064" cy="433138"/>
              </a:xfrm>
              <a:prstGeom prst="rect">
                <a:avLst/>
              </a:prstGeom>
              <a:ln w="31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nl-BE" sz="1100" dirty="0">
                    <a:solidFill>
                      <a:schemeClr val="accent1">
                        <a:lumMod val="75000"/>
                      </a:schemeClr>
                    </a:solidFill>
                  </a:rPr>
                  <a:t>Buffer</a:t>
                </a:r>
              </a:p>
            </p:txBody>
          </p:sp>
          <p:sp>
            <p:nvSpPr>
              <p:cNvPr id="20" name="Rechthoek 19">
                <a:extLst>
                  <a:ext uri="{FF2B5EF4-FFF2-40B4-BE49-F238E27FC236}">
                    <a16:creationId xmlns:a16="http://schemas.microsoft.com/office/drawing/2014/main" id="{F0CE1B8F-127F-4D34-9163-315CE2844937}"/>
                  </a:ext>
                </a:extLst>
              </p:cNvPr>
              <p:cNvSpPr/>
              <p:nvPr/>
            </p:nvSpPr>
            <p:spPr>
              <a:xfrm>
                <a:off x="6010369" y="3111885"/>
                <a:ext cx="576064" cy="433138"/>
              </a:xfrm>
              <a:prstGeom prst="rect">
                <a:avLst/>
              </a:prstGeom>
              <a:ln w="31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nl-BE" sz="900" dirty="0">
                    <a:solidFill>
                      <a:schemeClr val="accent1">
                        <a:lumMod val="75000"/>
                      </a:schemeClr>
                    </a:solidFill>
                  </a:rPr>
                  <a:t>CAS</a:t>
                </a:r>
                <a:endParaRPr lang="nl-BE" sz="11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cxnSp>
            <p:nvCxnSpPr>
              <p:cNvPr id="21" name="Rechte verbindingslijn met pijl 20">
                <a:extLst>
                  <a:ext uri="{FF2B5EF4-FFF2-40B4-BE49-F238E27FC236}">
                    <a16:creationId xmlns:a16="http://schemas.microsoft.com/office/drawing/2014/main" id="{A77FC320-E64B-4FE1-B90F-9CEBB2B4FE16}"/>
                  </a:ext>
                </a:extLst>
              </p:cNvPr>
              <p:cNvCxnSpPr>
                <a:stCxn id="19" idx="3"/>
                <a:endCxn id="20" idx="1"/>
              </p:cNvCxnSpPr>
              <p:nvPr/>
            </p:nvCxnSpPr>
            <p:spPr>
              <a:xfrm>
                <a:off x="5724128" y="3328454"/>
                <a:ext cx="28624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chthoek 21">
                <a:extLst>
                  <a:ext uri="{FF2B5EF4-FFF2-40B4-BE49-F238E27FC236}">
                    <a16:creationId xmlns:a16="http://schemas.microsoft.com/office/drawing/2014/main" id="{16DA01C4-9925-4C54-89AB-5087F32F62B5}"/>
                  </a:ext>
                </a:extLst>
              </p:cNvPr>
              <p:cNvSpPr/>
              <p:nvPr/>
            </p:nvSpPr>
            <p:spPr>
              <a:xfrm>
                <a:off x="6874465" y="3111885"/>
                <a:ext cx="576064" cy="433138"/>
              </a:xfrm>
              <a:prstGeom prst="rect">
                <a:avLst/>
              </a:prstGeom>
              <a:ln w="31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nl-BE" sz="1100" dirty="0">
                    <a:solidFill>
                      <a:schemeClr val="accent1">
                        <a:lumMod val="75000"/>
                      </a:schemeClr>
                    </a:solidFill>
                  </a:rPr>
                  <a:t>SF</a:t>
                </a:r>
              </a:p>
            </p:txBody>
          </p:sp>
          <p:cxnSp>
            <p:nvCxnSpPr>
              <p:cNvPr id="23" name="Rechte verbindingslijn met pijl 22">
                <a:extLst>
                  <a:ext uri="{FF2B5EF4-FFF2-40B4-BE49-F238E27FC236}">
                    <a16:creationId xmlns:a16="http://schemas.microsoft.com/office/drawing/2014/main" id="{388BC7A4-1468-47EF-83BB-C0ACB84979C9}"/>
                  </a:ext>
                </a:extLst>
              </p:cNvPr>
              <p:cNvCxnSpPr/>
              <p:nvPr/>
            </p:nvCxnSpPr>
            <p:spPr>
              <a:xfrm>
                <a:off x="6586433" y="3328454"/>
                <a:ext cx="28624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37B103CA-68E5-4EE2-8A8C-80B781A5A711}"/>
                </a:ext>
              </a:extLst>
            </p:cNvPr>
            <p:cNvSpPr/>
            <p:nvPr/>
          </p:nvSpPr>
          <p:spPr>
            <a:xfrm>
              <a:off x="7666553" y="4154083"/>
              <a:ext cx="576064" cy="433138"/>
            </a:xfrm>
            <a:prstGeom prst="rect">
              <a:avLst/>
            </a:prstGeom>
            <a:ln w="31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BE" sz="1100" dirty="0">
                  <a:solidFill>
                    <a:schemeClr val="accent1">
                      <a:lumMod val="75000"/>
                    </a:schemeClr>
                  </a:solidFill>
                </a:rPr>
                <a:t>UF</a:t>
              </a: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1AE045C5-931A-4A26-8D55-BF4B34FFC40F}"/>
                </a:ext>
              </a:extLst>
            </p:cNvPr>
            <p:cNvSpPr/>
            <p:nvPr/>
          </p:nvSpPr>
          <p:spPr>
            <a:xfrm>
              <a:off x="8533336" y="4154083"/>
              <a:ext cx="576064" cy="433138"/>
            </a:xfrm>
            <a:prstGeom prst="rect">
              <a:avLst/>
            </a:prstGeom>
            <a:ln w="31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BE" sz="1100" dirty="0">
                  <a:solidFill>
                    <a:schemeClr val="accent1">
                      <a:lumMod val="75000"/>
                    </a:schemeClr>
                  </a:solidFill>
                </a:rPr>
                <a:t>RO</a:t>
              </a:r>
            </a:p>
          </p:txBody>
        </p:sp>
        <p:cxnSp>
          <p:nvCxnSpPr>
            <p:cNvPr id="17" name="Rechte verbindingslijn met pijl 16">
              <a:extLst>
                <a:ext uri="{FF2B5EF4-FFF2-40B4-BE49-F238E27FC236}">
                  <a16:creationId xmlns:a16="http://schemas.microsoft.com/office/drawing/2014/main" id="{49EA9CCB-48E6-45D7-875A-3783189B65C2}"/>
                </a:ext>
              </a:extLst>
            </p:cNvPr>
            <p:cNvCxnSpPr/>
            <p:nvPr/>
          </p:nvCxnSpPr>
          <p:spPr>
            <a:xfrm>
              <a:off x="7380312" y="4370652"/>
              <a:ext cx="28624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chte verbindingslijn met pijl 17">
              <a:extLst>
                <a:ext uri="{FF2B5EF4-FFF2-40B4-BE49-F238E27FC236}">
                  <a16:creationId xmlns:a16="http://schemas.microsoft.com/office/drawing/2014/main" id="{146BFE8B-287F-4652-B085-796F96014D7D}"/>
                </a:ext>
              </a:extLst>
            </p:cNvPr>
            <p:cNvCxnSpPr/>
            <p:nvPr/>
          </p:nvCxnSpPr>
          <p:spPr>
            <a:xfrm>
              <a:off x="8242617" y="4381994"/>
              <a:ext cx="28624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9BD0B322-0080-4BDD-8B28-FD142958B9AB}"/>
              </a:ext>
            </a:extLst>
          </p:cNvPr>
          <p:cNvGrpSpPr/>
          <p:nvPr/>
        </p:nvGrpSpPr>
        <p:grpSpPr>
          <a:xfrm>
            <a:off x="2482872" y="4006452"/>
            <a:ext cx="2302465" cy="433138"/>
            <a:chOff x="5148064" y="3111885"/>
            <a:chExt cx="2302465" cy="433138"/>
          </a:xfrm>
        </p:grpSpPr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AC9DB689-9F0A-41ED-B576-FB70F6B226BB}"/>
                </a:ext>
              </a:extLst>
            </p:cNvPr>
            <p:cNvSpPr/>
            <p:nvPr/>
          </p:nvSpPr>
          <p:spPr>
            <a:xfrm>
              <a:off x="5148064" y="3111885"/>
              <a:ext cx="576064" cy="433138"/>
            </a:xfrm>
            <a:prstGeom prst="rect">
              <a:avLst/>
            </a:prstGeom>
            <a:ln w="31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BE" sz="1100" dirty="0">
                  <a:solidFill>
                    <a:schemeClr val="accent1">
                      <a:lumMod val="75000"/>
                    </a:schemeClr>
                  </a:solidFill>
                </a:rPr>
                <a:t>Buffer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3CB8E540-F162-4690-8025-72B312445286}"/>
                </a:ext>
              </a:extLst>
            </p:cNvPr>
            <p:cNvSpPr/>
            <p:nvPr/>
          </p:nvSpPr>
          <p:spPr>
            <a:xfrm>
              <a:off x="6010369" y="3111885"/>
              <a:ext cx="576064" cy="433138"/>
            </a:xfrm>
            <a:prstGeom prst="rect">
              <a:avLst/>
            </a:prstGeom>
            <a:ln w="31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BE" sz="1100" dirty="0">
                  <a:solidFill>
                    <a:schemeClr val="accent1">
                      <a:lumMod val="75000"/>
                    </a:schemeClr>
                  </a:solidFill>
                </a:rPr>
                <a:t>MBR</a:t>
              </a:r>
            </a:p>
          </p:txBody>
        </p:sp>
        <p:cxnSp>
          <p:nvCxnSpPr>
            <p:cNvPr id="27" name="Rechte verbindingslijn met pijl 26">
              <a:extLst>
                <a:ext uri="{FF2B5EF4-FFF2-40B4-BE49-F238E27FC236}">
                  <a16:creationId xmlns:a16="http://schemas.microsoft.com/office/drawing/2014/main" id="{6609BB00-9A0B-4D12-BA9B-6E7AE3C43936}"/>
                </a:ext>
              </a:extLst>
            </p:cNvPr>
            <p:cNvCxnSpPr>
              <a:stCxn id="25" idx="3"/>
              <a:endCxn id="26" idx="1"/>
            </p:cNvCxnSpPr>
            <p:nvPr/>
          </p:nvCxnSpPr>
          <p:spPr>
            <a:xfrm>
              <a:off x="5724128" y="3328454"/>
              <a:ext cx="28624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7EF4832C-F977-4548-BC36-F29BFD116F3E}"/>
                </a:ext>
              </a:extLst>
            </p:cNvPr>
            <p:cNvSpPr/>
            <p:nvPr/>
          </p:nvSpPr>
          <p:spPr>
            <a:xfrm>
              <a:off x="6874465" y="3111885"/>
              <a:ext cx="576064" cy="433138"/>
            </a:xfrm>
            <a:prstGeom prst="rect">
              <a:avLst/>
            </a:prstGeom>
            <a:ln w="31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BE" sz="1100" dirty="0">
                  <a:solidFill>
                    <a:schemeClr val="accent1">
                      <a:lumMod val="75000"/>
                    </a:schemeClr>
                  </a:solidFill>
                </a:rPr>
                <a:t>RO</a:t>
              </a:r>
            </a:p>
          </p:txBody>
        </p:sp>
        <p:cxnSp>
          <p:nvCxnSpPr>
            <p:cNvPr id="29" name="Rechte verbindingslijn met pijl 28">
              <a:extLst>
                <a:ext uri="{FF2B5EF4-FFF2-40B4-BE49-F238E27FC236}">
                  <a16:creationId xmlns:a16="http://schemas.microsoft.com/office/drawing/2014/main" id="{3AB650BD-A96E-49A0-8BAD-8F23B0B21887}"/>
                </a:ext>
              </a:extLst>
            </p:cNvPr>
            <p:cNvCxnSpPr/>
            <p:nvPr/>
          </p:nvCxnSpPr>
          <p:spPr>
            <a:xfrm>
              <a:off x="6586433" y="3328454"/>
              <a:ext cx="28624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5547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801152"/>
            <a:ext cx="9144000" cy="5143500"/>
          </a:xfrm>
          <a:prstGeom prst="rect">
            <a:avLst/>
          </a:prstGeom>
          <a:solidFill>
            <a:srgbClr val="186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Century Gothic Standaard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604884" y="1124744"/>
            <a:ext cx="7927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OPERATION, PRODUCTION &amp; REUSE</a:t>
            </a:r>
          </a:p>
        </p:txBody>
      </p:sp>
      <p:sp>
        <p:nvSpPr>
          <p:cNvPr id="13" name="Vrije vorm 12"/>
          <p:cNvSpPr/>
          <p:nvPr/>
        </p:nvSpPr>
        <p:spPr>
          <a:xfrm rot="10800000">
            <a:off x="611189" y="1648953"/>
            <a:ext cx="7923929" cy="134333"/>
          </a:xfrm>
          <a:custGeom>
            <a:avLst/>
            <a:gdLst>
              <a:gd name="connsiteX0" fmla="*/ 0 w 2032000"/>
              <a:gd name="connsiteY0" fmla="*/ 203200 h 228600"/>
              <a:gd name="connsiteX1" fmla="*/ 787400 w 2032000"/>
              <a:gd name="connsiteY1" fmla="*/ 215900 h 228600"/>
              <a:gd name="connsiteX2" fmla="*/ 977900 w 2032000"/>
              <a:gd name="connsiteY2" fmla="*/ 0 h 228600"/>
              <a:gd name="connsiteX3" fmla="*/ 1155700 w 2032000"/>
              <a:gd name="connsiteY3" fmla="*/ 228600 h 228600"/>
              <a:gd name="connsiteX4" fmla="*/ 2032000 w 2032000"/>
              <a:gd name="connsiteY4" fmla="*/ 228600 h 228600"/>
              <a:gd name="connsiteX0" fmla="*/ 0 w 2388315"/>
              <a:gd name="connsiteY0" fmla="*/ 228957 h 228957"/>
              <a:gd name="connsiteX1" fmla="*/ 1143715 w 2388315"/>
              <a:gd name="connsiteY1" fmla="*/ 215900 h 228957"/>
              <a:gd name="connsiteX2" fmla="*/ 1334215 w 2388315"/>
              <a:gd name="connsiteY2" fmla="*/ 0 h 228957"/>
              <a:gd name="connsiteX3" fmla="*/ 1512015 w 2388315"/>
              <a:gd name="connsiteY3" fmla="*/ 228600 h 228957"/>
              <a:gd name="connsiteX4" fmla="*/ 2388315 w 2388315"/>
              <a:gd name="connsiteY4" fmla="*/ 228600 h 228957"/>
              <a:gd name="connsiteX0" fmla="*/ 0 w 2388315"/>
              <a:gd name="connsiteY0" fmla="*/ 216079 h 228600"/>
              <a:gd name="connsiteX1" fmla="*/ 1143715 w 2388315"/>
              <a:gd name="connsiteY1" fmla="*/ 215900 h 228600"/>
              <a:gd name="connsiteX2" fmla="*/ 1334215 w 2388315"/>
              <a:gd name="connsiteY2" fmla="*/ 0 h 228600"/>
              <a:gd name="connsiteX3" fmla="*/ 1512015 w 2388315"/>
              <a:gd name="connsiteY3" fmla="*/ 228600 h 228600"/>
              <a:gd name="connsiteX4" fmla="*/ 2388315 w 2388315"/>
              <a:gd name="connsiteY4" fmla="*/ 228600 h 228600"/>
              <a:gd name="connsiteX0" fmla="*/ 0 w 2369185"/>
              <a:gd name="connsiteY0" fmla="*/ 216079 h 232426"/>
              <a:gd name="connsiteX1" fmla="*/ 1143715 w 2369185"/>
              <a:gd name="connsiteY1" fmla="*/ 215900 h 232426"/>
              <a:gd name="connsiteX2" fmla="*/ 1334215 w 2369185"/>
              <a:gd name="connsiteY2" fmla="*/ 0 h 232426"/>
              <a:gd name="connsiteX3" fmla="*/ 1512015 w 2369185"/>
              <a:gd name="connsiteY3" fmla="*/ 228600 h 232426"/>
              <a:gd name="connsiteX4" fmla="*/ 2369185 w 2369185"/>
              <a:gd name="connsiteY4" fmla="*/ 232426 h 232426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512015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36252"/>
              <a:gd name="connsiteX1" fmla="*/ 1143715 w 2376837"/>
              <a:gd name="connsiteY1" fmla="*/ 215900 h 236252"/>
              <a:gd name="connsiteX2" fmla="*/ 1334215 w 2376837"/>
              <a:gd name="connsiteY2" fmla="*/ 0 h 236252"/>
              <a:gd name="connsiteX3" fmla="*/ 1301589 w 2376837"/>
              <a:gd name="connsiteY3" fmla="*/ 236252 h 236252"/>
              <a:gd name="connsiteX4" fmla="*/ 2376837 w 2376837"/>
              <a:gd name="connsiteY4" fmla="*/ 228600 h 236252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28600"/>
              <a:gd name="connsiteX1" fmla="*/ 1067196 w 2376837"/>
              <a:gd name="connsiteY1" fmla="*/ 219726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147212 h 159733"/>
              <a:gd name="connsiteX1" fmla="*/ 106719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8632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2081 h 159733"/>
              <a:gd name="connsiteX4" fmla="*/ 2376837 w 2376837"/>
              <a:gd name="connsiteY4" fmla="*/ 159733 h 159733"/>
              <a:gd name="connsiteX0" fmla="*/ 0 w 2369185"/>
              <a:gd name="connsiteY0" fmla="*/ 147212 h 152081"/>
              <a:gd name="connsiteX1" fmla="*/ 1090152 w 2369185"/>
              <a:gd name="connsiteY1" fmla="*/ 147033 h 152081"/>
              <a:gd name="connsiteX2" fmla="*/ 1200307 w 2369185"/>
              <a:gd name="connsiteY2" fmla="*/ 0 h 152081"/>
              <a:gd name="connsiteX3" fmla="*/ 1293937 w 2369185"/>
              <a:gd name="connsiteY3" fmla="*/ 152081 h 152081"/>
              <a:gd name="connsiteX4" fmla="*/ 2369185 w 2369185"/>
              <a:gd name="connsiteY4" fmla="*/ 148255 h 152081"/>
              <a:gd name="connsiteX0" fmla="*/ 0 w 2369185"/>
              <a:gd name="connsiteY0" fmla="*/ 147212 h 159733"/>
              <a:gd name="connsiteX1" fmla="*/ 1090152 w 2369185"/>
              <a:gd name="connsiteY1" fmla="*/ 147033 h 159733"/>
              <a:gd name="connsiteX2" fmla="*/ 1200307 w 2369185"/>
              <a:gd name="connsiteY2" fmla="*/ 0 h 159733"/>
              <a:gd name="connsiteX3" fmla="*/ 1293937 w 2369185"/>
              <a:gd name="connsiteY3" fmla="*/ 152081 h 159733"/>
              <a:gd name="connsiteX4" fmla="*/ 2369185 w 2369185"/>
              <a:gd name="connsiteY4" fmla="*/ 159733 h 159733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3937 w 2373011"/>
              <a:gd name="connsiteY3" fmla="*/ 152081 h 152081"/>
              <a:gd name="connsiteX4" fmla="*/ 2373011 w 2373011"/>
              <a:gd name="connsiteY4" fmla="*/ 152081 h 152081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0111 w 2373011"/>
              <a:gd name="connsiteY3" fmla="*/ 144429 h 152081"/>
              <a:gd name="connsiteX4" fmla="*/ 2373011 w 2373011"/>
              <a:gd name="connsiteY4" fmla="*/ 152081 h 152081"/>
              <a:gd name="connsiteX0" fmla="*/ 0 w 2373011"/>
              <a:gd name="connsiteY0" fmla="*/ 147212 h 147212"/>
              <a:gd name="connsiteX1" fmla="*/ 1090152 w 2373011"/>
              <a:gd name="connsiteY1" fmla="*/ 147033 h 147212"/>
              <a:gd name="connsiteX2" fmla="*/ 1200307 w 2373011"/>
              <a:gd name="connsiteY2" fmla="*/ 0 h 147212"/>
              <a:gd name="connsiteX3" fmla="*/ 1290111 w 2373011"/>
              <a:gd name="connsiteY3" fmla="*/ 144429 h 147212"/>
              <a:gd name="connsiteX4" fmla="*/ 2373011 w 2373011"/>
              <a:gd name="connsiteY4" fmla="*/ 144429 h 147212"/>
              <a:gd name="connsiteX0" fmla="*/ 0 w 2373011"/>
              <a:gd name="connsiteY0" fmla="*/ 144037 h 144037"/>
              <a:gd name="connsiteX1" fmla="*/ 1090152 w 2373011"/>
              <a:gd name="connsiteY1" fmla="*/ 143858 h 144037"/>
              <a:gd name="connsiteX2" fmla="*/ 1190782 w 2373011"/>
              <a:gd name="connsiteY2" fmla="*/ 0 h 144037"/>
              <a:gd name="connsiteX3" fmla="*/ 1290111 w 2373011"/>
              <a:gd name="connsiteY3" fmla="*/ 141254 h 144037"/>
              <a:gd name="connsiteX4" fmla="*/ 2373011 w 2373011"/>
              <a:gd name="connsiteY4" fmla="*/ 141254 h 144037"/>
              <a:gd name="connsiteX0" fmla="*/ 0 w 2373011"/>
              <a:gd name="connsiteY0" fmla="*/ 140862 h 140862"/>
              <a:gd name="connsiteX1" fmla="*/ 1090152 w 2373011"/>
              <a:gd name="connsiteY1" fmla="*/ 140683 h 140862"/>
              <a:gd name="connsiteX2" fmla="*/ 1197132 w 2373011"/>
              <a:gd name="connsiteY2" fmla="*/ 0 h 140862"/>
              <a:gd name="connsiteX3" fmla="*/ 1290111 w 2373011"/>
              <a:gd name="connsiteY3" fmla="*/ 138079 h 140862"/>
              <a:gd name="connsiteX4" fmla="*/ 2373011 w 2373011"/>
              <a:gd name="connsiteY4" fmla="*/ 138079 h 140862"/>
              <a:gd name="connsiteX0" fmla="*/ 0 w 2373011"/>
              <a:gd name="connsiteY0" fmla="*/ 134512 h 134512"/>
              <a:gd name="connsiteX1" fmla="*/ 1090152 w 2373011"/>
              <a:gd name="connsiteY1" fmla="*/ 134333 h 134512"/>
              <a:gd name="connsiteX2" fmla="*/ 1193957 w 2373011"/>
              <a:gd name="connsiteY2" fmla="*/ 0 h 134512"/>
              <a:gd name="connsiteX3" fmla="*/ 1290111 w 2373011"/>
              <a:gd name="connsiteY3" fmla="*/ 131729 h 134512"/>
              <a:gd name="connsiteX4" fmla="*/ 2373011 w 2373011"/>
              <a:gd name="connsiteY4" fmla="*/ 131729 h 134512"/>
              <a:gd name="connsiteX0" fmla="*/ 0 w 4914054"/>
              <a:gd name="connsiteY0" fmla="*/ 131337 h 134333"/>
              <a:gd name="connsiteX1" fmla="*/ 3631195 w 4914054"/>
              <a:gd name="connsiteY1" fmla="*/ 134333 h 134333"/>
              <a:gd name="connsiteX2" fmla="*/ 3735000 w 4914054"/>
              <a:gd name="connsiteY2" fmla="*/ 0 h 134333"/>
              <a:gd name="connsiteX3" fmla="*/ 3831154 w 4914054"/>
              <a:gd name="connsiteY3" fmla="*/ 131729 h 134333"/>
              <a:gd name="connsiteX4" fmla="*/ 4914054 w 4914054"/>
              <a:gd name="connsiteY4" fmla="*/ 131729 h 134333"/>
              <a:gd name="connsiteX0" fmla="*/ 0 w 7452111"/>
              <a:gd name="connsiteY0" fmla="*/ 131337 h 134333"/>
              <a:gd name="connsiteX1" fmla="*/ 3631195 w 7452111"/>
              <a:gd name="connsiteY1" fmla="*/ 134333 h 134333"/>
              <a:gd name="connsiteX2" fmla="*/ 3735000 w 7452111"/>
              <a:gd name="connsiteY2" fmla="*/ 0 h 134333"/>
              <a:gd name="connsiteX3" fmla="*/ 3831154 w 7452111"/>
              <a:gd name="connsiteY3" fmla="*/ 131729 h 134333"/>
              <a:gd name="connsiteX4" fmla="*/ 7452111 w 7452111"/>
              <a:gd name="connsiteY4" fmla="*/ 131729 h 13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2111" h="134333">
                <a:moveTo>
                  <a:pt x="0" y="131337"/>
                </a:moveTo>
                <a:lnTo>
                  <a:pt x="3631195" y="134333"/>
                </a:lnTo>
                <a:lnTo>
                  <a:pt x="3735000" y="0"/>
                </a:lnTo>
                <a:lnTo>
                  <a:pt x="3831154" y="131729"/>
                </a:lnTo>
                <a:lnTo>
                  <a:pt x="7452111" y="131729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solidFill>
                <a:srgbClr val="0A62AC"/>
              </a:solidFill>
              <a:latin typeface="Century Gothic Standaard" charset="0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BA305E60-48B3-41CA-A07D-90A6F00DA3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20" y="5991966"/>
            <a:ext cx="2266380" cy="863600"/>
          </a:xfrm>
          <a:prstGeom prst="rect">
            <a:avLst/>
          </a:prstGeom>
        </p:spPr>
      </p:pic>
      <p:sp>
        <p:nvSpPr>
          <p:cNvPr id="30" name="Tekstvak 29">
            <a:extLst>
              <a:ext uri="{FF2B5EF4-FFF2-40B4-BE49-F238E27FC236}">
                <a16:creationId xmlns:a16="http://schemas.microsoft.com/office/drawing/2014/main" id="{317E3BA4-D940-4627-A9D1-550954CFD41D}"/>
              </a:ext>
            </a:extLst>
          </p:cNvPr>
          <p:cNvSpPr txBox="1"/>
          <p:nvPr/>
        </p:nvSpPr>
        <p:spPr>
          <a:xfrm>
            <a:off x="699352" y="1914977"/>
            <a:ext cx="773899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Conditions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in </a:t>
            </a:r>
          </a:p>
          <a:p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  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the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brewing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process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</a:t>
            </a:r>
          </a:p>
          <a:p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   (i.e.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wastewater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</a:t>
            </a:r>
          </a:p>
          <a:p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  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composition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) </a:t>
            </a:r>
          </a:p>
          <a:p>
            <a:pPr marL="342900" indent="-342900">
              <a:buFont typeface="+mj-lt"/>
              <a:buAutoNum type="arabicPeriod"/>
            </a:pPr>
            <a:endParaRPr lang="nl-NL" sz="1600" spc="300" dirty="0">
              <a:solidFill>
                <a:schemeClr val="bg1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Operation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of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the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</a:t>
            </a:r>
          </a:p>
          <a:p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  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biological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treatment</a:t>
            </a:r>
          </a:p>
          <a:p>
            <a:pPr marL="342900" indent="-342900">
              <a:buFont typeface="+mj-lt"/>
              <a:buAutoNum type="arabicPeriod"/>
            </a:pPr>
            <a:endParaRPr lang="nl-NL" sz="1600" spc="300" dirty="0">
              <a:solidFill>
                <a:schemeClr val="bg1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  <a:p>
            <a:pPr marL="342900" indent="-342900">
              <a:buFont typeface="+mj-lt"/>
              <a:buAutoNum type="arabicPeriod"/>
            </a:pPr>
            <a:endParaRPr lang="nl-NL" sz="1600" spc="300" dirty="0">
              <a:solidFill>
                <a:schemeClr val="bg1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  <a:p>
            <a:pPr marL="342900" indent="-342900">
              <a:buFont typeface="+mj-lt"/>
              <a:buAutoNum type="arabicPeriod"/>
            </a:pPr>
            <a:endParaRPr lang="nl-NL" sz="1600" spc="300" dirty="0">
              <a:solidFill>
                <a:schemeClr val="bg1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Maximize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water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reuse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:</a:t>
            </a:r>
            <a:endParaRPr lang="nl-NL" sz="1600" spc="300" baseline="-25000" dirty="0">
              <a:solidFill>
                <a:schemeClr val="bg1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  <a:p>
            <a:pPr lvl="1"/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Fine tune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wastewater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production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,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drinking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water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production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and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water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consumption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in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the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production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process</a:t>
            </a:r>
            <a:endParaRPr lang="nl-NL" sz="1600" dirty="0">
              <a:solidFill>
                <a:schemeClr val="bg1"/>
              </a:solidFill>
              <a:latin typeface="Century Gothic Standaard" charset="0"/>
            </a:endParaRPr>
          </a:p>
          <a:p>
            <a:pPr lvl="1"/>
            <a:endParaRPr lang="nl-NL" sz="1600" dirty="0">
              <a:solidFill>
                <a:schemeClr val="bg1"/>
              </a:solidFill>
              <a:latin typeface="Century Gothic Standaard" charset="0"/>
            </a:endParaRPr>
          </a:p>
          <a:p>
            <a:pPr lvl="1" algn="ctr"/>
            <a:r>
              <a:rPr lang="nl-NL" sz="1600" b="1" dirty="0">
                <a:solidFill>
                  <a:schemeClr val="bg1"/>
                </a:solidFill>
                <a:latin typeface="Century Gothic Standaard" charset="0"/>
              </a:rPr>
              <a:t>AN RO UNIT IS NOT A STANDALONE UNIT AND ITS EFFICIENT OPERATION IS DEPENDENT ON THE PERFORMANCE OF THE ENTIRE INSTALLATION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spc="300" dirty="0">
              <a:solidFill>
                <a:schemeClr val="bg1"/>
              </a:solidFill>
              <a:latin typeface="Century Gothic Standaard" charset="0"/>
            </a:endParaRPr>
          </a:p>
        </p:txBody>
      </p:sp>
      <p:sp>
        <p:nvSpPr>
          <p:cNvPr id="3" name="Rechteraccolade 2">
            <a:extLst>
              <a:ext uri="{FF2B5EF4-FFF2-40B4-BE49-F238E27FC236}">
                <a16:creationId xmlns:a16="http://schemas.microsoft.com/office/drawing/2014/main" id="{089711D7-B8D4-41A8-9E84-7BBB3701B3E9}"/>
              </a:ext>
            </a:extLst>
          </p:cNvPr>
          <p:cNvSpPr/>
          <p:nvPr/>
        </p:nvSpPr>
        <p:spPr>
          <a:xfrm>
            <a:off x="3635896" y="1988840"/>
            <a:ext cx="144016" cy="1728192"/>
          </a:xfrm>
          <a:prstGeom prst="rightBrac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6D52F01-DCBE-47F9-A50E-7B060F68AF1B}"/>
              </a:ext>
            </a:extLst>
          </p:cNvPr>
          <p:cNvSpPr txBox="1"/>
          <p:nvPr/>
        </p:nvSpPr>
        <p:spPr>
          <a:xfrm>
            <a:off x="3896438" y="2708920"/>
            <a:ext cx="442537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spc="300" dirty="0">
                <a:solidFill>
                  <a:schemeClr val="bg1"/>
                </a:solidFill>
                <a:latin typeface="Century Gothic Standaard" charset="0"/>
              </a:rPr>
              <a:t>Affect </a:t>
            </a:r>
            <a:r>
              <a:rPr lang="nl-BE" sz="1600" spc="300" dirty="0" err="1">
                <a:solidFill>
                  <a:schemeClr val="bg1"/>
                </a:solidFill>
                <a:latin typeface="Century Gothic Standaard" charset="0"/>
              </a:rPr>
              <a:t>the</a:t>
            </a:r>
            <a:r>
              <a:rPr lang="nl-BE" sz="1600" spc="300" dirty="0">
                <a:solidFill>
                  <a:schemeClr val="bg1"/>
                </a:solidFill>
                <a:latin typeface="Century Gothic Standaard" charset="0"/>
              </a:rPr>
              <a:t> </a:t>
            </a:r>
            <a:r>
              <a:rPr lang="nl-BE" sz="1600" spc="300" dirty="0" err="1">
                <a:solidFill>
                  <a:schemeClr val="bg1"/>
                </a:solidFill>
                <a:latin typeface="Century Gothic Standaard" charset="0"/>
              </a:rPr>
              <a:t>operation</a:t>
            </a:r>
            <a:r>
              <a:rPr lang="nl-BE" sz="1600" spc="300" dirty="0">
                <a:solidFill>
                  <a:schemeClr val="bg1"/>
                </a:solidFill>
                <a:latin typeface="Century Gothic Standaard" charset="0"/>
              </a:rPr>
              <a:t> of </a:t>
            </a:r>
            <a:r>
              <a:rPr lang="nl-BE" sz="1600" spc="300" dirty="0" err="1">
                <a:solidFill>
                  <a:schemeClr val="bg1"/>
                </a:solidFill>
                <a:latin typeface="Century Gothic Standaard" charset="0"/>
              </a:rPr>
              <a:t>the</a:t>
            </a:r>
            <a:r>
              <a:rPr lang="nl-BE" sz="1600" spc="300" dirty="0">
                <a:solidFill>
                  <a:schemeClr val="bg1"/>
                </a:solidFill>
                <a:latin typeface="Century Gothic Standaard" charset="0"/>
              </a:rPr>
              <a:t> RO unit</a:t>
            </a:r>
          </a:p>
          <a:p>
            <a:pPr lvl="1"/>
            <a:r>
              <a:rPr lang="nl-BE" sz="1600" dirty="0">
                <a:solidFill>
                  <a:schemeClr val="bg1"/>
                </a:solidFill>
                <a:latin typeface="Century Gothic Standaard" charset="0"/>
              </a:rPr>
              <a:t>Important </a:t>
            </a:r>
            <a:r>
              <a:rPr lang="nl-BE" sz="1600" dirty="0" err="1">
                <a:solidFill>
                  <a:schemeClr val="bg1"/>
                </a:solidFill>
                <a:latin typeface="Century Gothic Standaard" charset="0"/>
              </a:rPr>
              <a:t>to</a:t>
            </a:r>
            <a:r>
              <a:rPr lang="nl-BE" sz="1600" dirty="0">
                <a:solidFill>
                  <a:schemeClr val="bg1"/>
                </a:solidFill>
                <a:latin typeface="Century Gothic Standaard" charset="0"/>
              </a:rPr>
              <a:t> fine tune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1600" dirty="0" err="1">
                <a:solidFill>
                  <a:schemeClr val="bg1"/>
                </a:solidFill>
                <a:latin typeface="Century Gothic Standaard" charset="0"/>
              </a:rPr>
              <a:t>the</a:t>
            </a:r>
            <a:r>
              <a:rPr lang="nl-BE" sz="1600" dirty="0">
                <a:solidFill>
                  <a:schemeClr val="bg1"/>
                </a:solidFill>
                <a:latin typeface="Century Gothic Standaard" charset="0"/>
              </a:rPr>
              <a:t> </a:t>
            </a:r>
            <a:r>
              <a:rPr lang="nl-BE" sz="1600" dirty="0" err="1">
                <a:solidFill>
                  <a:schemeClr val="bg1"/>
                </a:solidFill>
                <a:latin typeface="Century Gothic Standaard" charset="0"/>
              </a:rPr>
              <a:t>operation</a:t>
            </a:r>
            <a:r>
              <a:rPr lang="nl-BE" sz="1600" dirty="0">
                <a:solidFill>
                  <a:schemeClr val="bg1"/>
                </a:solidFill>
                <a:latin typeface="Century Gothic Standaard" charset="0"/>
              </a:rPr>
              <a:t> of </a:t>
            </a:r>
            <a:r>
              <a:rPr lang="nl-BE" sz="1600" dirty="0" err="1">
                <a:solidFill>
                  <a:schemeClr val="bg1"/>
                </a:solidFill>
                <a:latin typeface="Century Gothic Standaard" charset="0"/>
              </a:rPr>
              <a:t>the</a:t>
            </a:r>
            <a:r>
              <a:rPr lang="nl-BE" sz="1600" dirty="0">
                <a:solidFill>
                  <a:schemeClr val="bg1"/>
                </a:solidFill>
                <a:latin typeface="Century Gothic Standaard" charset="0"/>
              </a:rPr>
              <a:t> bioreactor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1600" dirty="0">
                <a:solidFill>
                  <a:schemeClr val="bg1"/>
                </a:solidFill>
                <a:latin typeface="Century Gothic Standaard" charset="0"/>
              </a:rPr>
              <a:t>prevention of fouling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1600" dirty="0" err="1">
                <a:solidFill>
                  <a:schemeClr val="bg1"/>
                </a:solidFill>
                <a:latin typeface="Century Gothic Standaard" charset="0"/>
              </a:rPr>
              <a:t>conditioning</a:t>
            </a:r>
            <a:r>
              <a:rPr lang="nl-BE" sz="1600" dirty="0">
                <a:solidFill>
                  <a:schemeClr val="bg1"/>
                </a:solidFill>
                <a:latin typeface="Century Gothic Standaard" charset="0"/>
              </a:rPr>
              <a:t> of RO feed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1600" dirty="0" err="1">
                <a:solidFill>
                  <a:schemeClr val="bg1"/>
                </a:solidFill>
                <a:latin typeface="Century Gothic Standaard" charset="0"/>
              </a:rPr>
              <a:t>the</a:t>
            </a:r>
            <a:r>
              <a:rPr lang="nl-BE" sz="1600" dirty="0">
                <a:solidFill>
                  <a:schemeClr val="bg1"/>
                </a:solidFill>
                <a:latin typeface="Century Gothic Standaard" charset="0"/>
              </a:rPr>
              <a:t> RO CIP </a:t>
            </a:r>
            <a:r>
              <a:rPr lang="nl-BE" sz="1600" dirty="0" err="1">
                <a:solidFill>
                  <a:schemeClr val="bg1"/>
                </a:solidFill>
                <a:latin typeface="Century Gothic Standaard" charset="0"/>
              </a:rPr>
              <a:t>products</a:t>
            </a:r>
            <a:r>
              <a:rPr lang="nl-BE" sz="1600" dirty="0">
                <a:solidFill>
                  <a:schemeClr val="bg1"/>
                </a:solidFill>
                <a:latin typeface="Century Gothic Standaard" charset="0"/>
              </a:rPr>
              <a:t> </a:t>
            </a:r>
            <a:r>
              <a:rPr lang="nl-BE" sz="1600" dirty="0" err="1">
                <a:solidFill>
                  <a:schemeClr val="bg1"/>
                </a:solidFill>
                <a:latin typeface="Century Gothic Standaard" charset="0"/>
              </a:rPr>
              <a:t>and</a:t>
            </a:r>
            <a:r>
              <a:rPr lang="nl-BE" sz="1600" dirty="0">
                <a:solidFill>
                  <a:schemeClr val="bg1"/>
                </a:solidFill>
                <a:latin typeface="Century Gothic Standaard" charset="0"/>
              </a:rPr>
              <a:t> </a:t>
            </a:r>
            <a:r>
              <a:rPr lang="nl-BE" sz="1600" dirty="0" err="1">
                <a:solidFill>
                  <a:schemeClr val="bg1"/>
                </a:solidFill>
                <a:latin typeface="Century Gothic Standaard" charset="0"/>
              </a:rPr>
              <a:t>frequency</a:t>
            </a:r>
            <a:r>
              <a:rPr lang="nl-BE" sz="1600" dirty="0">
                <a:solidFill>
                  <a:schemeClr val="bg1"/>
                </a:solidFill>
                <a:latin typeface="Century Gothic Standaard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300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2DE51187-65BA-4C7F-8340-25708BFE1845}"/>
              </a:ext>
            </a:extLst>
          </p:cNvPr>
          <p:cNvSpPr/>
          <p:nvPr/>
        </p:nvSpPr>
        <p:spPr>
          <a:xfrm>
            <a:off x="0" y="332656"/>
            <a:ext cx="9144000" cy="6264696"/>
          </a:xfrm>
          <a:prstGeom prst="rect">
            <a:avLst/>
          </a:prstGeom>
          <a:solidFill>
            <a:srgbClr val="186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Century Gothic Standaard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BDFD9D5-ECB9-4F30-BFB6-84FBA99AA733}"/>
              </a:ext>
            </a:extLst>
          </p:cNvPr>
          <p:cNvSpPr txBox="1"/>
          <p:nvPr/>
        </p:nvSpPr>
        <p:spPr>
          <a:xfrm>
            <a:off x="2402237" y="642155"/>
            <a:ext cx="4277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FACTS &amp; FIGURES</a:t>
            </a:r>
          </a:p>
        </p:txBody>
      </p:sp>
      <p:sp>
        <p:nvSpPr>
          <p:cNvPr id="10" name="Vrije vorm 29">
            <a:extLst>
              <a:ext uri="{FF2B5EF4-FFF2-40B4-BE49-F238E27FC236}">
                <a16:creationId xmlns:a16="http://schemas.microsoft.com/office/drawing/2014/main" id="{B01E1B60-92FB-481D-BBB9-277DCDA70A22}"/>
              </a:ext>
            </a:extLst>
          </p:cNvPr>
          <p:cNvSpPr/>
          <p:nvPr/>
        </p:nvSpPr>
        <p:spPr>
          <a:xfrm rot="10800000">
            <a:off x="611189" y="1206434"/>
            <a:ext cx="7923929" cy="134333"/>
          </a:xfrm>
          <a:custGeom>
            <a:avLst/>
            <a:gdLst>
              <a:gd name="connsiteX0" fmla="*/ 0 w 2032000"/>
              <a:gd name="connsiteY0" fmla="*/ 203200 h 228600"/>
              <a:gd name="connsiteX1" fmla="*/ 787400 w 2032000"/>
              <a:gd name="connsiteY1" fmla="*/ 215900 h 228600"/>
              <a:gd name="connsiteX2" fmla="*/ 977900 w 2032000"/>
              <a:gd name="connsiteY2" fmla="*/ 0 h 228600"/>
              <a:gd name="connsiteX3" fmla="*/ 1155700 w 2032000"/>
              <a:gd name="connsiteY3" fmla="*/ 228600 h 228600"/>
              <a:gd name="connsiteX4" fmla="*/ 2032000 w 2032000"/>
              <a:gd name="connsiteY4" fmla="*/ 228600 h 228600"/>
              <a:gd name="connsiteX0" fmla="*/ 0 w 2388315"/>
              <a:gd name="connsiteY0" fmla="*/ 228957 h 228957"/>
              <a:gd name="connsiteX1" fmla="*/ 1143715 w 2388315"/>
              <a:gd name="connsiteY1" fmla="*/ 215900 h 228957"/>
              <a:gd name="connsiteX2" fmla="*/ 1334215 w 2388315"/>
              <a:gd name="connsiteY2" fmla="*/ 0 h 228957"/>
              <a:gd name="connsiteX3" fmla="*/ 1512015 w 2388315"/>
              <a:gd name="connsiteY3" fmla="*/ 228600 h 228957"/>
              <a:gd name="connsiteX4" fmla="*/ 2388315 w 2388315"/>
              <a:gd name="connsiteY4" fmla="*/ 228600 h 228957"/>
              <a:gd name="connsiteX0" fmla="*/ 0 w 2388315"/>
              <a:gd name="connsiteY0" fmla="*/ 216079 h 228600"/>
              <a:gd name="connsiteX1" fmla="*/ 1143715 w 2388315"/>
              <a:gd name="connsiteY1" fmla="*/ 215900 h 228600"/>
              <a:gd name="connsiteX2" fmla="*/ 1334215 w 2388315"/>
              <a:gd name="connsiteY2" fmla="*/ 0 h 228600"/>
              <a:gd name="connsiteX3" fmla="*/ 1512015 w 2388315"/>
              <a:gd name="connsiteY3" fmla="*/ 228600 h 228600"/>
              <a:gd name="connsiteX4" fmla="*/ 2388315 w 2388315"/>
              <a:gd name="connsiteY4" fmla="*/ 228600 h 228600"/>
              <a:gd name="connsiteX0" fmla="*/ 0 w 2369185"/>
              <a:gd name="connsiteY0" fmla="*/ 216079 h 232426"/>
              <a:gd name="connsiteX1" fmla="*/ 1143715 w 2369185"/>
              <a:gd name="connsiteY1" fmla="*/ 215900 h 232426"/>
              <a:gd name="connsiteX2" fmla="*/ 1334215 w 2369185"/>
              <a:gd name="connsiteY2" fmla="*/ 0 h 232426"/>
              <a:gd name="connsiteX3" fmla="*/ 1512015 w 2369185"/>
              <a:gd name="connsiteY3" fmla="*/ 228600 h 232426"/>
              <a:gd name="connsiteX4" fmla="*/ 2369185 w 2369185"/>
              <a:gd name="connsiteY4" fmla="*/ 232426 h 232426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512015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36252"/>
              <a:gd name="connsiteX1" fmla="*/ 1143715 w 2376837"/>
              <a:gd name="connsiteY1" fmla="*/ 215900 h 236252"/>
              <a:gd name="connsiteX2" fmla="*/ 1334215 w 2376837"/>
              <a:gd name="connsiteY2" fmla="*/ 0 h 236252"/>
              <a:gd name="connsiteX3" fmla="*/ 1301589 w 2376837"/>
              <a:gd name="connsiteY3" fmla="*/ 236252 h 236252"/>
              <a:gd name="connsiteX4" fmla="*/ 2376837 w 2376837"/>
              <a:gd name="connsiteY4" fmla="*/ 228600 h 236252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28600"/>
              <a:gd name="connsiteX1" fmla="*/ 1067196 w 2376837"/>
              <a:gd name="connsiteY1" fmla="*/ 219726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147212 h 159733"/>
              <a:gd name="connsiteX1" fmla="*/ 106719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8632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2081 h 159733"/>
              <a:gd name="connsiteX4" fmla="*/ 2376837 w 2376837"/>
              <a:gd name="connsiteY4" fmla="*/ 159733 h 159733"/>
              <a:gd name="connsiteX0" fmla="*/ 0 w 2369185"/>
              <a:gd name="connsiteY0" fmla="*/ 147212 h 152081"/>
              <a:gd name="connsiteX1" fmla="*/ 1090152 w 2369185"/>
              <a:gd name="connsiteY1" fmla="*/ 147033 h 152081"/>
              <a:gd name="connsiteX2" fmla="*/ 1200307 w 2369185"/>
              <a:gd name="connsiteY2" fmla="*/ 0 h 152081"/>
              <a:gd name="connsiteX3" fmla="*/ 1293937 w 2369185"/>
              <a:gd name="connsiteY3" fmla="*/ 152081 h 152081"/>
              <a:gd name="connsiteX4" fmla="*/ 2369185 w 2369185"/>
              <a:gd name="connsiteY4" fmla="*/ 148255 h 152081"/>
              <a:gd name="connsiteX0" fmla="*/ 0 w 2369185"/>
              <a:gd name="connsiteY0" fmla="*/ 147212 h 159733"/>
              <a:gd name="connsiteX1" fmla="*/ 1090152 w 2369185"/>
              <a:gd name="connsiteY1" fmla="*/ 147033 h 159733"/>
              <a:gd name="connsiteX2" fmla="*/ 1200307 w 2369185"/>
              <a:gd name="connsiteY2" fmla="*/ 0 h 159733"/>
              <a:gd name="connsiteX3" fmla="*/ 1293937 w 2369185"/>
              <a:gd name="connsiteY3" fmla="*/ 152081 h 159733"/>
              <a:gd name="connsiteX4" fmla="*/ 2369185 w 2369185"/>
              <a:gd name="connsiteY4" fmla="*/ 159733 h 159733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3937 w 2373011"/>
              <a:gd name="connsiteY3" fmla="*/ 152081 h 152081"/>
              <a:gd name="connsiteX4" fmla="*/ 2373011 w 2373011"/>
              <a:gd name="connsiteY4" fmla="*/ 152081 h 152081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0111 w 2373011"/>
              <a:gd name="connsiteY3" fmla="*/ 144429 h 152081"/>
              <a:gd name="connsiteX4" fmla="*/ 2373011 w 2373011"/>
              <a:gd name="connsiteY4" fmla="*/ 152081 h 152081"/>
              <a:gd name="connsiteX0" fmla="*/ 0 w 2373011"/>
              <a:gd name="connsiteY0" fmla="*/ 147212 h 147212"/>
              <a:gd name="connsiteX1" fmla="*/ 1090152 w 2373011"/>
              <a:gd name="connsiteY1" fmla="*/ 147033 h 147212"/>
              <a:gd name="connsiteX2" fmla="*/ 1200307 w 2373011"/>
              <a:gd name="connsiteY2" fmla="*/ 0 h 147212"/>
              <a:gd name="connsiteX3" fmla="*/ 1290111 w 2373011"/>
              <a:gd name="connsiteY3" fmla="*/ 144429 h 147212"/>
              <a:gd name="connsiteX4" fmla="*/ 2373011 w 2373011"/>
              <a:gd name="connsiteY4" fmla="*/ 144429 h 147212"/>
              <a:gd name="connsiteX0" fmla="*/ 0 w 2373011"/>
              <a:gd name="connsiteY0" fmla="*/ 144037 h 144037"/>
              <a:gd name="connsiteX1" fmla="*/ 1090152 w 2373011"/>
              <a:gd name="connsiteY1" fmla="*/ 143858 h 144037"/>
              <a:gd name="connsiteX2" fmla="*/ 1190782 w 2373011"/>
              <a:gd name="connsiteY2" fmla="*/ 0 h 144037"/>
              <a:gd name="connsiteX3" fmla="*/ 1290111 w 2373011"/>
              <a:gd name="connsiteY3" fmla="*/ 141254 h 144037"/>
              <a:gd name="connsiteX4" fmla="*/ 2373011 w 2373011"/>
              <a:gd name="connsiteY4" fmla="*/ 141254 h 144037"/>
              <a:gd name="connsiteX0" fmla="*/ 0 w 2373011"/>
              <a:gd name="connsiteY0" fmla="*/ 140862 h 140862"/>
              <a:gd name="connsiteX1" fmla="*/ 1090152 w 2373011"/>
              <a:gd name="connsiteY1" fmla="*/ 140683 h 140862"/>
              <a:gd name="connsiteX2" fmla="*/ 1197132 w 2373011"/>
              <a:gd name="connsiteY2" fmla="*/ 0 h 140862"/>
              <a:gd name="connsiteX3" fmla="*/ 1290111 w 2373011"/>
              <a:gd name="connsiteY3" fmla="*/ 138079 h 140862"/>
              <a:gd name="connsiteX4" fmla="*/ 2373011 w 2373011"/>
              <a:gd name="connsiteY4" fmla="*/ 138079 h 140862"/>
              <a:gd name="connsiteX0" fmla="*/ 0 w 2373011"/>
              <a:gd name="connsiteY0" fmla="*/ 134512 h 134512"/>
              <a:gd name="connsiteX1" fmla="*/ 1090152 w 2373011"/>
              <a:gd name="connsiteY1" fmla="*/ 134333 h 134512"/>
              <a:gd name="connsiteX2" fmla="*/ 1193957 w 2373011"/>
              <a:gd name="connsiteY2" fmla="*/ 0 h 134512"/>
              <a:gd name="connsiteX3" fmla="*/ 1290111 w 2373011"/>
              <a:gd name="connsiteY3" fmla="*/ 131729 h 134512"/>
              <a:gd name="connsiteX4" fmla="*/ 2373011 w 2373011"/>
              <a:gd name="connsiteY4" fmla="*/ 131729 h 134512"/>
              <a:gd name="connsiteX0" fmla="*/ 0 w 4914054"/>
              <a:gd name="connsiteY0" fmla="*/ 131337 h 134333"/>
              <a:gd name="connsiteX1" fmla="*/ 3631195 w 4914054"/>
              <a:gd name="connsiteY1" fmla="*/ 134333 h 134333"/>
              <a:gd name="connsiteX2" fmla="*/ 3735000 w 4914054"/>
              <a:gd name="connsiteY2" fmla="*/ 0 h 134333"/>
              <a:gd name="connsiteX3" fmla="*/ 3831154 w 4914054"/>
              <a:gd name="connsiteY3" fmla="*/ 131729 h 134333"/>
              <a:gd name="connsiteX4" fmla="*/ 4914054 w 4914054"/>
              <a:gd name="connsiteY4" fmla="*/ 131729 h 134333"/>
              <a:gd name="connsiteX0" fmla="*/ 0 w 7452111"/>
              <a:gd name="connsiteY0" fmla="*/ 131337 h 134333"/>
              <a:gd name="connsiteX1" fmla="*/ 3631195 w 7452111"/>
              <a:gd name="connsiteY1" fmla="*/ 134333 h 134333"/>
              <a:gd name="connsiteX2" fmla="*/ 3735000 w 7452111"/>
              <a:gd name="connsiteY2" fmla="*/ 0 h 134333"/>
              <a:gd name="connsiteX3" fmla="*/ 3831154 w 7452111"/>
              <a:gd name="connsiteY3" fmla="*/ 131729 h 134333"/>
              <a:gd name="connsiteX4" fmla="*/ 7452111 w 7452111"/>
              <a:gd name="connsiteY4" fmla="*/ 131729 h 13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2111" h="134333">
                <a:moveTo>
                  <a:pt x="0" y="131337"/>
                </a:moveTo>
                <a:lnTo>
                  <a:pt x="3631195" y="134333"/>
                </a:lnTo>
                <a:lnTo>
                  <a:pt x="3735000" y="0"/>
                </a:lnTo>
                <a:lnTo>
                  <a:pt x="3831154" y="131729"/>
                </a:lnTo>
                <a:lnTo>
                  <a:pt x="7452111" y="131729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solidFill>
                <a:srgbClr val="0A62AC"/>
              </a:solidFill>
              <a:latin typeface="Century Gothic Standaard" charset="0"/>
            </a:endParaRPr>
          </a:p>
        </p:txBody>
      </p:sp>
      <p:grpSp>
        <p:nvGrpSpPr>
          <p:cNvPr id="29" name="Groep 28">
            <a:extLst>
              <a:ext uri="{FF2B5EF4-FFF2-40B4-BE49-F238E27FC236}">
                <a16:creationId xmlns:a16="http://schemas.microsoft.com/office/drawing/2014/main" id="{8EF8508B-5708-40C3-B8B2-F9CAA1BE05A5}"/>
              </a:ext>
            </a:extLst>
          </p:cNvPr>
          <p:cNvGrpSpPr/>
          <p:nvPr/>
        </p:nvGrpSpPr>
        <p:grpSpPr>
          <a:xfrm>
            <a:off x="2465445" y="3998389"/>
            <a:ext cx="2010061" cy="2094909"/>
            <a:chOff x="2465445" y="3998389"/>
            <a:chExt cx="2010061" cy="2094909"/>
          </a:xfrm>
        </p:grpSpPr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617091D2-C187-4177-81D2-7F282AF693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5" r="16181"/>
            <a:stretch/>
          </p:blipFill>
          <p:spPr>
            <a:xfrm>
              <a:off x="2465445" y="4404847"/>
              <a:ext cx="2010061" cy="1688451"/>
            </a:xfrm>
            <a:prstGeom prst="rect">
              <a:avLst/>
            </a:prstGeom>
          </p:spPr>
        </p:pic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69D41507-3E16-4F91-B26F-9142B39932AE}"/>
                </a:ext>
              </a:extLst>
            </p:cNvPr>
            <p:cNvSpPr/>
            <p:nvPr/>
          </p:nvSpPr>
          <p:spPr>
            <a:xfrm>
              <a:off x="2468826" y="3998389"/>
              <a:ext cx="2006680" cy="40645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1000" b="1" spc="300" dirty="0"/>
                <a:t>LABORATORY &amp; PILOT HALL</a:t>
              </a:r>
            </a:p>
          </p:txBody>
        </p:sp>
      </p:grpSp>
      <p:grpSp>
        <p:nvGrpSpPr>
          <p:cNvPr id="30" name="Groep 29">
            <a:extLst>
              <a:ext uri="{FF2B5EF4-FFF2-40B4-BE49-F238E27FC236}">
                <a16:creationId xmlns:a16="http://schemas.microsoft.com/office/drawing/2014/main" id="{CA6A56F9-1EAC-406E-A141-88816ADBDD72}"/>
              </a:ext>
            </a:extLst>
          </p:cNvPr>
          <p:cNvGrpSpPr/>
          <p:nvPr/>
        </p:nvGrpSpPr>
        <p:grpSpPr>
          <a:xfrm>
            <a:off x="6969813" y="3998389"/>
            <a:ext cx="2010062" cy="2094908"/>
            <a:chOff x="6969813" y="3998389"/>
            <a:chExt cx="2010062" cy="2094908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67CD3EEA-48CA-48AB-A093-C7CC70A82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69" b="14072"/>
            <a:stretch/>
          </p:blipFill>
          <p:spPr>
            <a:xfrm>
              <a:off x="6969813" y="4404846"/>
              <a:ext cx="2010062" cy="1688451"/>
            </a:xfrm>
            <a:prstGeom prst="rect">
              <a:avLst/>
            </a:prstGeom>
          </p:spPr>
        </p:pic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8D07A9F1-3EB8-467B-B3B6-BEF1EE90B273}"/>
                </a:ext>
              </a:extLst>
            </p:cNvPr>
            <p:cNvSpPr/>
            <p:nvPr/>
          </p:nvSpPr>
          <p:spPr>
            <a:xfrm>
              <a:off x="6969813" y="3998389"/>
              <a:ext cx="2006680" cy="40645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1000" b="1" spc="300" dirty="0"/>
                <a:t>IN HOUSE WORKSHOP</a:t>
              </a:r>
            </a:p>
          </p:txBody>
        </p:sp>
      </p:grpSp>
      <p:grpSp>
        <p:nvGrpSpPr>
          <p:cNvPr id="27" name="Groep 26">
            <a:extLst>
              <a:ext uri="{FF2B5EF4-FFF2-40B4-BE49-F238E27FC236}">
                <a16:creationId xmlns:a16="http://schemas.microsoft.com/office/drawing/2014/main" id="{E308C739-CA42-4372-8789-CA452F8918AF}"/>
              </a:ext>
            </a:extLst>
          </p:cNvPr>
          <p:cNvGrpSpPr/>
          <p:nvPr/>
        </p:nvGrpSpPr>
        <p:grpSpPr>
          <a:xfrm>
            <a:off x="258445" y="1628799"/>
            <a:ext cx="2010061" cy="2094909"/>
            <a:chOff x="258445" y="1628799"/>
            <a:chExt cx="2010061" cy="2094909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4E7422ED-ADF7-4ADF-847D-D40893EF0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445" y="2035257"/>
              <a:ext cx="2010061" cy="1688451"/>
            </a:xfrm>
            <a:prstGeom prst="rect">
              <a:avLst/>
            </a:prstGeom>
          </p:spPr>
        </p:pic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675F8B5C-2EDF-41F1-AD6F-23AF51BB3A56}"/>
                </a:ext>
              </a:extLst>
            </p:cNvPr>
            <p:cNvSpPr/>
            <p:nvPr/>
          </p:nvSpPr>
          <p:spPr>
            <a:xfrm>
              <a:off x="258445" y="1628799"/>
              <a:ext cx="2006680" cy="406457"/>
            </a:xfrm>
            <a:prstGeom prst="rect">
              <a:avLst/>
            </a:prstGeom>
            <a:solidFill>
              <a:srgbClr val="4BAC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1000" b="1" spc="300" dirty="0"/>
                <a:t>BELGIUM - MECHELEN</a:t>
              </a:r>
            </a:p>
          </p:txBody>
        </p:sp>
      </p:grpSp>
      <p:sp>
        <p:nvSpPr>
          <p:cNvPr id="16" name="Rechthoek 15">
            <a:extLst>
              <a:ext uri="{FF2B5EF4-FFF2-40B4-BE49-F238E27FC236}">
                <a16:creationId xmlns:a16="http://schemas.microsoft.com/office/drawing/2014/main" id="{E7B3AA87-A8D3-4437-BBB6-080260B0EB83}"/>
              </a:ext>
            </a:extLst>
          </p:cNvPr>
          <p:cNvSpPr/>
          <p:nvPr/>
        </p:nvSpPr>
        <p:spPr>
          <a:xfrm>
            <a:off x="4707612" y="1625819"/>
            <a:ext cx="2000517" cy="40645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" b="1" spc="300" dirty="0"/>
              <a:t>100 INDUSTRIAL CLIENTS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49BEA16B-8552-45B5-B07F-6BDF3B5A2BD2}"/>
              </a:ext>
            </a:extLst>
          </p:cNvPr>
          <p:cNvSpPr/>
          <p:nvPr/>
        </p:nvSpPr>
        <p:spPr>
          <a:xfrm>
            <a:off x="2494307" y="1653715"/>
            <a:ext cx="1981200" cy="20670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F254F347-C11A-479C-A767-FB7695C15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1282" y="2035255"/>
            <a:ext cx="2014224" cy="1710001"/>
          </a:xfrm>
        </p:spPr>
        <p:txBody>
          <a:bodyPr>
            <a:normAutofit fontScale="92500"/>
          </a:bodyPr>
          <a:lstStyle/>
          <a:p>
            <a:pPr marL="0" indent="0" algn="ctr" defTabSz="521437">
              <a:buNone/>
            </a:pPr>
            <a:r>
              <a:rPr lang="en-GB" sz="3500" b="1" spc="300" dirty="0">
                <a:solidFill>
                  <a:srgbClr val="18678F"/>
                </a:solidFill>
                <a:cs typeface="Century Gothic"/>
              </a:rPr>
              <a:t>Mission:</a:t>
            </a:r>
          </a:p>
          <a:p>
            <a:pPr marL="0" indent="0" algn="ctr" defTabSz="521437">
              <a:buNone/>
            </a:pPr>
            <a:r>
              <a:rPr lang="en-GB" sz="1100" b="1" cap="all" spc="300" dirty="0">
                <a:solidFill>
                  <a:srgbClr val="18678F"/>
                </a:solidFill>
                <a:cs typeface="Century Gothic"/>
              </a:rPr>
              <a:t>Clean industrial wastewater through top notch technology</a:t>
            </a: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F4E0757A-9A66-4F19-810C-8570F3786BE4}"/>
              </a:ext>
            </a:extLst>
          </p:cNvPr>
          <p:cNvSpPr/>
          <p:nvPr/>
        </p:nvSpPr>
        <p:spPr>
          <a:xfrm>
            <a:off x="6969813" y="1625818"/>
            <a:ext cx="1981200" cy="20949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283D5451-30C1-474E-BC07-CC65D62E9F38}"/>
              </a:ext>
            </a:extLst>
          </p:cNvPr>
          <p:cNvSpPr txBox="1"/>
          <p:nvPr/>
        </p:nvSpPr>
        <p:spPr>
          <a:xfrm>
            <a:off x="6940234" y="2032276"/>
            <a:ext cx="2010061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500" b="1" spc="300" dirty="0">
                <a:solidFill>
                  <a:srgbClr val="18678F"/>
                </a:solidFill>
                <a:ea typeface="Century Gothic Standaard" charset="0"/>
                <a:cs typeface="Century Gothic Standaard" charset="0"/>
              </a:rPr>
              <a:t>35</a:t>
            </a:r>
          </a:p>
          <a:p>
            <a:pPr algn="ctr"/>
            <a:r>
              <a:rPr lang="nl-NL" sz="1100" b="1" spc="300" dirty="0">
                <a:solidFill>
                  <a:srgbClr val="18678F"/>
                </a:solidFill>
                <a:ea typeface="Century Gothic Standaard" charset="0"/>
                <a:cs typeface="Century Gothic Standaard" charset="0"/>
              </a:rPr>
              <a:t>ENTHUSIASTIC EMPLOYEES</a:t>
            </a:r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A47508E0-DF09-4580-B742-10A5E1556DE8}"/>
              </a:ext>
            </a:extLst>
          </p:cNvPr>
          <p:cNvSpPr/>
          <p:nvPr/>
        </p:nvSpPr>
        <p:spPr>
          <a:xfrm>
            <a:off x="283925" y="3998391"/>
            <a:ext cx="1981200" cy="20949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6A909CEF-D22E-426C-8936-D527888729F1}"/>
              </a:ext>
            </a:extLst>
          </p:cNvPr>
          <p:cNvSpPr txBox="1"/>
          <p:nvPr/>
        </p:nvSpPr>
        <p:spPr>
          <a:xfrm>
            <a:off x="254346" y="4404849"/>
            <a:ext cx="2010061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500" b="1" spc="300" dirty="0">
                <a:solidFill>
                  <a:srgbClr val="18678F"/>
                </a:solidFill>
                <a:ea typeface="Century Gothic Standaard" charset="0"/>
                <a:cs typeface="Century Gothic Standaard" charset="0"/>
              </a:rPr>
              <a:t>€8</a:t>
            </a:r>
          </a:p>
          <a:p>
            <a:pPr algn="ctr"/>
            <a:r>
              <a:rPr lang="en-GB" sz="1100" b="1" cap="all" spc="300" dirty="0">
                <a:solidFill>
                  <a:srgbClr val="18678F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million annual turnover</a:t>
            </a:r>
            <a:endParaRPr lang="nl-NL" sz="1100" b="1" cap="all" spc="300" dirty="0">
              <a:solidFill>
                <a:srgbClr val="18678F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2A1618C9-6C0B-4B69-B7A9-6F97B7E17BA6}"/>
              </a:ext>
            </a:extLst>
          </p:cNvPr>
          <p:cNvSpPr/>
          <p:nvPr/>
        </p:nvSpPr>
        <p:spPr>
          <a:xfrm>
            <a:off x="4726929" y="3998390"/>
            <a:ext cx="1981200" cy="20949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89EDCD02-F707-464C-BD78-E5C2578133A7}"/>
              </a:ext>
            </a:extLst>
          </p:cNvPr>
          <p:cNvSpPr txBox="1"/>
          <p:nvPr/>
        </p:nvSpPr>
        <p:spPr>
          <a:xfrm>
            <a:off x="4697350" y="4404848"/>
            <a:ext cx="201006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500" b="1" spc="300" dirty="0">
                <a:solidFill>
                  <a:srgbClr val="18678F"/>
                </a:solidFill>
                <a:ea typeface="Century Gothic Standaard" charset="0"/>
                <a:cs typeface="Century Gothic Standaard" charset="0"/>
              </a:rPr>
              <a:t>35</a:t>
            </a:r>
          </a:p>
          <a:p>
            <a:pPr algn="ctr"/>
            <a:r>
              <a:rPr lang="nl-NL" sz="1100" b="1" spc="300" dirty="0">
                <a:solidFill>
                  <a:srgbClr val="18678F"/>
                </a:solidFill>
                <a:ea typeface="Century Gothic Standaard" charset="0"/>
                <a:cs typeface="Century Gothic Standaard" charset="0"/>
              </a:rPr>
              <a:t>WASTE WATER TREATMENT PLANTS UNDER CONTROL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67C608B-1DD6-4F8B-AF85-13603D29FE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4" t="-2316" r="15765" b="848"/>
          <a:stretch/>
        </p:blipFill>
        <p:spPr>
          <a:xfrm>
            <a:off x="4704688" y="2003328"/>
            <a:ext cx="2024879" cy="173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6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build="p"/>
      <p:bldP spid="21" grpId="0" animBg="1"/>
      <p:bldP spid="18" grpId="0"/>
      <p:bldP spid="23" grpId="0" animBg="1"/>
      <p:bldP spid="24" grpId="0"/>
      <p:bldP spid="25" grpId="0" animBg="1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801152"/>
            <a:ext cx="9144000" cy="5143500"/>
          </a:xfrm>
          <a:prstGeom prst="rect">
            <a:avLst/>
          </a:prstGeom>
          <a:solidFill>
            <a:srgbClr val="186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Century Gothic Standaard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604884" y="1124744"/>
            <a:ext cx="7927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QUALITY CONTROL</a:t>
            </a:r>
          </a:p>
        </p:txBody>
      </p:sp>
      <p:sp>
        <p:nvSpPr>
          <p:cNvPr id="13" name="Vrije vorm 12"/>
          <p:cNvSpPr/>
          <p:nvPr/>
        </p:nvSpPr>
        <p:spPr>
          <a:xfrm rot="10800000">
            <a:off x="611189" y="1648953"/>
            <a:ext cx="7923929" cy="134333"/>
          </a:xfrm>
          <a:custGeom>
            <a:avLst/>
            <a:gdLst>
              <a:gd name="connsiteX0" fmla="*/ 0 w 2032000"/>
              <a:gd name="connsiteY0" fmla="*/ 203200 h 228600"/>
              <a:gd name="connsiteX1" fmla="*/ 787400 w 2032000"/>
              <a:gd name="connsiteY1" fmla="*/ 215900 h 228600"/>
              <a:gd name="connsiteX2" fmla="*/ 977900 w 2032000"/>
              <a:gd name="connsiteY2" fmla="*/ 0 h 228600"/>
              <a:gd name="connsiteX3" fmla="*/ 1155700 w 2032000"/>
              <a:gd name="connsiteY3" fmla="*/ 228600 h 228600"/>
              <a:gd name="connsiteX4" fmla="*/ 2032000 w 2032000"/>
              <a:gd name="connsiteY4" fmla="*/ 228600 h 228600"/>
              <a:gd name="connsiteX0" fmla="*/ 0 w 2388315"/>
              <a:gd name="connsiteY0" fmla="*/ 228957 h 228957"/>
              <a:gd name="connsiteX1" fmla="*/ 1143715 w 2388315"/>
              <a:gd name="connsiteY1" fmla="*/ 215900 h 228957"/>
              <a:gd name="connsiteX2" fmla="*/ 1334215 w 2388315"/>
              <a:gd name="connsiteY2" fmla="*/ 0 h 228957"/>
              <a:gd name="connsiteX3" fmla="*/ 1512015 w 2388315"/>
              <a:gd name="connsiteY3" fmla="*/ 228600 h 228957"/>
              <a:gd name="connsiteX4" fmla="*/ 2388315 w 2388315"/>
              <a:gd name="connsiteY4" fmla="*/ 228600 h 228957"/>
              <a:gd name="connsiteX0" fmla="*/ 0 w 2388315"/>
              <a:gd name="connsiteY0" fmla="*/ 216079 h 228600"/>
              <a:gd name="connsiteX1" fmla="*/ 1143715 w 2388315"/>
              <a:gd name="connsiteY1" fmla="*/ 215900 h 228600"/>
              <a:gd name="connsiteX2" fmla="*/ 1334215 w 2388315"/>
              <a:gd name="connsiteY2" fmla="*/ 0 h 228600"/>
              <a:gd name="connsiteX3" fmla="*/ 1512015 w 2388315"/>
              <a:gd name="connsiteY3" fmla="*/ 228600 h 228600"/>
              <a:gd name="connsiteX4" fmla="*/ 2388315 w 2388315"/>
              <a:gd name="connsiteY4" fmla="*/ 228600 h 228600"/>
              <a:gd name="connsiteX0" fmla="*/ 0 w 2369185"/>
              <a:gd name="connsiteY0" fmla="*/ 216079 h 232426"/>
              <a:gd name="connsiteX1" fmla="*/ 1143715 w 2369185"/>
              <a:gd name="connsiteY1" fmla="*/ 215900 h 232426"/>
              <a:gd name="connsiteX2" fmla="*/ 1334215 w 2369185"/>
              <a:gd name="connsiteY2" fmla="*/ 0 h 232426"/>
              <a:gd name="connsiteX3" fmla="*/ 1512015 w 2369185"/>
              <a:gd name="connsiteY3" fmla="*/ 228600 h 232426"/>
              <a:gd name="connsiteX4" fmla="*/ 2369185 w 2369185"/>
              <a:gd name="connsiteY4" fmla="*/ 232426 h 232426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512015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36252"/>
              <a:gd name="connsiteX1" fmla="*/ 1143715 w 2376837"/>
              <a:gd name="connsiteY1" fmla="*/ 215900 h 236252"/>
              <a:gd name="connsiteX2" fmla="*/ 1334215 w 2376837"/>
              <a:gd name="connsiteY2" fmla="*/ 0 h 236252"/>
              <a:gd name="connsiteX3" fmla="*/ 1301589 w 2376837"/>
              <a:gd name="connsiteY3" fmla="*/ 236252 h 236252"/>
              <a:gd name="connsiteX4" fmla="*/ 2376837 w 2376837"/>
              <a:gd name="connsiteY4" fmla="*/ 228600 h 236252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28600"/>
              <a:gd name="connsiteX1" fmla="*/ 1067196 w 2376837"/>
              <a:gd name="connsiteY1" fmla="*/ 219726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147212 h 159733"/>
              <a:gd name="connsiteX1" fmla="*/ 106719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8632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2081 h 159733"/>
              <a:gd name="connsiteX4" fmla="*/ 2376837 w 2376837"/>
              <a:gd name="connsiteY4" fmla="*/ 159733 h 159733"/>
              <a:gd name="connsiteX0" fmla="*/ 0 w 2369185"/>
              <a:gd name="connsiteY0" fmla="*/ 147212 h 152081"/>
              <a:gd name="connsiteX1" fmla="*/ 1090152 w 2369185"/>
              <a:gd name="connsiteY1" fmla="*/ 147033 h 152081"/>
              <a:gd name="connsiteX2" fmla="*/ 1200307 w 2369185"/>
              <a:gd name="connsiteY2" fmla="*/ 0 h 152081"/>
              <a:gd name="connsiteX3" fmla="*/ 1293937 w 2369185"/>
              <a:gd name="connsiteY3" fmla="*/ 152081 h 152081"/>
              <a:gd name="connsiteX4" fmla="*/ 2369185 w 2369185"/>
              <a:gd name="connsiteY4" fmla="*/ 148255 h 152081"/>
              <a:gd name="connsiteX0" fmla="*/ 0 w 2369185"/>
              <a:gd name="connsiteY0" fmla="*/ 147212 h 159733"/>
              <a:gd name="connsiteX1" fmla="*/ 1090152 w 2369185"/>
              <a:gd name="connsiteY1" fmla="*/ 147033 h 159733"/>
              <a:gd name="connsiteX2" fmla="*/ 1200307 w 2369185"/>
              <a:gd name="connsiteY2" fmla="*/ 0 h 159733"/>
              <a:gd name="connsiteX3" fmla="*/ 1293937 w 2369185"/>
              <a:gd name="connsiteY3" fmla="*/ 152081 h 159733"/>
              <a:gd name="connsiteX4" fmla="*/ 2369185 w 2369185"/>
              <a:gd name="connsiteY4" fmla="*/ 159733 h 159733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3937 w 2373011"/>
              <a:gd name="connsiteY3" fmla="*/ 152081 h 152081"/>
              <a:gd name="connsiteX4" fmla="*/ 2373011 w 2373011"/>
              <a:gd name="connsiteY4" fmla="*/ 152081 h 152081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0111 w 2373011"/>
              <a:gd name="connsiteY3" fmla="*/ 144429 h 152081"/>
              <a:gd name="connsiteX4" fmla="*/ 2373011 w 2373011"/>
              <a:gd name="connsiteY4" fmla="*/ 152081 h 152081"/>
              <a:gd name="connsiteX0" fmla="*/ 0 w 2373011"/>
              <a:gd name="connsiteY0" fmla="*/ 147212 h 147212"/>
              <a:gd name="connsiteX1" fmla="*/ 1090152 w 2373011"/>
              <a:gd name="connsiteY1" fmla="*/ 147033 h 147212"/>
              <a:gd name="connsiteX2" fmla="*/ 1200307 w 2373011"/>
              <a:gd name="connsiteY2" fmla="*/ 0 h 147212"/>
              <a:gd name="connsiteX3" fmla="*/ 1290111 w 2373011"/>
              <a:gd name="connsiteY3" fmla="*/ 144429 h 147212"/>
              <a:gd name="connsiteX4" fmla="*/ 2373011 w 2373011"/>
              <a:gd name="connsiteY4" fmla="*/ 144429 h 147212"/>
              <a:gd name="connsiteX0" fmla="*/ 0 w 2373011"/>
              <a:gd name="connsiteY0" fmla="*/ 144037 h 144037"/>
              <a:gd name="connsiteX1" fmla="*/ 1090152 w 2373011"/>
              <a:gd name="connsiteY1" fmla="*/ 143858 h 144037"/>
              <a:gd name="connsiteX2" fmla="*/ 1190782 w 2373011"/>
              <a:gd name="connsiteY2" fmla="*/ 0 h 144037"/>
              <a:gd name="connsiteX3" fmla="*/ 1290111 w 2373011"/>
              <a:gd name="connsiteY3" fmla="*/ 141254 h 144037"/>
              <a:gd name="connsiteX4" fmla="*/ 2373011 w 2373011"/>
              <a:gd name="connsiteY4" fmla="*/ 141254 h 144037"/>
              <a:gd name="connsiteX0" fmla="*/ 0 w 2373011"/>
              <a:gd name="connsiteY0" fmla="*/ 140862 h 140862"/>
              <a:gd name="connsiteX1" fmla="*/ 1090152 w 2373011"/>
              <a:gd name="connsiteY1" fmla="*/ 140683 h 140862"/>
              <a:gd name="connsiteX2" fmla="*/ 1197132 w 2373011"/>
              <a:gd name="connsiteY2" fmla="*/ 0 h 140862"/>
              <a:gd name="connsiteX3" fmla="*/ 1290111 w 2373011"/>
              <a:gd name="connsiteY3" fmla="*/ 138079 h 140862"/>
              <a:gd name="connsiteX4" fmla="*/ 2373011 w 2373011"/>
              <a:gd name="connsiteY4" fmla="*/ 138079 h 140862"/>
              <a:gd name="connsiteX0" fmla="*/ 0 w 2373011"/>
              <a:gd name="connsiteY0" fmla="*/ 134512 h 134512"/>
              <a:gd name="connsiteX1" fmla="*/ 1090152 w 2373011"/>
              <a:gd name="connsiteY1" fmla="*/ 134333 h 134512"/>
              <a:gd name="connsiteX2" fmla="*/ 1193957 w 2373011"/>
              <a:gd name="connsiteY2" fmla="*/ 0 h 134512"/>
              <a:gd name="connsiteX3" fmla="*/ 1290111 w 2373011"/>
              <a:gd name="connsiteY3" fmla="*/ 131729 h 134512"/>
              <a:gd name="connsiteX4" fmla="*/ 2373011 w 2373011"/>
              <a:gd name="connsiteY4" fmla="*/ 131729 h 134512"/>
              <a:gd name="connsiteX0" fmla="*/ 0 w 4914054"/>
              <a:gd name="connsiteY0" fmla="*/ 131337 h 134333"/>
              <a:gd name="connsiteX1" fmla="*/ 3631195 w 4914054"/>
              <a:gd name="connsiteY1" fmla="*/ 134333 h 134333"/>
              <a:gd name="connsiteX2" fmla="*/ 3735000 w 4914054"/>
              <a:gd name="connsiteY2" fmla="*/ 0 h 134333"/>
              <a:gd name="connsiteX3" fmla="*/ 3831154 w 4914054"/>
              <a:gd name="connsiteY3" fmla="*/ 131729 h 134333"/>
              <a:gd name="connsiteX4" fmla="*/ 4914054 w 4914054"/>
              <a:gd name="connsiteY4" fmla="*/ 131729 h 134333"/>
              <a:gd name="connsiteX0" fmla="*/ 0 w 7452111"/>
              <a:gd name="connsiteY0" fmla="*/ 131337 h 134333"/>
              <a:gd name="connsiteX1" fmla="*/ 3631195 w 7452111"/>
              <a:gd name="connsiteY1" fmla="*/ 134333 h 134333"/>
              <a:gd name="connsiteX2" fmla="*/ 3735000 w 7452111"/>
              <a:gd name="connsiteY2" fmla="*/ 0 h 134333"/>
              <a:gd name="connsiteX3" fmla="*/ 3831154 w 7452111"/>
              <a:gd name="connsiteY3" fmla="*/ 131729 h 134333"/>
              <a:gd name="connsiteX4" fmla="*/ 7452111 w 7452111"/>
              <a:gd name="connsiteY4" fmla="*/ 131729 h 13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2111" h="134333">
                <a:moveTo>
                  <a:pt x="0" y="131337"/>
                </a:moveTo>
                <a:lnTo>
                  <a:pt x="3631195" y="134333"/>
                </a:lnTo>
                <a:lnTo>
                  <a:pt x="3735000" y="0"/>
                </a:lnTo>
                <a:lnTo>
                  <a:pt x="3831154" y="131729"/>
                </a:lnTo>
                <a:lnTo>
                  <a:pt x="7452111" y="131729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solidFill>
                <a:srgbClr val="0A62AC"/>
              </a:solidFill>
              <a:latin typeface="Century Gothic Standaard" charset="0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BA305E60-48B3-41CA-A07D-90A6F00DA3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20" y="5991966"/>
            <a:ext cx="2266380" cy="8636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939616B-7C5C-404B-952B-566895A5AD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4"/>
          <a:stretch/>
        </p:blipFill>
        <p:spPr>
          <a:xfrm>
            <a:off x="437310" y="2372654"/>
            <a:ext cx="3016697" cy="2423160"/>
          </a:xfrm>
          <a:prstGeom prst="rect">
            <a:avLst/>
          </a:prstGeom>
        </p:spPr>
      </p:pic>
      <p:sp>
        <p:nvSpPr>
          <p:cNvPr id="49" name="Tekstvak 48"/>
          <p:cNvSpPr txBox="1"/>
          <p:nvPr/>
        </p:nvSpPr>
        <p:spPr>
          <a:xfrm>
            <a:off x="3551746" y="2498048"/>
            <a:ext cx="547260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Monitoring of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membrane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fouling:</a:t>
            </a:r>
            <a:endParaRPr lang="nl-NL" sz="1600" spc="300" baseline="-25000" dirty="0">
              <a:solidFill>
                <a:schemeClr val="bg1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  <a:p>
            <a:pPr lvl="1"/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Flow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and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pressure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measurements</a:t>
            </a:r>
            <a:endParaRPr lang="nl-NL" sz="1600" dirty="0">
              <a:solidFill>
                <a:schemeClr val="bg1"/>
              </a:solidFill>
              <a:latin typeface="Century Gothic Standaard" charset="0"/>
            </a:endParaRPr>
          </a:p>
          <a:p>
            <a:endParaRPr lang="en-GB" b="1" spc="300" dirty="0">
              <a:solidFill>
                <a:schemeClr val="bg1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Monitoring of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permeate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:</a:t>
            </a:r>
            <a:endParaRPr lang="nl-NL" sz="1600" spc="300" baseline="-25000" dirty="0">
              <a:solidFill>
                <a:schemeClr val="bg1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  <a:p>
            <a:pPr lvl="1"/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Conductivity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measurement</a:t>
            </a:r>
            <a:endParaRPr lang="nl-NL" sz="1600" dirty="0">
              <a:solidFill>
                <a:schemeClr val="bg1"/>
              </a:solidFill>
              <a:latin typeface="Century Gothic Standaard" charset="0"/>
            </a:endParaRPr>
          </a:p>
          <a:p>
            <a:pPr lvl="1"/>
            <a:endParaRPr lang="nl-NL" sz="1600" b="1" spc="300" dirty="0">
              <a:solidFill>
                <a:schemeClr val="bg1"/>
              </a:solidFill>
              <a:latin typeface="Century Gothic Standaard" charset="0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Monitoring of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desinfection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:</a:t>
            </a:r>
            <a:endParaRPr lang="nl-NL" sz="1600" spc="300" baseline="-25000" dirty="0">
              <a:solidFill>
                <a:schemeClr val="bg1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  <a:p>
            <a:pPr lvl="1"/>
            <a:r>
              <a:rPr lang="nl-BE" sz="1600" dirty="0">
                <a:solidFill>
                  <a:schemeClr val="bg1"/>
                </a:solidFill>
                <a:latin typeface="Century Gothic Standaard" charset="0"/>
              </a:rPr>
              <a:t>Online </a:t>
            </a:r>
            <a:r>
              <a:rPr lang="nl-BE" sz="1600" dirty="0" err="1">
                <a:solidFill>
                  <a:schemeClr val="bg1"/>
                </a:solidFill>
                <a:latin typeface="Century Gothic Standaard" charset="0"/>
              </a:rPr>
              <a:t>measurement</a:t>
            </a:r>
            <a:r>
              <a:rPr lang="nl-BE" sz="1600" dirty="0">
                <a:solidFill>
                  <a:schemeClr val="bg1"/>
                </a:solidFill>
                <a:latin typeface="Century Gothic Standaard" charset="0"/>
              </a:rPr>
              <a:t> of </a:t>
            </a:r>
            <a:r>
              <a:rPr lang="nl-BE" sz="1600" dirty="0" err="1">
                <a:solidFill>
                  <a:schemeClr val="bg1"/>
                </a:solidFill>
                <a:latin typeface="Century Gothic Standaard" charset="0"/>
              </a:rPr>
              <a:t>active</a:t>
            </a:r>
            <a:r>
              <a:rPr lang="nl-BE" sz="1600" dirty="0">
                <a:solidFill>
                  <a:schemeClr val="bg1"/>
                </a:solidFill>
                <a:latin typeface="Century Gothic Standaard" charset="0"/>
              </a:rPr>
              <a:t> chlorine</a:t>
            </a:r>
            <a:endParaRPr lang="en-GB" sz="1600" b="1" spc="300" dirty="0">
              <a:solidFill>
                <a:schemeClr val="bg1"/>
              </a:solidFill>
              <a:latin typeface="Century Gothic Standaard" charset="0"/>
            </a:endParaRPr>
          </a:p>
          <a:p>
            <a:pPr lvl="1"/>
            <a:endParaRPr lang="en-GB" sz="1600" b="1" spc="300" dirty="0">
              <a:solidFill>
                <a:schemeClr val="bg1"/>
              </a:solidFill>
              <a:latin typeface="Century Gothic Standa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10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801152"/>
            <a:ext cx="9144000" cy="5143500"/>
          </a:xfrm>
          <a:prstGeom prst="rect">
            <a:avLst/>
          </a:prstGeom>
          <a:solidFill>
            <a:srgbClr val="186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Century Gothic Standaard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604884" y="1124744"/>
            <a:ext cx="7927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LEGAL FRAMEWORK</a:t>
            </a:r>
          </a:p>
        </p:txBody>
      </p:sp>
      <p:sp>
        <p:nvSpPr>
          <p:cNvPr id="13" name="Vrije vorm 12"/>
          <p:cNvSpPr/>
          <p:nvPr/>
        </p:nvSpPr>
        <p:spPr>
          <a:xfrm rot="10800000">
            <a:off x="611189" y="1648953"/>
            <a:ext cx="7923929" cy="134333"/>
          </a:xfrm>
          <a:custGeom>
            <a:avLst/>
            <a:gdLst>
              <a:gd name="connsiteX0" fmla="*/ 0 w 2032000"/>
              <a:gd name="connsiteY0" fmla="*/ 203200 h 228600"/>
              <a:gd name="connsiteX1" fmla="*/ 787400 w 2032000"/>
              <a:gd name="connsiteY1" fmla="*/ 215900 h 228600"/>
              <a:gd name="connsiteX2" fmla="*/ 977900 w 2032000"/>
              <a:gd name="connsiteY2" fmla="*/ 0 h 228600"/>
              <a:gd name="connsiteX3" fmla="*/ 1155700 w 2032000"/>
              <a:gd name="connsiteY3" fmla="*/ 228600 h 228600"/>
              <a:gd name="connsiteX4" fmla="*/ 2032000 w 2032000"/>
              <a:gd name="connsiteY4" fmla="*/ 228600 h 228600"/>
              <a:gd name="connsiteX0" fmla="*/ 0 w 2388315"/>
              <a:gd name="connsiteY0" fmla="*/ 228957 h 228957"/>
              <a:gd name="connsiteX1" fmla="*/ 1143715 w 2388315"/>
              <a:gd name="connsiteY1" fmla="*/ 215900 h 228957"/>
              <a:gd name="connsiteX2" fmla="*/ 1334215 w 2388315"/>
              <a:gd name="connsiteY2" fmla="*/ 0 h 228957"/>
              <a:gd name="connsiteX3" fmla="*/ 1512015 w 2388315"/>
              <a:gd name="connsiteY3" fmla="*/ 228600 h 228957"/>
              <a:gd name="connsiteX4" fmla="*/ 2388315 w 2388315"/>
              <a:gd name="connsiteY4" fmla="*/ 228600 h 228957"/>
              <a:gd name="connsiteX0" fmla="*/ 0 w 2388315"/>
              <a:gd name="connsiteY0" fmla="*/ 216079 h 228600"/>
              <a:gd name="connsiteX1" fmla="*/ 1143715 w 2388315"/>
              <a:gd name="connsiteY1" fmla="*/ 215900 h 228600"/>
              <a:gd name="connsiteX2" fmla="*/ 1334215 w 2388315"/>
              <a:gd name="connsiteY2" fmla="*/ 0 h 228600"/>
              <a:gd name="connsiteX3" fmla="*/ 1512015 w 2388315"/>
              <a:gd name="connsiteY3" fmla="*/ 228600 h 228600"/>
              <a:gd name="connsiteX4" fmla="*/ 2388315 w 2388315"/>
              <a:gd name="connsiteY4" fmla="*/ 228600 h 228600"/>
              <a:gd name="connsiteX0" fmla="*/ 0 w 2369185"/>
              <a:gd name="connsiteY0" fmla="*/ 216079 h 232426"/>
              <a:gd name="connsiteX1" fmla="*/ 1143715 w 2369185"/>
              <a:gd name="connsiteY1" fmla="*/ 215900 h 232426"/>
              <a:gd name="connsiteX2" fmla="*/ 1334215 w 2369185"/>
              <a:gd name="connsiteY2" fmla="*/ 0 h 232426"/>
              <a:gd name="connsiteX3" fmla="*/ 1512015 w 2369185"/>
              <a:gd name="connsiteY3" fmla="*/ 228600 h 232426"/>
              <a:gd name="connsiteX4" fmla="*/ 2369185 w 2369185"/>
              <a:gd name="connsiteY4" fmla="*/ 232426 h 232426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512015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36252"/>
              <a:gd name="connsiteX1" fmla="*/ 1143715 w 2376837"/>
              <a:gd name="connsiteY1" fmla="*/ 215900 h 236252"/>
              <a:gd name="connsiteX2" fmla="*/ 1334215 w 2376837"/>
              <a:gd name="connsiteY2" fmla="*/ 0 h 236252"/>
              <a:gd name="connsiteX3" fmla="*/ 1301589 w 2376837"/>
              <a:gd name="connsiteY3" fmla="*/ 236252 h 236252"/>
              <a:gd name="connsiteX4" fmla="*/ 2376837 w 2376837"/>
              <a:gd name="connsiteY4" fmla="*/ 228600 h 236252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28600"/>
              <a:gd name="connsiteX1" fmla="*/ 1067196 w 2376837"/>
              <a:gd name="connsiteY1" fmla="*/ 219726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147212 h 159733"/>
              <a:gd name="connsiteX1" fmla="*/ 106719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8632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2081 h 159733"/>
              <a:gd name="connsiteX4" fmla="*/ 2376837 w 2376837"/>
              <a:gd name="connsiteY4" fmla="*/ 159733 h 159733"/>
              <a:gd name="connsiteX0" fmla="*/ 0 w 2369185"/>
              <a:gd name="connsiteY0" fmla="*/ 147212 h 152081"/>
              <a:gd name="connsiteX1" fmla="*/ 1090152 w 2369185"/>
              <a:gd name="connsiteY1" fmla="*/ 147033 h 152081"/>
              <a:gd name="connsiteX2" fmla="*/ 1200307 w 2369185"/>
              <a:gd name="connsiteY2" fmla="*/ 0 h 152081"/>
              <a:gd name="connsiteX3" fmla="*/ 1293937 w 2369185"/>
              <a:gd name="connsiteY3" fmla="*/ 152081 h 152081"/>
              <a:gd name="connsiteX4" fmla="*/ 2369185 w 2369185"/>
              <a:gd name="connsiteY4" fmla="*/ 148255 h 152081"/>
              <a:gd name="connsiteX0" fmla="*/ 0 w 2369185"/>
              <a:gd name="connsiteY0" fmla="*/ 147212 h 159733"/>
              <a:gd name="connsiteX1" fmla="*/ 1090152 w 2369185"/>
              <a:gd name="connsiteY1" fmla="*/ 147033 h 159733"/>
              <a:gd name="connsiteX2" fmla="*/ 1200307 w 2369185"/>
              <a:gd name="connsiteY2" fmla="*/ 0 h 159733"/>
              <a:gd name="connsiteX3" fmla="*/ 1293937 w 2369185"/>
              <a:gd name="connsiteY3" fmla="*/ 152081 h 159733"/>
              <a:gd name="connsiteX4" fmla="*/ 2369185 w 2369185"/>
              <a:gd name="connsiteY4" fmla="*/ 159733 h 159733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3937 w 2373011"/>
              <a:gd name="connsiteY3" fmla="*/ 152081 h 152081"/>
              <a:gd name="connsiteX4" fmla="*/ 2373011 w 2373011"/>
              <a:gd name="connsiteY4" fmla="*/ 152081 h 152081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0111 w 2373011"/>
              <a:gd name="connsiteY3" fmla="*/ 144429 h 152081"/>
              <a:gd name="connsiteX4" fmla="*/ 2373011 w 2373011"/>
              <a:gd name="connsiteY4" fmla="*/ 152081 h 152081"/>
              <a:gd name="connsiteX0" fmla="*/ 0 w 2373011"/>
              <a:gd name="connsiteY0" fmla="*/ 147212 h 147212"/>
              <a:gd name="connsiteX1" fmla="*/ 1090152 w 2373011"/>
              <a:gd name="connsiteY1" fmla="*/ 147033 h 147212"/>
              <a:gd name="connsiteX2" fmla="*/ 1200307 w 2373011"/>
              <a:gd name="connsiteY2" fmla="*/ 0 h 147212"/>
              <a:gd name="connsiteX3" fmla="*/ 1290111 w 2373011"/>
              <a:gd name="connsiteY3" fmla="*/ 144429 h 147212"/>
              <a:gd name="connsiteX4" fmla="*/ 2373011 w 2373011"/>
              <a:gd name="connsiteY4" fmla="*/ 144429 h 147212"/>
              <a:gd name="connsiteX0" fmla="*/ 0 w 2373011"/>
              <a:gd name="connsiteY0" fmla="*/ 144037 h 144037"/>
              <a:gd name="connsiteX1" fmla="*/ 1090152 w 2373011"/>
              <a:gd name="connsiteY1" fmla="*/ 143858 h 144037"/>
              <a:gd name="connsiteX2" fmla="*/ 1190782 w 2373011"/>
              <a:gd name="connsiteY2" fmla="*/ 0 h 144037"/>
              <a:gd name="connsiteX3" fmla="*/ 1290111 w 2373011"/>
              <a:gd name="connsiteY3" fmla="*/ 141254 h 144037"/>
              <a:gd name="connsiteX4" fmla="*/ 2373011 w 2373011"/>
              <a:gd name="connsiteY4" fmla="*/ 141254 h 144037"/>
              <a:gd name="connsiteX0" fmla="*/ 0 w 2373011"/>
              <a:gd name="connsiteY0" fmla="*/ 140862 h 140862"/>
              <a:gd name="connsiteX1" fmla="*/ 1090152 w 2373011"/>
              <a:gd name="connsiteY1" fmla="*/ 140683 h 140862"/>
              <a:gd name="connsiteX2" fmla="*/ 1197132 w 2373011"/>
              <a:gd name="connsiteY2" fmla="*/ 0 h 140862"/>
              <a:gd name="connsiteX3" fmla="*/ 1290111 w 2373011"/>
              <a:gd name="connsiteY3" fmla="*/ 138079 h 140862"/>
              <a:gd name="connsiteX4" fmla="*/ 2373011 w 2373011"/>
              <a:gd name="connsiteY4" fmla="*/ 138079 h 140862"/>
              <a:gd name="connsiteX0" fmla="*/ 0 w 2373011"/>
              <a:gd name="connsiteY0" fmla="*/ 134512 h 134512"/>
              <a:gd name="connsiteX1" fmla="*/ 1090152 w 2373011"/>
              <a:gd name="connsiteY1" fmla="*/ 134333 h 134512"/>
              <a:gd name="connsiteX2" fmla="*/ 1193957 w 2373011"/>
              <a:gd name="connsiteY2" fmla="*/ 0 h 134512"/>
              <a:gd name="connsiteX3" fmla="*/ 1290111 w 2373011"/>
              <a:gd name="connsiteY3" fmla="*/ 131729 h 134512"/>
              <a:gd name="connsiteX4" fmla="*/ 2373011 w 2373011"/>
              <a:gd name="connsiteY4" fmla="*/ 131729 h 134512"/>
              <a:gd name="connsiteX0" fmla="*/ 0 w 4914054"/>
              <a:gd name="connsiteY0" fmla="*/ 131337 h 134333"/>
              <a:gd name="connsiteX1" fmla="*/ 3631195 w 4914054"/>
              <a:gd name="connsiteY1" fmla="*/ 134333 h 134333"/>
              <a:gd name="connsiteX2" fmla="*/ 3735000 w 4914054"/>
              <a:gd name="connsiteY2" fmla="*/ 0 h 134333"/>
              <a:gd name="connsiteX3" fmla="*/ 3831154 w 4914054"/>
              <a:gd name="connsiteY3" fmla="*/ 131729 h 134333"/>
              <a:gd name="connsiteX4" fmla="*/ 4914054 w 4914054"/>
              <a:gd name="connsiteY4" fmla="*/ 131729 h 134333"/>
              <a:gd name="connsiteX0" fmla="*/ 0 w 7452111"/>
              <a:gd name="connsiteY0" fmla="*/ 131337 h 134333"/>
              <a:gd name="connsiteX1" fmla="*/ 3631195 w 7452111"/>
              <a:gd name="connsiteY1" fmla="*/ 134333 h 134333"/>
              <a:gd name="connsiteX2" fmla="*/ 3735000 w 7452111"/>
              <a:gd name="connsiteY2" fmla="*/ 0 h 134333"/>
              <a:gd name="connsiteX3" fmla="*/ 3831154 w 7452111"/>
              <a:gd name="connsiteY3" fmla="*/ 131729 h 134333"/>
              <a:gd name="connsiteX4" fmla="*/ 7452111 w 7452111"/>
              <a:gd name="connsiteY4" fmla="*/ 131729 h 13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2111" h="134333">
                <a:moveTo>
                  <a:pt x="0" y="131337"/>
                </a:moveTo>
                <a:lnTo>
                  <a:pt x="3631195" y="134333"/>
                </a:lnTo>
                <a:lnTo>
                  <a:pt x="3735000" y="0"/>
                </a:lnTo>
                <a:lnTo>
                  <a:pt x="3831154" y="131729"/>
                </a:lnTo>
                <a:lnTo>
                  <a:pt x="7452111" y="131729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solidFill>
                <a:srgbClr val="0A62AC"/>
              </a:solidFill>
              <a:latin typeface="Century Gothic Standaard" charset="0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BA305E60-48B3-41CA-A07D-90A6F00DA3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20" y="5991966"/>
            <a:ext cx="2266380" cy="863600"/>
          </a:xfrm>
          <a:prstGeom prst="rect">
            <a:avLst/>
          </a:prstGeom>
        </p:spPr>
      </p:pic>
      <p:sp>
        <p:nvSpPr>
          <p:cNvPr id="49" name="Tekstvak 48"/>
          <p:cNvSpPr txBox="1"/>
          <p:nvPr/>
        </p:nvSpPr>
        <p:spPr>
          <a:xfrm>
            <a:off x="749826" y="2168060"/>
            <a:ext cx="7638043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Legal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framework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water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reuse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:</a:t>
            </a:r>
            <a:endParaRPr lang="nl-NL" sz="1600" spc="300" baseline="-25000" dirty="0">
              <a:solidFill>
                <a:schemeClr val="bg1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Confirm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possible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reuse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application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within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production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environment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with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FASFC (Belgium)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Legal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framework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: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demands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concerning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quality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, monitoring, risk analysis, 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Practical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and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administrative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affairs</a:t>
            </a:r>
            <a:endParaRPr lang="nl-NL" sz="1600" dirty="0">
              <a:solidFill>
                <a:schemeClr val="bg1"/>
              </a:solidFill>
              <a:latin typeface="Century Gothic Standaard" charset="0"/>
            </a:endParaRPr>
          </a:p>
          <a:p>
            <a:endParaRPr lang="en-GB" b="1" spc="300" dirty="0">
              <a:solidFill>
                <a:schemeClr val="bg1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Legal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framework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: discharge of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concentrate</a:t>
            </a:r>
            <a:endParaRPr lang="nl-NL" sz="1600" spc="300" baseline="-25000" dirty="0">
              <a:solidFill>
                <a:schemeClr val="bg1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Load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principle</a:t>
            </a:r>
            <a:endParaRPr lang="nl-NL" sz="1600" dirty="0">
              <a:solidFill>
                <a:schemeClr val="bg1"/>
              </a:solidFill>
              <a:latin typeface="Century Gothic Standaard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Effect of ‘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salt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discharge’ on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receiving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medium (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sewer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or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surface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water)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needs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to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be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examined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  <a:sym typeface="Wingdings" panose="05000000000000000000" pitchFamily="2" charset="2"/>
              </a:rPr>
              <a:t> impact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  <a:sym typeface="Wingdings" panose="05000000000000000000" pitchFamily="2" charset="2"/>
              </a:rPr>
              <a:t>study</a:t>
            </a:r>
            <a:endParaRPr lang="nl-NL" sz="1600" dirty="0">
              <a:solidFill>
                <a:schemeClr val="bg1"/>
              </a:solidFill>
              <a:latin typeface="Century Gothic Standaard" charset="0"/>
              <a:sym typeface="Wingdings" panose="05000000000000000000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600" dirty="0" err="1">
                <a:solidFill>
                  <a:schemeClr val="bg1"/>
                </a:solidFill>
                <a:latin typeface="Century Gothic Standaard" charset="0"/>
                <a:sym typeface="Wingdings" panose="05000000000000000000" pitchFamily="2" charset="2"/>
              </a:rPr>
              <a:t>Which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  <a:sym typeface="Wingdings" panose="05000000000000000000" pitchFamily="2" charset="2"/>
              </a:rPr>
              <a:t> discharge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  <a:sym typeface="Wingdings" panose="05000000000000000000" pitchFamily="2" charset="2"/>
              </a:rPr>
              <a:t>limits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  <a:sym typeface="Wingdings" panose="05000000000000000000" pitchFamily="2" charset="2"/>
              </a:rPr>
              <a:t> are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  <a:sym typeface="Wingdings" panose="05000000000000000000" pitchFamily="2" charset="2"/>
              </a:rPr>
              <a:t>to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  <a:sym typeface="Wingdings" panose="05000000000000000000" pitchFamily="2" charset="2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  <a:sym typeface="Wingdings" panose="05000000000000000000" pitchFamily="2" charset="2"/>
              </a:rPr>
              <a:t>be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  <a:sym typeface="Wingdings" panose="05000000000000000000" pitchFamily="2" charset="2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  <a:sym typeface="Wingdings" panose="05000000000000000000" pitchFamily="2" charset="2"/>
              </a:rPr>
              <a:t>used</a:t>
            </a:r>
            <a:endParaRPr lang="nl-NL" sz="1600" dirty="0">
              <a:solidFill>
                <a:schemeClr val="bg1"/>
              </a:solidFill>
              <a:latin typeface="Century Gothic Standaard" charset="0"/>
              <a:sym typeface="Wingdings" panose="05000000000000000000" pitchFamily="2" charset="2"/>
            </a:endParaRPr>
          </a:p>
          <a:p>
            <a:pPr lvl="1"/>
            <a:endParaRPr lang="nl-NL" sz="1600" dirty="0">
              <a:solidFill>
                <a:schemeClr val="bg1"/>
              </a:solidFill>
              <a:latin typeface="Century Gothic Standaard" charset="0"/>
              <a:sym typeface="Wingdings" panose="05000000000000000000" pitchFamily="2" charset="2"/>
            </a:endParaRPr>
          </a:p>
          <a:p>
            <a:pPr lvl="1"/>
            <a:r>
              <a:rPr lang="nl-NL" sz="1600" dirty="0">
                <a:solidFill>
                  <a:schemeClr val="bg1"/>
                </a:solidFill>
                <a:latin typeface="Century Gothic Standaard" charset="0"/>
                <a:sym typeface="Wingdings" panose="05000000000000000000" pitchFamily="2" charset="2"/>
              </a:rPr>
              <a:t>Directive 2000/60/EC (Framework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  <a:sym typeface="Wingdings" panose="05000000000000000000" pitchFamily="2" charset="2"/>
              </a:rPr>
              <a:t>for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  <a:sym typeface="Wingdings" panose="05000000000000000000" pitchFamily="2" charset="2"/>
              </a:rPr>
              <a:t> community action in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  <a:sym typeface="Wingdings" panose="05000000000000000000" pitchFamily="2" charset="2"/>
              </a:rPr>
              <a:t>the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  <a:sym typeface="Wingdings" panose="05000000000000000000" pitchFamily="2" charset="2"/>
              </a:rPr>
              <a:t> field of water policy)</a:t>
            </a:r>
            <a:endParaRPr lang="nl-NL" sz="1600" dirty="0">
              <a:solidFill>
                <a:schemeClr val="bg1"/>
              </a:solidFill>
              <a:latin typeface="Century Gothic Standaard" charset="0"/>
            </a:endParaRPr>
          </a:p>
          <a:p>
            <a:pPr lvl="1"/>
            <a:endParaRPr lang="en-GB" sz="1600" b="1" spc="300" dirty="0">
              <a:solidFill>
                <a:schemeClr val="bg1"/>
              </a:solidFill>
              <a:latin typeface="Century Gothic Standa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09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801152"/>
            <a:ext cx="9144000" cy="5143500"/>
          </a:xfrm>
          <a:prstGeom prst="rect">
            <a:avLst/>
          </a:prstGeom>
          <a:solidFill>
            <a:srgbClr val="186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Century Gothic Standaard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604884" y="1124744"/>
            <a:ext cx="7927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spc="3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Operational</a:t>
            </a:r>
            <a:r>
              <a:rPr lang="nl-NL" sz="2000" b="1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nl-NL" sz="2000" b="1" spc="3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costs</a:t>
            </a:r>
            <a:endParaRPr lang="nl-NL" sz="2000" b="1" spc="3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3" name="Vrije vorm 12"/>
          <p:cNvSpPr/>
          <p:nvPr/>
        </p:nvSpPr>
        <p:spPr>
          <a:xfrm rot="10800000">
            <a:off x="611189" y="1648953"/>
            <a:ext cx="7923929" cy="134333"/>
          </a:xfrm>
          <a:custGeom>
            <a:avLst/>
            <a:gdLst>
              <a:gd name="connsiteX0" fmla="*/ 0 w 2032000"/>
              <a:gd name="connsiteY0" fmla="*/ 203200 h 228600"/>
              <a:gd name="connsiteX1" fmla="*/ 787400 w 2032000"/>
              <a:gd name="connsiteY1" fmla="*/ 215900 h 228600"/>
              <a:gd name="connsiteX2" fmla="*/ 977900 w 2032000"/>
              <a:gd name="connsiteY2" fmla="*/ 0 h 228600"/>
              <a:gd name="connsiteX3" fmla="*/ 1155700 w 2032000"/>
              <a:gd name="connsiteY3" fmla="*/ 228600 h 228600"/>
              <a:gd name="connsiteX4" fmla="*/ 2032000 w 2032000"/>
              <a:gd name="connsiteY4" fmla="*/ 228600 h 228600"/>
              <a:gd name="connsiteX0" fmla="*/ 0 w 2388315"/>
              <a:gd name="connsiteY0" fmla="*/ 228957 h 228957"/>
              <a:gd name="connsiteX1" fmla="*/ 1143715 w 2388315"/>
              <a:gd name="connsiteY1" fmla="*/ 215900 h 228957"/>
              <a:gd name="connsiteX2" fmla="*/ 1334215 w 2388315"/>
              <a:gd name="connsiteY2" fmla="*/ 0 h 228957"/>
              <a:gd name="connsiteX3" fmla="*/ 1512015 w 2388315"/>
              <a:gd name="connsiteY3" fmla="*/ 228600 h 228957"/>
              <a:gd name="connsiteX4" fmla="*/ 2388315 w 2388315"/>
              <a:gd name="connsiteY4" fmla="*/ 228600 h 228957"/>
              <a:gd name="connsiteX0" fmla="*/ 0 w 2388315"/>
              <a:gd name="connsiteY0" fmla="*/ 216079 h 228600"/>
              <a:gd name="connsiteX1" fmla="*/ 1143715 w 2388315"/>
              <a:gd name="connsiteY1" fmla="*/ 215900 h 228600"/>
              <a:gd name="connsiteX2" fmla="*/ 1334215 w 2388315"/>
              <a:gd name="connsiteY2" fmla="*/ 0 h 228600"/>
              <a:gd name="connsiteX3" fmla="*/ 1512015 w 2388315"/>
              <a:gd name="connsiteY3" fmla="*/ 228600 h 228600"/>
              <a:gd name="connsiteX4" fmla="*/ 2388315 w 2388315"/>
              <a:gd name="connsiteY4" fmla="*/ 228600 h 228600"/>
              <a:gd name="connsiteX0" fmla="*/ 0 w 2369185"/>
              <a:gd name="connsiteY0" fmla="*/ 216079 h 232426"/>
              <a:gd name="connsiteX1" fmla="*/ 1143715 w 2369185"/>
              <a:gd name="connsiteY1" fmla="*/ 215900 h 232426"/>
              <a:gd name="connsiteX2" fmla="*/ 1334215 w 2369185"/>
              <a:gd name="connsiteY2" fmla="*/ 0 h 232426"/>
              <a:gd name="connsiteX3" fmla="*/ 1512015 w 2369185"/>
              <a:gd name="connsiteY3" fmla="*/ 228600 h 232426"/>
              <a:gd name="connsiteX4" fmla="*/ 2369185 w 2369185"/>
              <a:gd name="connsiteY4" fmla="*/ 232426 h 232426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512015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36252"/>
              <a:gd name="connsiteX1" fmla="*/ 1143715 w 2376837"/>
              <a:gd name="connsiteY1" fmla="*/ 215900 h 236252"/>
              <a:gd name="connsiteX2" fmla="*/ 1334215 w 2376837"/>
              <a:gd name="connsiteY2" fmla="*/ 0 h 236252"/>
              <a:gd name="connsiteX3" fmla="*/ 1301589 w 2376837"/>
              <a:gd name="connsiteY3" fmla="*/ 236252 h 236252"/>
              <a:gd name="connsiteX4" fmla="*/ 2376837 w 2376837"/>
              <a:gd name="connsiteY4" fmla="*/ 228600 h 236252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28600"/>
              <a:gd name="connsiteX1" fmla="*/ 1067196 w 2376837"/>
              <a:gd name="connsiteY1" fmla="*/ 219726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147212 h 159733"/>
              <a:gd name="connsiteX1" fmla="*/ 106719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8632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2081 h 159733"/>
              <a:gd name="connsiteX4" fmla="*/ 2376837 w 2376837"/>
              <a:gd name="connsiteY4" fmla="*/ 159733 h 159733"/>
              <a:gd name="connsiteX0" fmla="*/ 0 w 2369185"/>
              <a:gd name="connsiteY0" fmla="*/ 147212 h 152081"/>
              <a:gd name="connsiteX1" fmla="*/ 1090152 w 2369185"/>
              <a:gd name="connsiteY1" fmla="*/ 147033 h 152081"/>
              <a:gd name="connsiteX2" fmla="*/ 1200307 w 2369185"/>
              <a:gd name="connsiteY2" fmla="*/ 0 h 152081"/>
              <a:gd name="connsiteX3" fmla="*/ 1293937 w 2369185"/>
              <a:gd name="connsiteY3" fmla="*/ 152081 h 152081"/>
              <a:gd name="connsiteX4" fmla="*/ 2369185 w 2369185"/>
              <a:gd name="connsiteY4" fmla="*/ 148255 h 152081"/>
              <a:gd name="connsiteX0" fmla="*/ 0 w 2369185"/>
              <a:gd name="connsiteY0" fmla="*/ 147212 h 159733"/>
              <a:gd name="connsiteX1" fmla="*/ 1090152 w 2369185"/>
              <a:gd name="connsiteY1" fmla="*/ 147033 h 159733"/>
              <a:gd name="connsiteX2" fmla="*/ 1200307 w 2369185"/>
              <a:gd name="connsiteY2" fmla="*/ 0 h 159733"/>
              <a:gd name="connsiteX3" fmla="*/ 1293937 w 2369185"/>
              <a:gd name="connsiteY3" fmla="*/ 152081 h 159733"/>
              <a:gd name="connsiteX4" fmla="*/ 2369185 w 2369185"/>
              <a:gd name="connsiteY4" fmla="*/ 159733 h 159733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3937 w 2373011"/>
              <a:gd name="connsiteY3" fmla="*/ 152081 h 152081"/>
              <a:gd name="connsiteX4" fmla="*/ 2373011 w 2373011"/>
              <a:gd name="connsiteY4" fmla="*/ 152081 h 152081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0111 w 2373011"/>
              <a:gd name="connsiteY3" fmla="*/ 144429 h 152081"/>
              <a:gd name="connsiteX4" fmla="*/ 2373011 w 2373011"/>
              <a:gd name="connsiteY4" fmla="*/ 152081 h 152081"/>
              <a:gd name="connsiteX0" fmla="*/ 0 w 2373011"/>
              <a:gd name="connsiteY0" fmla="*/ 147212 h 147212"/>
              <a:gd name="connsiteX1" fmla="*/ 1090152 w 2373011"/>
              <a:gd name="connsiteY1" fmla="*/ 147033 h 147212"/>
              <a:gd name="connsiteX2" fmla="*/ 1200307 w 2373011"/>
              <a:gd name="connsiteY2" fmla="*/ 0 h 147212"/>
              <a:gd name="connsiteX3" fmla="*/ 1290111 w 2373011"/>
              <a:gd name="connsiteY3" fmla="*/ 144429 h 147212"/>
              <a:gd name="connsiteX4" fmla="*/ 2373011 w 2373011"/>
              <a:gd name="connsiteY4" fmla="*/ 144429 h 147212"/>
              <a:gd name="connsiteX0" fmla="*/ 0 w 2373011"/>
              <a:gd name="connsiteY0" fmla="*/ 144037 h 144037"/>
              <a:gd name="connsiteX1" fmla="*/ 1090152 w 2373011"/>
              <a:gd name="connsiteY1" fmla="*/ 143858 h 144037"/>
              <a:gd name="connsiteX2" fmla="*/ 1190782 w 2373011"/>
              <a:gd name="connsiteY2" fmla="*/ 0 h 144037"/>
              <a:gd name="connsiteX3" fmla="*/ 1290111 w 2373011"/>
              <a:gd name="connsiteY3" fmla="*/ 141254 h 144037"/>
              <a:gd name="connsiteX4" fmla="*/ 2373011 w 2373011"/>
              <a:gd name="connsiteY4" fmla="*/ 141254 h 144037"/>
              <a:gd name="connsiteX0" fmla="*/ 0 w 2373011"/>
              <a:gd name="connsiteY0" fmla="*/ 140862 h 140862"/>
              <a:gd name="connsiteX1" fmla="*/ 1090152 w 2373011"/>
              <a:gd name="connsiteY1" fmla="*/ 140683 h 140862"/>
              <a:gd name="connsiteX2" fmla="*/ 1197132 w 2373011"/>
              <a:gd name="connsiteY2" fmla="*/ 0 h 140862"/>
              <a:gd name="connsiteX3" fmla="*/ 1290111 w 2373011"/>
              <a:gd name="connsiteY3" fmla="*/ 138079 h 140862"/>
              <a:gd name="connsiteX4" fmla="*/ 2373011 w 2373011"/>
              <a:gd name="connsiteY4" fmla="*/ 138079 h 140862"/>
              <a:gd name="connsiteX0" fmla="*/ 0 w 2373011"/>
              <a:gd name="connsiteY0" fmla="*/ 134512 h 134512"/>
              <a:gd name="connsiteX1" fmla="*/ 1090152 w 2373011"/>
              <a:gd name="connsiteY1" fmla="*/ 134333 h 134512"/>
              <a:gd name="connsiteX2" fmla="*/ 1193957 w 2373011"/>
              <a:gd name="connsiteY2" fmla="*/ 0 h 134512"/>
              <a:gd name="connsiteX3" fmla="*/ 1290111 w 2373011"/>
              <a:gd name="connsiteY3" fmla="*/ 131729 h 134512"/>
              <a:gd name="connsiteX4" fmla="*/ 2373011 w 2373011"/>
              <a:gd name="connsiteY4" fmla="*/ 131729 h 134512"/>
              <a:gd name="connsiteX0" fmla="*/ 0 w 4914054"/>
              <a:gd name="connsiteY0" fmla="*/ 131337 h 134333"/>
              <a:gd name="connsiteX1" fmla="*/ 3631195 w 4914054"/>
              <a:gd name="connsiteY1" fmla="*/ 134333 h 134333"/>
              <a:gd name="connsiteX2" fmla="*/ 3735000 w 4914054"/>
              <a:gd name="connsiteY2" fmla="*/ 0 h 134333"/>
              <a:gd name="connsiteX3" fmla="*/ 3831154 w 4914054"/>
              <a:gd name="connsiteY3" fmla="*/ 131729 h 134333"/>
              <a:gd name="connsiteX4" fmla="*/ 4914054 w 4914054"/>
              <a:gd name="connsiteY4" fmla="*/ 131729 h 134333"/>
              <a:gd name="connsiteX0" fmla="*/ 0 w 7452111"/>
              <a:gd name="connsiteY0" fmla="*/ 131337 h 134333"/>
              <a:gd name="connsiteX1" fmla="*/ 3631195 w 7452111"/>
              <a:gd name="connsiteY1" fmla="*/ 134333 h 134333"/>
              <a:gd name="connsiteX2" fmla="*/ 3735000 w 7452111"/>
              <a:gd name="connsiteY2" fmla="*/ 0 h 134333"/>
              <a:gd name="connsiteX3" fmla="*/ 3831154 w 7452111"/>
              <a:gd name="connsiteY3" fmla="*/ 131729 h 134333"/>
              <a:gd name="connsiteX4" fmla="*/ 7452111 w 7452111"/>
              <a:gd name="connsiteY4" fmla="*/ 131729 h 13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2111" h="134333">
                <a:moveTo>
                  <a:pt x="0" y="131337"/>
                </a:moveTo>
                <a:lnTo>
                  <a:pt x="3631195" y="134333"/>
                </a:lnTo>
                <a:lnTo>
                  <a:pt x="3735000" y="0"/>
                </a:lnTo>
                <a:lnTo>
                  <a:pt x="3831154" y="131729"/>
                </a:lnTo>
                <a:lnTo>
                  <a:pt x="7452111" y="131729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solidFill>
                <a:srgbClr val="0A62AC"/>
              </a:solidFill>
              <a:latin typeface="Century Gothic Standaard" charset="0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BA305E60-48B3-41CA-A07D-90A6F00DA3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20" y="5991966"/>
            <a:ext cx="2266380" cy="863600"/>
          </a:xfrm>
          <a:prstGeom prst="rect">
            <a:avLst/>
          </a:prstGeom>
        </p:spPr>
      </p:pic>
      <p:sp>
        <p:nvSpPr>
          <p:cNvPr id="49" name="Tekstvak 48"/>
          <p:cNvSpPr txBox="1"/>
          <p:nvPr/>
        </p:nvSpPr>
        <p:spPr>
          <a:xfrm>
            <a:off x="749826" y="1772816"/>
            <a:ext cx="763804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Chemicals:</a:t>
            </a:r>
            <a:endParaRPr lang="en-GB" sz="1600" spc="300" baseline="-25000" dirty="0">
              <a:solidFill>
                <a:schemeClr val="bg1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chemeClr val="bg1"/>
                </a:solidFill>
                <a:latin typeface="Century Gothic Standaard" charset="0"/>
              </a:rPr>
              <a:t>Antiscalant</a:t>
            </a:r>
            <a:r>
              <a:rPr lang="en-GB" sz="1600" dirty="0">
                <a:solidFill>
                  <a:schemeClr val="bg1"/>
                </a:solidFill>
                <a:latin typeface="Century Gothic Standaard" charset="0"/>
              </a:rPr>
              <a:t> (conditioning of feed)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Century Gothic Standaard" charset="0"/>
              </a:rPr>
              <a:t>Cleaning (acid &amp; caustic cleaning, biocide)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chemeClr val="bg1"/>
                </a:solidFill>
                <a:latin typeface="Century Gothic Standaard" charset="0"/>
              </a:rPr>
              <a:t>Desinfection</a:t>
            </a:r>
            <a:r>
              <a:rPr lang="en-GB" sz="1600" dirty="0">
                <a:solidFill>
                  <a:schemeClr val="bg1"/>
                </a:solidFill>
                <a:latin typeface="Century Gothic Standaard" charset="0"/>
              </a:rPr>
              <a:t> (also on fresh water)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Century Gothic Standaard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Energy</a:t>
            </a:r>
          </a:p>
          <a:p>
            <a:pPr marL="342900" indent="-342900">
              <a:buFont typeface="+mj-lt"/>
              <a:buAutoNum type="arabicPeriod"/>
            </a:pPr>
            <a:endParaRPr lang="en-GB" sz="1600" spc="300" dirty="0">
              <a:solidFill>
                <a:schemeClr val="bg1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Maintenance &amp; Membrane replacement</a:t>
            </a:r>
          </a:p>
          <a:p>
            <a:pPr marL="342900" indent="-342900">
              <a:buFont typeface="+mj-lt"/>
              <a:buAutoNum type="arabicPeriod"/>
            </a:pPr>
            <a:endParaRPr lang="en-GB" sz="1600" spc="300" dirty="0">
              <a:solidFill>
                <a:schemeClr val="bg1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Follow up</a:t>
            </a:r>
          </a:p>
          <a:p>
            <a:pPr marL="342900" indent="-342900">
              <a:buFont typeface="+mj-lt"/>
              <a:buAutoNum type="arabicPeriod"/>
            </a:pPr>
            <a:endParaRPr lang="en-GB" sz="1600" spc="300" dirty="0">
              <a:solidFill>
                <a:schemeClr val="bg1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Savings (lowered fresh water intake, chemicals for conditioning (e.g. brine), lowered discharge, …)</a:t>
            </a:r>
          </a:p>
          <a:p>
            <a:pPr marL="342900" indent="-342900">
              <a:buFont typeface="+mj-lt"/>
              <a:buAutoNum type="arabicPeriod"/>
            </a:pPr>
            <a:endParaRPr lang="en-GB" sz="1600" spc="300" dirty="0">
              <a:solidFill>
                <a:schemeClr val="bg1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  <a:p>
            <a:r>
              <a:rPr lang="en-GB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OPEX dependent on fresh water source, conditioning of fresh water, type of wastewater, reuse amount, design of RO unit, …</a:t>
            </a:r>
            <a:endParaRPr lang="en-GB" sz="1600" dirty="0">
              <a:solidFill>
                <a:schemeClr val="bg1"/>
              </a:solidFill>
              <a:latin typeface="Century Gothic Standaard" charset="0"/>
            </a:endParaRPr>
          </a:p>
        </p:txBody>
      </p:sp>
      <p:sp>
        <p:nvSpPr>
          <p:cNvPr id="8" name="Rechteraccolade 7">
            <a:extLst>
              <a:ext uri="{FF2B5EF4-FFF2-40B4-BE49-F238E27FC236}">
                <a16:creationId xmlns:a16="http://schemas.microsoft.com/office/drawing/2014/main" id="{08A217E0-8B21-4B39-85BA-271BD0A75E2D}"/>
              </a:ext>
            </a:extLst>
          </p:cNvPr>
          <p:cNvSpPr/>
          <p:nvPr/>
        </p:nvSpPr>
        <p:spPr>
          <a:xfrm>
            <a:off x="5004048" y="1988936"/>
            <a:ext cx="144016" cy="864000"/>
          </a:xfrm>
          <a:prstGeom prst="rightBrac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C740930-BE33-4D77-A5B9-83C5B420A180}"/>
              </a:ext>
            </a:extLst>
          </p:cNvPr>
          <p:cNvSpPr txBox="1"/>
          <p:nvPr/>
        </p:nvSpPr>
        <p:spPr>
          <a:xfrm>
            <a:off x="5148064" y="2128548"/>
            <a:ext cx="3095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Century Gothic Standaard" charset="0"/>
              </a:rPr>
              <a:t>Reduction of consumption through</a:t>
            </a:r>
          </a:p>
          <a:p>
            <a:r>
              <a:rPr lang="en-GB" sz="1600" dirty="0">
                <a:solidFill>
                  <a:schemeClr val="bg1"/>
                </a:solidFill>
                <a:latin typeface="Century Gothic Standaard" charset="0"/>
              </a:rPr>
              <a:t> technological advancements</a:t>
            </a:r>
          </a:p>
        </p:txBody>
      </p:sp>
    </p:spTree>
    <p:extLst>
      <p:ext uri="{BB962C8B-B14F-4D97-AF65-F5344CB8AC3E}">
        <p14:creationId xmlns:p14="http://schemas.microsoft.com/office/powerpoint/2010/main" val="168241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815841"/>
            <a:ext cx="9144000" cy="5143500"/>
          </a:xfrm>
          <a:prstGeom prst="rect">
            <a:avLst/>
          </a:prstGeom>
          <a:solidFill>
            <a:srgbClr val="186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Century Gothic Standaard" charset="0"/>
            </a:endParaRP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CE3C7F06-F0E1-441A-BEA8-D9F1E072524F}"/>
              </a:ext>
            </a:extLst>
          </p:cNvPr>
          <p:cNvGrpSpPr/>
          <p:nvPr/>
        </p:nvGrpSpPr>
        <p:grpSpPr>
          <a:xfrm>
            <a:off x="3779912" y="2136779"/>
            <a:ext cx="4844856" cy="3596477"/>
            <a:chOff x="3779912" y="2136779"/>
            <a:chExt cx="4844856" cy="3596477"/>
          </a:xfrm>
        </p:grpSpPr>
        <p:sp>
          <p:nvSpPr>
            <p:cNvPr id="11" name="Rechthoek 10"/>
            <p:cNvSpPr/>
            <p:nvPr/>
          </p:nvSpPr>
          <p:spPr>
            <a:xfrm>
              <a:off x="3779912" y="2136779"/>
              <a:ext cx="4834917" cy="359647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Tekstvak 48"/>
            <p:cNvSpPr txBox="1"/>
            <p:nvPr/>
          </p:nvSpPr>
          <p:spPr>
            <a:xfrm>
              <a:off x="3809731" y="2480133"/>
              <a:ext cx="4815037" cy="3000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l-BE" sz="1600" b="1" spc="3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KEY VALUES</a:t>
              </a:r>
            </a:p>
            <a:p>
              <a:pPr algn="ctr">
                <a:lnSpc>
                  <a:spcPct val="150000"/>
                </a:lnSpc>
              </a:pPr>
              <a:endParaRPr lang="nl-BE" sz="1600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nl-BE" sz="1600" spc="300" dirty="0" err="1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Quality</a:t>
              </a:r>
              <a:endParaRPr lang="nl-BE" sz="1600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nl-BE" sz="1600" spc="3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Respect </a:t>
              </a:r>
              <a:r>
                <a:rPr lang="nl-BE" sz="1600" spc="300" dirty="0" err="1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for</a:t>
              </a:r>
              <a:r>
                <a:rPr lang="nl-BE" sz="1600" spc="3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family </a:t>
              </a:r>
              <a:r>
                <a:rPr lang="nl-BE" sz="1600" spc="300" dirty="0" err="1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traditions</a:t>
              </a:r>
              <a:r>
                <a:rPr lang="nl-BE" sz="1600" spc="3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nl-BE" sz="1600" spc="300" dirty="0" err="1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and</a:t>
              </a:r>
              <a:r>
                <a:rPr lang="nl-BE" sz="1600" spc="3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nl-BE" sz="1600" spc="300" dirty="0" err="1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future</a:t>
              </a:r>
              <a:r>
                <a:rPr lang="nl-BE" sz="1600" spc="3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nl-BE" sz="1600" spc="300" dirty="0" err="1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generations</a:t>
              </a:r>
              <a:endParaRPr lang="nl-BE" sz="1600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nl-BE" sz="1600" spc="300" dirty="0" err="1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Sustainability</a:t>
              </a:r>
              <a:endParaRPr lang="nl-BE" sz="1600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nl-BE" sz="1600" spc="3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Flexibility (export)</a:t>
              </a:r>
            </a:p>
            <a:p>
              <a:pPr algn="ctr">
                <a:lnSpc>
                  <a:spcPct val="150000"/>
                </a:lnSpc>
              </a:pPr>
              <a:r>
                <a:rPr lang="nl-BE" sz="1600" spc="300" dirty="0" err="1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Innovation</a:t>
              </a:r>
              <a:endParaRPr lang="nl-BE" sz="1600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sp>
        <p:nvSpPr>
          <p:cNvPr id="4" name="Tekstvak 3"/>
          <p:cNvSpPr txBox="1"/>
          <p:nvPr/>
        </p:nvSpPr>
        <p:spPr>
          <a:xfrm>
            <a:off x="604884" y="1329797"/>
            <a:ext cx="7927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BREWERY HUYGHE</a:t>
            </a:r>
          </a:p>
        </p:txBody>
      </p:sp>
      <p:sp>
        <p:nvSpPr>
          <p:cNvPr id="13" name="Vrije vorm 12"/>
          <p:cNvSpPr/>
          <p:nvPr/>
        </p:nvSpPr>
        <p:spPr>
          <a:xfrm rot="10800000">
            <a:off x="611189" y="1854006"/>
            <a:ext cx="7923929" cy="134333"/>
          </a:xfrm>
          <a:custGeom>
            <a:avLst/>
            <a:gdLst>
              <a:gd name="connsiteX0" fmla="*/ 0 w 2032000"/>
              <a:gd name="connsiteY0" fmla="*/ 203200 h 228600"/>
              <a:gd name="connsiteX1" fmla="*/ 787400 w 2032000"/>
              <a:gd name="connsiteY1" fmla="*/ 215900 h 228600"/>
              <a:gd name="connsiteX2" fmla="*/ 977900 w 2032000"/>
              <a:gd name="connsiteY2" fmla="*/ 0 h 228600"/>
              <a:gd name="connsiteX3" fmla="*/ 1155700 w 2032000"/>
              <a:gd name="connsiteY3" fmla="*/ 228600 h 228600"/>
              <a:gd name="connsiteX4" fmla="*/ 2032000 w 2032000"/>
              <a:gd name="connsiteY4" fmla="*/ 228600 h 228600"/>
              <a:gd name="connsiteX0" fmla="*/ 0 w 2388315"/>
              <a:gd name="connsiteY0" fmla="*/ 228957 h 228957"/>
              <a:gd name="connsiteX1" fmla="*/ 1143715 w 2388315"/>
              <a:gd name="connsiteY1" fmla="*/ 215900 h 228957"/>
              <a:gd name="connsiteX2" fmla="*/ 1334215 w 2388315"/>
              <a:gd name="connsiteY2" fmla="*/ 0 h 228957"/>
              <a:gd name="connsiteX3" fmla="*/ 1512015 w 2388315"/>
              <a:gd name="connsiteY3" fmla="*/ 228600 h 228957"/>
              <a:gd name="connsiteX4" fmla="*/ 2388315 w 2388315"/>
              <a:gd name="connsiteY4" fmla="*/ 228600 h 228957"/>
              <a:gd name="connsiteX0" fmla="*/ 0 w 2388315"/>
              <a:gd name="connsiteY0" fmla="*/ 216079 h 228600"/>
              <a:gd name="connsiteX1" fmla="*/ 1143715 w 2388315"/>
              <a:gd name="connsiteY1" fmla="*/ 215900 h 228600"/>
              <a:gd name="connsiteX2" fmla="*/ 1334215 w 2388315"/>
              <a:gd name="connsiteY2" fmla="*/ 0 h 228600"/>
              <a:gd name="connsiteX3" fmla="*/ 1512015 w 2388315"/>
              <a:gd name="connsiteY3" fmla="*/ 228600 h 228600"/>
              <a:gd name="connsiteX4" fmla="*/ 2388315 w 2388315"/>
              <a:gd name="connsiteY4" fmla="*/ 228600 h 228600"/>
              <a:gd name="connsiteX0" fmla="*/ 0 w 2369185"/>
              <a:gd name="connsiteY0" fmla="*/ 216079 h 232426"/>
              <a:gd name="connsiteX1" fmla="*/ 1143715 w 2369185"/>
              <a:gd name="connsiteY1" fmla="*/ 215900 h 232426"/>
              <a:gd name="connsiteX2" fmla="*/ 1334215 w 2369185"/>
              <a:gd name="connsiteY2" fmla="*/ 0 h 232426"/>
              <a:gd name="connsiteX3" fmla="*/ 1512015 w 2369185"/>
              <a:gd name="connsiteY3" fmla="*/ 228600 h 232426"/>
              <a:gd name="connsiteX4" fmla="*/ 2369185 w 2369185"/>
              <a:gd name="connsiteY4" fmla="*/ 232426 h 232426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512015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36252"/>
              <a:gd name="connsiteX1" fmla="*/ 1143715 w 2376837"/>
              <a:gd name="connsiteY1" fmla="*/ 215900 h 236252"/>
              <a:gd name="connsiteX2" fmla="*/ 1334215 w 2376837"/>
              <a:gd name="connsiteY2" fmla="*/ 0 h 236252"/>
              <a:gd name="connsiteX3" fmla="*/ 1301589 w 2376837"/>
              <a:gd name="connsiteY3" fmla="*/ 236252 h 236252"/>
              <a:gd name="connsiteX4" fmla="*/ 2376837 w 2376837"/>
              <a:gd name="connsiteY4" fmla="*/ 228600 h 236252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28600"/>
              <a:gd name="connsiteX1" fmla="*/ 1067196 w 2376837"/>
              <a:gd name="connsiteY1" fmla="*/ 219726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147212 h 159733"/>
              <a:gd name="connsiteX1" fmla="*/ 106719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8632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2081 h 159733"/>
              <a:gd name="connsiteX4" fmla="*/ 2376837 w 2376837"/>
              <a:gd name="connsiteY4" fmla="*/ 159733 h 159733"/>
              <a:gd name="connsiteX0" fmla="*/ 0 w 2369185"/>
              <a:gd name="connsiteY0" fmla="*/ 147212 h 152081"/>
              <a:gd name="connsiteX1" fmla="*/ 1090152 w 2369185"/>
              <a:gd name="connsiteY1" fmla="*/ 147033 h 152081"/>
              <a:gd name="connsiteX2" fmla="*/ 1200307 w 2369185"/>
              <a:gd name="connsiteY2" fmla="*/ 0 h 152081"/>
              <a:gd name="connsiteX3" fmla="*/ 1293937 w 2369185"/>
              <a:gd name="connsiteY3" fmla="*/ 152081 h 152081"/>
              <a:gd name="connsiteX4" fmla="*/ 2369185 w 2369185"/>
              <a:gd name="connsiteY4" fmla="*/ 148255 h 152081"/>
              <a:gd name="connsiteX0" fmla="*/ 0 w 2369185"/>
              <a:gd name="connsiteY0" fmla="*/ 147212 h 159733"/>
              <a:gd name="connsiteX1" fmla="*/ 1090152 w 2369185"/>
              <a:gd name="connsiteY1" fmla="*/ 147033 h 159733"/>
              <a:gd name="connsiteX2" fmla="*/ 1200307 w 2369185"/>
              <a:gd name="connsiteY2" fmla="*/ 0 h 159733"/>
              <a:gd name="connsiteX3" fmla="*/ 1293937 w 2369185"/>
              <a:gd name="connsiteY3" fmla="*/ 152081 h 159733"/>
              <a:gd name="connsiteX4" fmla="*/ 2369185 w 2369185"/>
              <a:gd name="connsiteY4" fmla="*/ 159733 h 159733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3937 w 2373011"/>
              <a:gd name="connsiteY3" fmla="*/ 152081 h 152081"/>
              <a:gd name="connsiteX4" fmla="*/ 2373011 w 2373011"/>
              <a:gd name="connsiteY4" fmla="*/ 152081 h 152081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0111 w 2373011"/>
              <a:gd name="connsiteY3" fmla="*/ 144429 h 152081"/>
              <a:gd name="connsiteX4" fmla="*/ 2373011 w 2373011"/>
              <a:gd name="connsiteY4" fmla="*/ 152081 h 152081"/>
              <a:gd name="connsiteX0" fmla="*/ 0 w 2373011"/>
              <a:gd name="connsiteY0" fmla="*/ 147212 h 147212"/>
              <a:gd name="connsiteX1" fmla="*/ 1090152 w 2373011"/>
              <a:gd name="connsiteY1" fmla="*/ 147033 h 147212"/>
              <a:gd name="connsiteX2" fmla="*/ 1200307 w 2373011"/>
              <a:gd name="connsiteY2" fmla="*/ 0 h 147212"/>
              <a:gd name="connsiteX3" fmla="*/ 1290111 w 2373011"/>
              <a:gd name="connsiteY3" fmla="*/ 144429 h 147212"/>
              <a:gd name="connsiteX4" fmla="*/ 2373011 w 2373011"/>
              <a:gd name="connsiteY4" fmla="*/ 144429 h 147212"/>
              <a:gd name="connsiteX0" fmla="*/ 0 w 2373011"/>
              <a:gd name="connsiteY0" fmla="*/ 144037 h 144037"/>
              <a:gd name="connsiteX1" fmla="*/ 1090152 w 2373011"/>
              <a:gd name="connsiteY1" fmla="*/ 143858 h 144037"/>
              <a:gd name="connsiteX2" fmla="*/ 1190782 w 2373011"/>
              <a:gd name="connsiteY2" fmla="*/ 0 h 144037"/>
              <a:gd name="connsiteX3" fmla="*/ 1290111 w 2373011"/>
              <a:gd name="connsiteY3" fmla="*/ 141254 h 144037"/>
              <a:gd name="connsiteX4" fmla="*/ 2373011 w 2373011"/>
              <a:gd name="connsiteY4" fmla="*/ 141254 h 144037"/>
              <a:gd name="connsiteX0" fmla="*/ 0 w 2373011"/>
              <a:gd name="connsiteY0" fmla="*/ 140862 h 140862"/>
              <a:gd name="connsiteX1" fmla="*/ 1090152 w 2373011"/>
              <a:gd name="connsiteY1" fmla="*/ 140683 h 140862"/>
              <a:gd name="connsiteX2" fmla="*/ 1197132 w 2373011"/>
              <a:gd name="connsiteY2" fmla="*/ 0 h 140862"/>
              <a:gd name="connsiteX3" fmla="*/ 1290111 w 2373011"/>
              <a:gd name="connsiteY3" fmla="*/ 138079 h 140862"/>
              <a:gd name="connsiteX4" fmla="*/ 2373011 w 2373011"/>
              <a:gd name="connsiteY4" fmla="*/ 138079 h 140862"/>
              <a:gd name="connsiteX0" fmla="*/ 0 w 2373011"/>
              <a:gd name="connsiteY0" fmla="*/ 134512 h 134512"/>
              <a:gd name="connsiteX1" fmla="*/ 1090152 w 2373011"/>
              <a:gd name="connsiteY1" fmla="*/ 134333 h 134512"/>
              <a:gd name="connsiteX2" fmla="*/ 1193957 w 2373011"/>
              <a:gd name="connsiteY2" fmla="*/ 0 h 134512"/>
              <a:gd name="connsiteX3" fmla="*/ 1290111 w 2373011"/>
              <a:gd name="connsiteY3" fmla="*/ 131729 h 134512"/>
              <a:gd name="connsiteX4" fmla="*/ 2373011 w 2373011"/>
              <a:gd name="connsiteY4" fmla="*/ 131729 h 134512"/>
              <a:gd name="connsiteX0" fmla="*/ 0 w 4914054"/>
              <a:gd name="connsiteY0" fmla="*/ 131337 h 134333"/>
              <a:gd name="connsiteX1" fmla="*/ 3631195 w 4914054"/>
              <a:gd name="connsiteY1" fmla="*/ 134333 h 134333"/>
              <a:gd name="connsiteX2" fmla="*/ 3735000 w 4914054"/>
              <a:gd name="connsiteY2" fmla="*/ 0 h 134333"/>
              <a:gd name="connsiteX3" fmla="*/ 3831154 w 4914054"/>
              <a:gd name="connsiteY3" fmla="*/ 131729 h 134333"/>
              <a:gd name="connsiteX4" fmla="*/ 4914054 w 4914054"/>
              <a:gd name="connsiteY4" fmla="*/ 131729 h 134333"/>
              <a:gd name="connsiteX0" fmla="*/ 0 w 7452111"/>
              <a:gd name="connsiteY0" fmla="*/ 131337 h 134333"/>
              <a:gd name="connsiteX1" fmla="*/ 3631195 w 7452111"/>
              <a:gd name="connsiteY1" fmla="*/ 134333 h 134333"/>
              <a:gd name="connsiteX2" fmla="*/ 3735000 w 7452111"/>
              <a:gd name="connsiteY2" fmla="*/ 0 h 134333"/>
              <a:gd name="connsiteX3" fmla="*/ 3831154 w 7452111"/>
              <a:gd name="connsiteY3" fmla="*/ 131729 h 134333"/>
              <a:gd name="connsiteX4" fmla="*/ 7452111 w 7452111"/>
              <a:gd name="connsiteY4" fmla="*/ 131729 h 13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2111" h="134333">
                <a:moveTo>
                  <a:pt x="0" y="131337"/>
                </a:moveTo>
                <a:lnTo>
                  <a:pt x="3631195" y="134333"/>
                </a:lnTo>
                <a:lnTo>
                  <a:pt x="3735000" y="0"/>
                </a:lnTo>
                <a:lnTo>
                  <a:pt x="3831154" y="131729"/>
                </a:lnTo>
                <a:lnTo>
                  <a:pt x="7452111" y="131729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solidFill>
                <a:srgbClr val="0A62AC"/>
              </a:solidFill>
              <a:latin typeface="Century Gothic Standaard" charset="0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BA305E60-48B3-41CA-A07D-90A6F00DA3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20" y="5991966"/>
            <a:ext cx="2266380" cy="8636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BA6FF22-CAE9-4871-A52D-D3701A937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228612"/>
            <a:ext cx="3121914" cy="323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65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801152"/>
            <a:ext cx="9144000" cy="5143500"/>
          </a:xfrm>
          <a:prstGeom prst="rect">
            <a:avLst/>
          </a:prstGeom>
          <a:solidFill>
            <a:srgbClr val="186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Century Gothic Standaard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604884" y="3318199"/>
            <a:ext cx="7927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WHY WATER REUSE?</a:t>
            </a:r>
          </a:p>
        </p:txBody>
      </p:sp>
      <p:sp>
        <p:nvSpPr>
          <p:cNvPr id="13" name="Vrije vorm 12"/>
          <p:cNvSpPr/>
          <p:nvPr/>
        </p:nvSpPr>
        <p:spPr>
          <a:xfrm rot="10800000">
            <a:off x="611189" y="3842408"/>
            <a:ext cx="7923929" cy="134333"/>
          </a:xfrm>
          <a:custGeom>
            <a:avLst/>
            <a:gdLst>
              <a:gd name="connsiteX0" fmla="*/ 0 w 2032000"/>
              <a:gd name="connsiteY0" fmla="*/ 203200 h 228600"/>
              <a:gd name="connsiteX1" fmla="*/ 787400 w 2032000"/>
              <a:gd name="connsiteY1" fmla="*/ 215900 h 228600"/>
              <a:gd name="connsiteX2" fmla="*/ 977900 w 2032000"/>
              <a:gd name="connsiteY2" fmla="*/ 0 h 228600"/>
              <a:gd name="connsiteX3" fmla="*/ 1155700 w 2032000"/>
              <a:gd name="connsiteY3" fmla="*/ 228600 h 228600"/>
              <a:gd name="connsiteX4" fmla="*/ 2032000 w 2032000"/>
              <a:gd name="connsiteY4" fmla="*/ 228600 h 228600"/>
              <a:gd name="connsiteX0" fmla="*/ 0 w 2388315"/>
              <a:gd name="connsiteY0" fmla="*/ 228957 h 228957"/>
              <a:gd name="connsiteX1" fmla="*/ 1143715 w 2388315"/>
              <a:gd name="connsiteY1" fmla="*/ 215900 h 228957"/>
              <a:gd name="connsiteX2" fmla="*/ 1334215 w 2388315"/>
              <a:gd name="connsiteY2" fmla="*/ 0 h 228957"/>
              <a:gd name="connsiteX3" fmla="*/ 1512015 w 2388315"/>
              <a:gd name="connsiteY3" fmla="*/ 228600 h 228957"/>
              <a:gd name="connsiteX4" fmla="*/ 2388315 w 2388315"/>
              <a:gd name="connsiteY4" fmla="*/ 228600 h 228957"/>
              <a:gd name="connsiteX0" fmla="*/ 0 w 2388315"/>
              <a:gd name="connsiteY0" fmla="*/ 216079 h 228600"/>
              <a:gd name="connsiteX1" fmla="*/ 1143715 w 2388315"/>
              <a:gd name="connsiteY1" fmla="*/ 215900 h 228600"/>
              <a:gd name="connsiteX2" fmla="*/ 1334215 w 2388315"/>
              <a:gd name="connsiteY2" fmla="*/ 0 h 228600"/>
              <a:gd name="connsiteX3" fmla="*/ 1512015 w 2388315"/>
              <a:gd name="connsiteY3" fmla="*/ 228600 h 228600"/>
              <a:gd name="connsiteX4" fmla="*/ 2388315 w 2388315"/>
              <a:gd name="connsiteY4" fmla="*/ 228600 h 228600"/>
              <a:gd name="connsiteX0" fmla="*/ 0 w 2369185"/>
              <a:gd name="connsiteY0" fmla="*/ 216079 h 232426"/>
              <a:gd name="connsiteX1" fmla="*/ 1143715 w 2369185"/>
              <a:gd name="connsiteY1" fmla="*/ 215900 h 232426"/>
              <a:gd name="connsiteX2" fmla="*/ 1334215 w 2369185"/>
              <a:gd name="connsiteY2" fmla="*/ 0 h 232426"/>
              <a:gd name="connsiteX3" fmla="*/ 1512015 w 2369185"/>
              <a:gd name="connsiteY3" fmla="*/ 228600 h 232426"/>
              <a:gd name="connsiteX4" fmla="*/ 2369185 w 2369185"/>
              <a:gd name="connsiteY4" fmla="*/ 232426 h 232426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512015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36252"/>
              <a:gd name="connsiteX1" fmla="*/ 1143715 w 2376837"/>
              <a:gd name="connsiteY1" fmla="*/ 215900 h 236252"/>
              <a:gd name="connsiteX2" fmla="*/ 1334215 w 2376837"/>
              <a:gd name="connsiteY2" fmla="*/ 0 h 236252"/>
              <a:gd name="connsiteX3" fmla="*/ 1301589 w 2376837"/>
              <a:gd name="connsiteY3" fmla="*/ 236252 h 236252"/>
              <a:gd name="connsiteX4" fmla="*/ 2376837 w 2376837"/>
              <a:gd name="connsiteY4" fmla="*/ 228600 h 236252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28600"/>
              <a:gd name="connsiteX1" fmla="*/ 1067196 w 2376837"/>
              <a:gd name="connsiteY1" fmla="*/ 219726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147212 h 159733"/>
              <a:gd name="connsiteX1" fmla="*/ 106719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8632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2081 h 159733"/>
              <a:gd name="connsiteX4" fmla="*/ 2376837 w 2376837"/>
              <a:gd name="connsiteY4" fmla="*/ 159733 h 159733"/>
              <a:gd name="connsiteX0" fmla="*/ 0 w 2369185"/>
              <a:gd name="connsiteY0" fmla="*/ 147212 h 152081"/>
              <a:gd name="connsiteX1" fmla="*/ 1090152 w 2369185"/>
              <a:gd name="connsiteY1" fmla="*/ 147033 h 152081"/>
              <a:gd name="connsiteX2" fmla="*/ 1200307 w 2369185"/>
              <a:gd name="connsiteY2" fmla="*/ 0 h 152081"/>
              <a:gd name="connsiteX3" fmla="*/ 1293937 w 2369185"/>
              <a:gd name="connsiteY3" fmla="*/ 152081 h 152081"/>
              <a:gd name="connsiteX4" fmla="*/ 2369185 w 2369185"/>
              <a:gd name="connsiteY4" fmla="*/ 148255 h 152081"/>
              <a:gd name="connsiteX0" fmla="*/ 0 w 2369185"/>
              <a:gd name="connsiteY0" fmla="*/ 147212 h 159733"/>
              <a:gd name="connsiteX1" fmla="*/ 1090152 w 2369185"/>
              <a:gd name="connsiteY1" fmla="*/ 147033 h 159733"/>
              <a:gd name="connsiteX2" fmla="*/ 1200307 w 2369185"/>
              <a:gd name="connsiteY2" fmla="*/ 0 h 159733"/>
              <a:gd name="connsiteX3" fmla="*/ 1293937 w 2369185"/>
              <a:gd name="connsiteY3" fmla="*/ 152081 h 159733"/>
              <a:gd name="connsiteX4" fmla="*/ 2369185 w 2369185"/>
              <a:gd name="connsiteY4" fmla="*/ 159733 h 159733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3937 w 2373011"/>
              <a:gd name="connsiteY3" fmla="*/ 152081 h 152081"/>
              <a:gd name="connsiteX4" fmla="*/ 2373011 w 2373011"/>
              <a:gd name="connsiteY4" fmla="*/ 152081 h 152081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0111 w 2373011"/>
              <a:gd name="connsiteY3" fmla="*/ 144429 h 152081"/>
              <a:gd name="connsiteX4" fmla="*/ 2373011 w 2373011"/>
              <a:gd name="connsiteY4" fmla="*/ 152081 h 152081"/>
              <a:gd name="connsiteX0" fmla="*/ 0 w 2373011"/>
              <a:gd name="connsiteY0" fmla="*/ 147212 h 147212"/>
              <a:gd name="connsiteX1" fmla="*/ 1090152 w 2373011"/>
              <a:gd name="connsiteY1" fmla="*/ 147033 h 147212"/>
              <a:gd name="connsiteX2" fmla="*/ 1200307 w 2373011"/>
              <a:gd name="connsiteY2" fmla="*/ 0 h 147212"/>
              <a:gd name="connsiteX3" fmla="*/ 1290111 w 2373011"/>
              <a:gd name="connsiteY3" fmla="*/ 144429 h 147212"/>
              <a:gd name="connsiteX4" fmla="*/ 2373011 w 2373011"/>
              <a:gd name="connsiteY4" fmla="*/ 144429 h 147212"/>
              <a:gd name="connsiteX0" fmla="*/ 0 w 2373011"/>
              <a:gd name="connsiteY0" fmla="*/ 144037 h 144037"/>
              <a:gd name="connsiteX1" fmla="*/ 1090152 w 2373011"/>
              <a:gd name="connsiteY1" fmla="*/ 143858 h 144037"/>
              <a:gd name="connsiteX2" fmla="*/ 1190782 w 2373011"/>
              <a:gd name="connsiteY2" fmla="*/ 0 h 144037"/>
              <a:gd name="connsiteX3" fmla="*/ 1290111 w 2373011"/>
              <a:gd name="connsiteY3" fmla="*/ 141254 h 144037"/>
              <a:gd name="connsiteX4" fmla="*/ 2373011 w 2373011"/>
              <a:gd name="connsiteY4" fmla="*/ 141254 h 144037"/>
              <a:gd name="connsiteX0" fmla="*/ 0 w 2373011"/>
              <a:gd name="connsiteY0" fmla="*/ 140862 h 140862"/>
              <a:gd name="connsiteX1" fmla="*/ 1090152 w 2373011"/>
              <a:gd name="connsiteY1" fmla="*/ 140683 h 140862"/>
              <a:gd name="connsiteX2" fmla="*/ 1197132 w 2373011"/>
              <a:gd name="connsiteY2" fmla="*/ 0 h 140862"/>
              <a:gd name="connsiteX3" fmla="*/ 1290111 w 2373011"/>
              <a:gd name="connsiteY3" fmla="*/ 138079 h 140862"/>
              <a:gd name="connsiteX4" fmla="*/ 2373011 w 2373011"/>
              <a:gd name="connsiteY4" fmla="*/ 138079 h 140862"/>
              <a:gd name="connsiteX0" fmla="*/ 0 w 2373011"/>
              <a:gd name="connsiteY0" fmla="*/ 134512 h 134512"/>
              <a:gd name="connsiteX1" fmla="*/ 1090152 w 2373011"/>
              <a:gd name="connsiteY1" fmla="*/ 134333 h 134512"/>
              <a:gd name="connsiteX2" fmla="*/ 1193957 w 2373011"/>
              <a:gd name="connsiteY2" fmla="*/ 0 h 134512"/>
              <a:gd name="connsiteX3" fmla="*/ 1290111 w 2373011"/>
              <a:gd name="connsiteY3" fmla="*/ 131729 h 134512"/>
              <a:gd name="connsiteX4" fmla="*/ 2373011 w 2373011"/>
              <a:gd name="connsiteY4" fmla="*/ 131729 h 134512"/>
              <a:gd name="connsiteX0" fmla="*/ 0 w 4914054"/>
              <a:gd name="connsiteY0" fmla="*/ 131337 h 134333"/>
              <a:gd name="connsiteX1" fmla="*/ 3631195 w 4914054"/>
              <a:gd name="connsiteY1" fmla="*/ 134333 h 134333"/>
              <a:gd name="connsiteX2" fmla="*/ 3735000 w 4914054"/>
              <a:gd name="connsiteY2" fmla="*/ 0 h 134333"/>
              <a:gd name="connsiteX3" fmla="*/ 3831154 w 4914054"/>
              <a:gd name="connsiteY3" fmla="*/ 131729 h 134333"/>
              <a:gd name="connsiteX4" fmla="*/ 4914054 w 4914054"/>
              <a:gd name="connsiteY4" fmla="*/ 131729 h 134333"/>
              <a:gd name="connsiteX0" fmla="*/ 0 w 7452111"/>
              <a:gd name="connsiteY0" fmla="*/ 131337 h 134333"/>
              <a:gd name="connsiteX1" fmla="*/ 3631195 w 7452111"/>
              <a:gd name="connsiteY1" fmla="*/ 134333 h 134333"/>
              <a:gd name="connsiteX2" fmla="*/ 3735000 w 7452111"/>
              <a:gd name="connsiteY2" fmla="*/ 0 h 134333"/>
              <a:gd name="connsiteX3" fmla="*/ 3831154 w 7452111"/>
              <a:gd name="connsiteY3" fmla="*/ 131729 h 134333"/>
              <a:gd name="connsiteX4" fmla="*/ 7452111 w 7452111"/>
              <a:gd name="connsiteY4" fmla="*/ 131729 h 13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2111" h="134333">
                <a:moveTo>
                  <a:pt x="0" y="131337"/>
                </a:moveTo>
                <a:lnTo>
                  <a:pt x="3631195" y="134333"/>
                </a:lnTo>
                <a:lnTo>
                  <a:pt x="3735000" y="0"/>
                </a:lnTo>
                <a:lnTo>
                  <a:pt x="3831154" y="131729"/>
                </a:lnTo>
                <a:lnTo>
                  <a:pt x="7452111" y="131729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solidFill>
                <a:srgbClr val="0A62AC"/>
              </a:solidFill>
              <a:latin typeface="Century Gothic Standaard" charset="0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BA305E60-48B3-41CA-A07D-90A6F00DA3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20" y="5991966"/>
            <a:ext cx="2266380" cy="863600"/>
          </a:xfrm>
          <a:prstGeom prst="rect">
            <a:avLst/>
          </a:prstGeom>
        </p:spPr>
      </p:pic>
      <p:sp>
        <p:nvSpPr>
          <p:cNvPr id="49" name="Tekstvak 48"/>
          <p:cNvSpPr txBox="1"/>
          <p:nvPr/>
        </p:nvSpPr>
        <p:spPr>
          <a:xfrm>
            <a:off x="894770" y="4203859"/>
            <a:ext cx="7348155" cy="124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Improved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sustainability</a:t>
            </a:r>
            <a:endParaRPr lang="nl-NL" sz="1600" spc="300" dirty="0">
              <a:solidFill>
                <a:schemeClr val="bg1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  <a:p>
            <a:pPr marL="342900" indent="-342900">
              <a:buFont typeface="+mj-lt"/>
              <a:buAutoNum type="arabicPeriod"/>
            </a:pPr>
            <a:endParaRPr lang="nl-NL" sz="1600" spc="300" baseline="-25000" dirty="0">
              <a:solidFill>
                <a:schemeClr val="bg1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Prepare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the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brewery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for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the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next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generation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(s)</a:t>
            </a:r>
          </a:p>
          <a:p>
            <a:pPr marL="342900" indent="-342900">
              <a:buFont typeface="+mj-lt"/>
              <a:buAutoNum type="arabicPeriod"/>
            </a:pPr>
            <a:endParaRPr lang="nl-NL" sz="1600" spc="300" dirty="0">
              <a:solidFill>
                <a:schemeClr val="bg1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Reduction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of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costs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in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the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long run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490600C0-D388-4424-9087-71812AF31C8D}"/>
              </a:ext>
            </a:extLst>
          </p:cNvPr>
          <p:cNvSpPr txBox="1"/>
          <p:nvPr/>
        </p:nvSpPr>
        <p:spPr>
          <a:xfrm>
            <a:off x="602206" y="1268760"/>
            <a:ext cx="7927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INSTALLATION</a:t>
            </a:r>
          </a:p>
        </p:txBody>
      </p:sp>
      <p:sp>
        <p:nvSpPr>
          <p:cNvPr id="11" name="Vrije vorm 12">
            <a:extLst>
              <a:ext uri="{FF2B5EF4-FFF2-40B4-BE49-F238E27FC236}">
                <a16:creationId xmlns:a16="http://schemas.microsoft.com/office/drawing/2014/main" id="{27DDA720-0767-4D53-8B9E-4C2BD33F5F71}"/>
              </a:ext>
            </a:extLst>
          </p:cNvPr>
          <p:cNvSpPr/>
          <p:nvPr/>
        </p:nvSpPr>
        <p:spPr>
          <a:xfrm rot="10800000">
            <a:off x="608511" y="1792969"/>
            <a:ext cx="7923929" cy="134333"/>
          </a:xfrm>
          <a:custGeom>
            <a:avLst/>
            <a:gdLst>
              <a:gd name="connsiteX0" fmla="*/ 0 w 2032000"/>
              <a:gd name="connsiteY0" fmla="*/ 203200 h 228600"/>
              <a:gd name="connsiteX1" fmla="*/ 787400 w 2032000"/>
              <a:gd name="connsiteY1" fmla="*/ 215900 h 228600"/>
              <a:gd name="connsiteX2" fmla="*/ 977900 w 2032000"/>
              <a:gd name="connsiteY2" fmla="*/ 0 h 228600"/>
              <a:gd name="connsiteX3" fmla="*/ 1155700 w 2032000"/>
              <a:gd name="connsiteY3" fmla="*/ 228600 h 228600"/>
              <a:gd name="connsiteX4" fmla="*/ 2032000 w 2032000"/>
              <a:gd name="connsiteY4" fmla="*/ 228600 h 228600"/>
              <a:gd name="connsiteX0" fmla="*/ 0 w 2388315"/>
              <a:gd name="connsiteY0" fmla="*/ 228957 h 228957"/>
              <a:gd name="connsiteX1" fmla="*/ 1143715 w 2388315"/>
              <a:gd name="connsiteY1" fmla="*/ 215900 h 228957"/>
              <a:gd name="connsiteX2" fmla="*/ 1334215 w 2388315"/>
              <a:gd name="connsiteY2" fmla="*/ 0 h 228957"/>
              <a:gd name="connsiteX3" fmla="*/ 1512015 w 2388315"/>
              <a:gd name="connsiteY3" fmla="*/ 228600 h 228957"/>
              <a:gd name="connsiteX4" fmla="*/ 2388315 w 2388315"/>
              <a:gd name="connsiteY4" fmla="*/ 228600 h 228957"/>
              <a:gd name="connsiteX0" fmla="*/ 0 w 2388315"/>
              <a:gd name="connsiteY0" fmla="*/ 216079 h 228600"/>
              <a:gd name="connsiteX1" fmla="*/ 1143715 w 2388315"/>
              <a:gd name="connsiteY1" fmla="*/ 215900 h 228600"/>
              <a:gd name="connsiteX2" fmla="*/ 1334215 w 2388315"/>
              <a:gd name="connsiteY2" fmla="*/ 0 h 228600"/>
              <a:gd name="connsiteX3" fmla="*/ 1512015 w 2388315"/>
              <a:gd name="connsiteY3" fmla="*/ 228600 h 228600"/>
              <a:gd name="connsiteX4" fmla="*/ 2388315 w 2388315"/>
              <a:gd name="connsiteY4" fmla="*/ 228600 h 228600"/>
              <a:gd name="connsiteX0" fmla="*/ 0 w 2369185"/>
              <a:gd name="connsiteY0" fmla="*/ 216079 h 232426"/>
              <a:gd name="connsiteX1" fmla="*/ 1143715 w 2369185"/>
              <a:gd name="connsiteY1" fmla="*/ 215900 h 232426"/>
              <a:gd name="connsiteX2" fmla="*/ 1334215 w 2369185"/>
              <a:gd name="connsiteY2" fmla="*/ 0 h 232426"/>
              <a:gd name="connsiteX3" fmla="*/ 1512015 w 2369185"/>
              <a:gd name="connsiteY3" fmla="*/ 228600 h 232426"/>
              <a:gd name="connsiteX4" fmla="*/ 2369185 w 2369185"/>
              <a:gd name="connsiteY4" fmla="*/ 232426 h 232426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512015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36252"/>
              <a:gd name="connsiteX1" fmla="*/ 1143715 w 2376837"/>
              <a:gd name="connsiteY1" fmla="*/ 215900 h 236252"/>
              <a:gd name="connsiteX2" fmla="*/ 1334215 w 2376837"/>
              <a:gd name="connsiteY2" fmla="*/ 0 h 236252"/>
              <a:gd name="connsiteX3" fmla="*/ 1301589 w 2376837"/>
              <a:gd name="connsiteY3" fmla="*/ 236252 h 236252"/>
              <a:gd name="connsiteX4" fmla="*/ 2376837 w 2376837"/>
              <a:gd name="connsiteY4" fmla="*/ 228600 h 236252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28600"/>
              <a:gd name="connsiteX1" fmla="*/ 1067196 w 2376837"/>
              <a:gd name="connsiteY1" fmla="*/ 219726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147212 h 159733"/>
              <a:gd name="connsiteX1" fmla="*/ 106719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8632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2081 h 159733"/>
              <a:gd name="connsiteX4" fmla="*/ 2376837 w 2376837"/>
              <a:gd name="connsiteY4" fmla="*/ 159733 h 159733"/>
              <a:gd name="connsiteX0" fmla="*/ 0 w 2369185"/>
              <a:gd name="connsiteY0" fmla="*/ 147212 h 152081"/>
              <a:gd name="connsiteX1" fmla="*/ 1090152 w 2369185"/>
              <a:gd name="connsiteY1" fmla="*/ 147033 h 152081"/>
              <a:gd name="connsiteX2" fmla="*/ 1200307 w 2369185"/>
              <a:gd name="connsiteY2" fmla="*/ 0 h 152081"/>
              <a:gd name="connsiteX3" fmla="*/ 1293937 w 2369185"/>
              <a:gd name="connsiteY3" fmla="*/ 152081 h 152081"/>
              <a:gd name="connsiteX4" fmla="*/ 2369185 w 2369185"/>
              <a:gd name="connsiteY4" fmla="*/ 148255 h 152081"/>
              <a:gd name="connsiteX0" fmla="*/ 0 w 2369185"/>
              <a:gd name="connsiteY0" fmla="*/ 147212 h 159733"/>
              <a:gd name="connsiteX1" fmla="*/ 1090152 w 2369185"/>
              <a:gd name="connsiteY1" fmla="*/ 147033 h 159733"/>
              <a:gd name="connsiteX2" fmla="*/ 1200307 w 2369185"/>
              <a:gd name="connsiteY2" fmla="*/ 0 h 159733"/>
              <a:gd name="connsiteX3" fmla="*/ 1293937 w 2369185"/>
              <a:gd name="connsiteY3" fmla="*/ 152081 h 159733"/>
              <a:gd name="connsiteX4" fmla="*/ 2369185 w 2369185"/>
              <a:gd name="connsiteY4" fmla="*/ 159733 h 159733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3937 w 2373011"/>
              <a:gd name="connsiteY3" fmla="*/ 152081 h 152081"/>
              <a:gd name="connsiteX4" fmla="*/ 2373011 w 2373011"/>
              <a:gd name="connsiteY4" fmla="*/ 152081 h 152081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0111 w 2373011"/>
              <a:gd name="connsiteY3" fmla="*/ 144429 h 152081"/>
              <a:gd name="connsiteX4" fmla="*/ 2373011 w 2373011"/>
              <a:gd name="connsiteY4" fmla="*/ 152081 h 152081"/>
              <a:gd name="connsiteX0" fmla="*/ 0 w 2373011"/>
              <a:gd name="connsiteY0" fmla="*/ 147212 h 147212"/>
              <a:gd name="connsiteX1" fmla="*/ 1090152 w 2373011"/>
              <a:gd name="connsiteY1" fmla="*/ 147033 h 147212"/>
              <a:gd name="connsiteX2" fmla="*/ 1200307 w 2373011"/>
              <a:gd name="connsiteY2" fmla="*/ 0 h 147212"/>
              <a:gd name="connsiteX3" fmla="*/ 1290111 w 2373011"/>
              <a:gd name="connsiteY3" fmla="*/ 144429 h 147212"/>
              <a:gd name="connsiteX4" fmla="*/ 2373011 w 2373011"/>
              <a:gd name="connsiteY4" fmla="*/ 144429 h 147212"/>
              <a:gd name="connsiteX0" fmla="*/ 0 w 2373011"/>
              <a:gd name="connsiteY0" fmla="*/ 144037 h 144037"/>
              <a:gd name="connsiteX1" fmla="*/ 1090152 w 2373011"/>
              <a:gd name="connsiteY1" fmla="*/ 143858 h 144037"/>
              <a:gd name="connsiteX2" fmla="*/ 1190782 w 2373011"/>
              <a:gd name="connsiteY2" fmla="*/ 0 h 144037"/>
              <a:gd name="connsiteX3" fmla="*/ 1290111 w 2373011"/>
              <a:gd name="connsiteY3" fmla="*/ 141254 h 144037"/>
              <a:gd name="connsiteX4" fmla="*/ 2373011 w 2373011"/>
              <a:gd name="connsiteY4" fmla="*/ 141254 h 144037"/>
              <a:gd name="connsiteX0" fmla="*/ 0 w 2373011"/>
              <a:gd name="connsiteY0" fmla="*/ 140862 h 140862"/>
              <a:gd name="connsiteX1" fmla="*/ 1090152 w 2373011"/>
              <a:gd name="connsiteY1" fmla="*/ 140683 h 140862"/>
              <a:gd name="connsiteX2" fmla="*/ 1197132 w 2373011"/>
              <a:gd name="connsiteY2" fmla="*/ 0 h 140862"/>
              <a:gd name="connsiteX3" fmla="*/ 1290111 w 2373011"/>
              <a:gd name="connsiteY3" fmla="*/ 138079 h 140862"/>
              <a:gd name="connsiteX4" fmla="*/ 2373011 w 2373011"/>
              <a:gd name="connsiteY4" fmla="*/ 138079 h 140862"/>
              <a:gd name="connsiteX0" fmla="*/ 0 w 2373011"/>
              <a:gd name="connsiteY0" fmla="*/ 134512 h 134512"/>
              <a:gd name="connsiteX1" fmla="*/ 1090152 w 2373011"/>
              <a:gd name="connsiteY1" fmla="*/ 134333 h 134512"/>
              <a:gd name="connsiteX2" fmla="*/ 1193957 w 2373011"/>
              <a:gd name="connsiteY2" fmla="*/ 0 h 134512"/>
              <a:gd name="connsiteX3" fmla="*/ 1290111 w 2373011"/>
              <a:gd name="connsiteY3" fmla="*/ 131729 h 134512"/>
              <a:gd name="connsiteX4" fmla="*/ 2373011 w 2373011"/>
              <a:gd name="connsiteY4" fmla="*/ 131729 h 134512"/>
              <a:gd name="connsiteX0" fmla="*/ 0 w 4914054"/>
              <a:gd name="connsiteY0" fmla="*/ 131337 h 134333"/>
              <a:gd name="connsiteX1" fmla="*/ 3631195 w 4914054"/>
              <a:gd name="connsiteY1" fmla="*/ 134333 h 134333"/>
              <a:gd name="connsiteX2" fmla="*/ 3735000 w 4914054"/>
              <a:gd name="connsiteY2" fmla="*/ 0 h 134333"/>
              <a:gd name="connsiteX3" fmla="*/ 3831154 w 4914054"/>
              <a:gd name="connsiteY3" fmla="*/ 131729 h 134333"/>
              <a:gd name="connsiteX4" fmla="*/ 4914054 w 4914054"/>
              <a:gd name="connsiteY4" fmla="*/ 131729 h 134333"/>
              <a:gd name="connsiteX0" fmla="*/ 0 w 7452111"/>
              <a:gd name="connsiteY0" fmla="*/ 131337 h 134333"/>
              <a:gd name="connsiteX1" fmla="*/ 3631195 w 7452111"/>
              <a:gd name="connsiteY1" fmla="*/ 134333 h 134333"/>
              <a:gd name="connsiteX2" fmla="*/ 3735000 w 7452111"/>
              <a:gd name="connsiteY2" fmla="*/ 0 h 134333"/>
              <a:gd name="connsiteX3" fmla="*/ 3831154 w 7452111"/>
              <a:gd name="connsiteY3" fmla="*/ 131729 h 134333"/>
              <a:gd name="connsiteX4" fmla="*/ 7452111 w 7452111"/>
              <a:gd name="connsiteY4" fmla="*/ 131729 h 13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2111" h="134333">
                <a:moveTo>
                  <a:pt x="0" y="131337"/>
                </a:moveTo>
                <a:lnTo>
                  <a:pt x="3631195" y="134333"/>
                </a:lnTo>
                <a:lnTo>
                  <a:pt x="3735000" y="0"/>
                </a:lnTo>
                <a:lnTo>
                  <a:pt x="3831154" y="131729"/>
                </a:lnTo>
                <a:lnTo>
                  <a:pt x="7452111" y="131729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solidFill>
                <a:srgbClr val="0A62AC"/>
              </a:solidFill>
              <a:latin typeface="Century Gothic Standaard" charset="0"/>
            </a:endParaRP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599F0CD7-3451-4468-AE54-1675A94FF761}"/>
              </a:ext>
            </a:extLst>
          </p:cNvPr>
          <p:cNvGrpSpPr/>
          <p:nvPr/>
        </p:nvGrpSpPr>
        <p:grpSpPr>
          <a:xfrm>
            <a:off x="1465749" y="2250895"/>
            <a:ext cx="6212502" cy="549444"/>
            <a:chOff x="918840" y="4513711"/>
            <a:chExt cx="6212502" cy="549444"/>
          </a:xfrm>
        </p:grpSpPr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E6C81BA4-BBE5-4872-A987-9D5D1DFBAA3F}"/>
                </a:ext>
              </a:extLst>
            </p:cNvPr>
            <p:cNvSpPr/>
            <p:nvPr/>
          </p:nvSpPr>
          <p:spPr>
            <a:xfrm>
              <a:off x="2014964" y="4513711"/>
              <a:ext cx="730749" cy="549444"/>
            </a:xfrm>
            <a:prstGeom prst="rect">
              <a:avLst/>
            </a:prstGeom>
            <a:ln w="31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BE" sz="1100" dirty="0">
                  <a:solidFill>
                    <a:schemeClr val="accent1">
                      <a:lumMod val="75000"/>
                    </a:schemeClr>
                  </a:solidFill>
                </a:rPr>
                <a:t>UASB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3846CE9D-91E4-4C3F-97EB-4759E7585915}"/>
                </a:ext>
              </a:extLst>
            </p:cNvPr>
            <p:cNvSpPr/>
            <p:nvPr/>
          </p:nvSpPr>
          <p:spPr>
            <a:xfrm>
              <a:off x="3108815" y="4513711"/>
              <a:ext cx="730749" cy="549444"/>
            </a:xfrm>
            <a:prstGeom prst="rect">
              <a:avLst/>
            </a:prstGeom>
            <a:ln w="31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BE" sz="1100" b="1" spc="-80" dirty="0">
                  <a:solidFill>
                    <a:schemeClr val="accent1">
                      <a:lumMod val="75000"/>
                    </a:schemeClr>
                  </a:solidFill>
                </a:rPr>
                <a:t>Bioreactor</a:t>
              </a:r>
            </a:p>
          </p:txBody>
        </p:sp>
        <p:cxnSp>
          <p:nvCxnSpPr>
            <p:cNvPr id="28" name="Rechte verbindingslijn met pijl 27">
              <a:extLst>
                <a:ext uri="{FF2B5EF4-FFF2-40B4-BE49-F238E27FC236}">
                  <a16:creationId xmlns:a16="http://schemas.microsoft.com/office/drawing/2014/main" id="{E349209E-5C8F-4E16-83C9-53A18B44C7D0}"/>
                </a:ext>
              </a:extLst>
            </p:cNvPr>
            <p:cNvCxnSpPr>
              <a:stCxn id="26" idx="3"/>
              <a:endCxn id="27" idx="1"/>
            </p:cNvCxnSpPr>
            <p:nvPr/>
          </p:nvCxnSpPr>
          <p:spPr>
            <a:xfrm>
              <a:off x="2745713" y="4788433"/>
              <a:ext cx="3631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F0624116-F106-4994-B83E-F89A16BECA23}"/>
                </a:ext>
              </a:extLst>
            </p:cNvPr>
            <p:cNvSpPr/>
            <p:nvPr/>
          </p:nvSpPr>
          <p:spPr>
            <a:xfrm>
              <a:off x="4204938" y="4513711"/>
              <a:ext cx="730749" cy="549444"/>
            </a:xfrm>
            <a:prstGeom prst="rect">
              <a:avLst/>
            </a:prstGeom>
            <a:ln w="31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BE" sz="1100" b="1" dirty="0">
                  <a:solidFill>
                    <a:schemeClr val="accent1">
                      <a:lumMod val="75000"/>
                    </a:schemeClr>
                  </a:solidFill>
                </a:rPr>
                <a:t>MBR</a:t>
              </a:r>
            </a:p>
          </p:txBody>
        </p:sp>
        <p:cxnSp>
          <p:nvCxnSpPr>
            <p:cNvPr id="30" name="Rechte verbindingslijn met pijl 29">
              <a:extLst>
                <a:ext uri="{FF2B5EF4-FFF2-40B4-BE49-F238E27FC236}">
                  <a16:creationId xmlns:a16="http://schemas.microsoft.com/office/drawing/2014/main" id="{EB567562-87E7-48F4-987F-91E4AD825C0E}"/>
                </a:ext>
              </a:extLst>
            </p:cNvPr>
            <p:cNvCxnSpPr/>
            <p:nvPr/>
          </p:nvCxnSpPr>
          <p:spPr>
            <a:xfrm>
              <a:off x="3839564" y="4788433"/>
              <a:ext cx="3631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13CCD142-3E7E-40E2-A458-A989DCE374E7}"/>
                </a:ext>
              </a:extLst>
            </p:cNvPr>
            <p:cNvSpPr/>
            <p:nvPr/>
          </p:nvSpPr>
          <p:spPr>
            <a:xfrm>
              <a:off x="5301062" y="4513711"/>
              <a:ext cx="730749" cy="549444"/>
            </a:xfrm>
            <a:prstGeom prst="rect">
              <a:avLst/>
            </a:prstGeom>
            <a:ln w="31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BE" sz="1100" b="1" dirty="0">
                  <a:solidFill>
                    <a:schemeClr val="accent1">
                      <a:lumMod val="75000"/>
                    </a:schemeClr>
                  </a:solidFill>
                </a:rPr>
                <a:t>RO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D8FE5092-8382-41B3-B432-906479AF600C}"/>
                </a:ext>
              </a:extLst>
            </p:cNvPr>
            <p:cNvSpPr/>
            <p:nvPr/>
          </p:nvSpPr>
          <p:spPr>
            <a:xfrm>
              <a:off x="6400593" y="4513711"/>
              <a:ext cx="730749" cy="549444"/>
            </a:xfrm>
            <a:prstGeom prst="rect">
              <a:avLst/>
            </a:prstGeom>
            <a:ln w="31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BE" sz="1100" b="1" dirty="0">
                  <a:solidFill>
                    <a:schemeClr val="accent1">
                      <a:lumMod val="75000"/>
                    </a:schemeClr>
                  </a:solidFill>
                </a:rPr>
                <a:t>Water </a:t>
              </a:r>
              <a:r>
                <a:rPr lang="nl-BE" sz="1100" b="1" dirty="0" err="1">
                  <a:solidFill>
                    <a:schemeClr val="accent1">
                      <a:lumMod val="75000"/>
                    </a:schemeClr>
                  </a:solidFill>
                </a:rPr>
                <a:t>reuse</a:t>
              </a:r>
              <a:endParaRPr lang="nl-BE" sz="11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24" name="Rechte verbindingslijn met pijl 23">
              <a:extLst>
                <a:ext uri="{FF2B5EF4-FFF2-40B4-BE49-F238E27FC236}">
                  <a16:creationId xmlns:a16="http://schemas.microsoft.com/office/drawing/2014/main" id="{3DA05C41-989C-464F-B796-E2073845C7CB}"/>
                </a:ext>
              </a:extLst>
            </p:cNvPr>
            <p:cNvCxnSpPr/>
            <p:nvPr/>
          </p:nvCxnSpPr>
          <p:spPr>
            <a:xfrm>
              <a:off x="4937959" y="4788433"/>
              <a:ext cx="3631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Rechte verbindingslijn met pijl 24">
              <a:extLst>
                <a:ext uri="{FF2B5EF4-FFF2-40B4-BE49-F238E27FC236}">
                  <a16:creationId xmlns:a16="http://schemas.microsoft.com/office/drawing/2014/main" id="{9908B982-7824-4036-A5AE-34940CFB282F}"/>
                </a:ext>
              </a:extLst>
            </p:cNvPr>
            <p:cNvCxnSpPr/>
            <p:nvPr/>
          </p:nvCxnSpPr>
          <p:spPr>
            <a:xfrm>
              <a:off x="6031810" y="4802821"/>
              <a:ext cx="3631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3AF97A2B-8895-4FB3-B04C-EAADDF692097}"/>
                </a:ext>
              </a:extLst>
            </p:cNvPr>
            <p:cNvSpPr/>
            <p:nvPr/>
          </p:nvSpPr>
          <p:spPr>
            <a:xfrm>
              <a:off x="918840" y="4513711"/>
              <a:ext cx="730749" cy="549444"/>
            </a:xfrm>
            <a:prstGeom prst="rect">
              <a:avLst/>
            </a:prstGeom>
            <a:ln w="31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BE" sz="1100" b="1" dirty="0">
                  <a:solidFill>
                    <a:schemeClr val="accent1">
                      <a:lumMod val="75000"/>
                    </a:schemeClr>
                  </a:solidFill>
                </a:rPr>
                <a:t>Buffer</a:t>
              </a:r>
            </a:p>
          </p:txBody>
        </p:sp>
        <p:cxnSp>
          <p:nvCxnSpPr>
            <p:cNvPr id="32" name="Rechte verbindingslijn met pijl 31">
              <a:extLst>
                <a:ext uri="{FF2B5EF4-FFF2-40B4-BE49-F238E27FC236}">
                  <a16:creationId xmlns:a16="http://schemas.microsoft.com/office/drawing/2014/main" id="{9F00745A-FF4B-4814-837E-78A43E45DDF0}"/>
                </a:ext>
              </a:extLst>
            </p:cNvPr>
            <p:cNvCxnSpPr>
              <a:stCxn id="31" idx="3"/>
            </p:cNvCxnSpPr>
            <p:nvPr/>
          </p:nvCxnSpPr>
          <p:spPr>
            <a:xfrm>
              <a:off x="1649589" y="4788433"/>
              <a:ext cx="3631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6436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801152"/>
            <a:ext cx="9144000" cy="5143500"/>
          </a:xfrm>
          <a:prstGeom prst="rect">
            <a:avLst/>
          </a:prstGeom>
          <a:solidFill>
            <a:srgbClr val="186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Century Gothic Standaard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604884" y="1124744"/>
            <a:ext cx="7927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IMPACT OF WATER REUSE</a:t>
            </a:r>
          </a:p>
        </p:txBody>
      </p:sp>
      <p:sp>
        <p:nvSpPr>
          <p:cNvPr id="13" name="Vrije vorm 12"/>
          <p:cNvSpPr/>
          <p:nvPr/>
        </p:nvSpPr>
        <p:spPr>
          <a:xfrm rot="10800000">
            <a:off x="611189" y="1648953"/>
            <a:ext cx="7923929" cy="134333"/>
          </a:xfrm>
          <a:custGeom>
            <a:avLst/>
            <a:gdLst>
              <a:gd name="connsiteX0" fmla="*/ 0 w 2032000"/>
              <a:gd name="connsiteY0" fmla="*/ 203200 h 228600"/>
              <a:gd name="connsiteX1" fmla="*/ 787400 w 2032000"/>
              <a:gd name="connsiteY1" fmla="*/ 215900 h 228600"/>
              <a:gd name="connsiteX2" fmla="*/ 977900 w 2032000"/>
              <a:gd name="connsiteY2" fmla="*/ 0 h 228600"/>
              <a:gd name="connsiteX3" fmla="*/ 1155700 w 2032000"/>
              <a:gd name="connsiteY3" fmla="*/ 228600 h 228600"/>
              <a:gd name="connsiteX4" fmla="*/ 2032000 w 2032000"/>
              <a:gd name="connsiteY4" fmla="*/ 228600 h 228600"/>
              <a:gd name="connsiteX0" fmla="*/ 0 w 2388315"/>
              <a:gd name="connsiteY0" fmla="*/ 228957 h 228957"/>
              <a:gd name="connsiteX1" fmla="*/ 1143715 w 2388315"/>
              <a:gd name="connsiteY1" fmla="*/ 215900 h 228957"/>
              <a:gd name="connsiteX2" fmla="*/ 1334215 w 2388315"/>
              <a:gd name="connsiteY2" fmla="*/ 0 h 228957"/>
              <a:gd name="connsiteX3" fmla="*/ 1512015 w 2388315"/>
              <a:gd name="connsiteY3" fmla="*/ 228600 h 228957"/>
              <a:gd name="connsiteX4" fmla="*/ 2388315 w 2388315"/>
              <a:gd name="connsiteY4" fmla="*/ 228600 h 228957"/>
              <a:gd name="connsiteX0" fmla="*/ 0 w 2388315"/>
              <a:gd name="connsiteY0" fmla="*/ 216079 h 228600"/>
              <a:gd name="connsiteX1" fmla="*/ 1143715 w 2388315"/>
              <a:gd name="connsiteY1" fmla="*/ 215900 h 228600"/>
              <a:gd name="connsiteX2" fmla="*/ 1334215 w 2388315"/>
              <a:gd name="connsiteY2" fmla="*/ 0 h 228600"/>
              <a:gd name="connsiteX3" fmla="*/ 1512015 w 2388315"/>
              <a:gd name="connsiteY3" fmla="*/ 228600 h 228600"/>
              <a:gd name="connsiteX4" fmla="*/ 2388315 w 2388315"/>
              <a:gd name="connsiteY4" fmla="*/ 228600 h 228600"/>
              <a:gd name="connsiteX0" fmla="*/ 0 w 2369185"/>
              <a:gd name="connsiteY0" fmla="*/ 216079 h 232426"/>
              <a:gd name="connsiteX1" fmla="*/ 1143715 w 2369185"/>
              <a:gd name="connsiteY1" fmla="*/ 215900 h 232426"/>
              <a:gd name="connsiteX2" fmla="*/ 1334215 w 2369185"/>
              <a:gd name="connsiteY2" fmla="*/ 0 h 232426"/>
              <a:gd name="connsiteX3" fmla="*/ 1512015 w 2369185"/>
              <a:gd name="connsiteY3" fmla="*/ 228600 h 232426"/>
              <a:gd name="connsiteX4" fmla="*/ 2369185 w 2369185"/>
              <a:gd name="connsiteY4" fmla="*/ 232426 h 232426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512015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36252"/>
              <a:gd name="connsiteX1" fmla="*/ 1143715 w 2376837"/>
              <a:gd name="connsiteY1" fmla="*/ 215900 h 236252"/>
              <a:gd name="connsiteX2" fmla="*/ 1334215 w 2376837"/>
              <a:gd name="connsiteY2" fmla="*/ 0 h 236252"/>
              <a:gd name="connsiteX3" fmla="*/ 1301589 w 2376837"/>
              <a:gd name="connsiteY3" fmla="*/ 236252 h 236252"/>
              <a:gd name="connsiteX4" fmla="*/ 2376837 w 2376837"/>
              <a:gd name="connsiteY4" fmla="*/ 228600 h 236252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28600"/>
              <a:gd name="connsiteX1" fmla="*/ 1067196 w 2376837"/>
              <a:gd name="connsiteY1" fmla="*/ 219726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147212 h 159733"/>
              <a:gd name="connsiteX1" fmla="*/ 106719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8632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2081 h 159733"/>
              <a:gd name="connsiteX4" fmla="*/ 2376837 w 2376837"/>
              <a:gd name="connsiteY4" fmla="*/ 159733 h 159733"/>
              <a:gd name="connsiteX0" fmla="*/ 0 w 2369185"/>
              <a:gd name="connsiteY0" fmla="*/ 147212 h 152081"/>
              <a:gd name="connsiteX1" fmla="*/ 1090152 w 2369185"/>
              <a:gd name="connsiteY1" fmla="*/ 147033 h 152081"/>
              <a:gd name="connsiteX2" fmla="*/ 1200307 w 2369185"/>
              <a:gd name="connsiteY2" fmla="*/ 0 h 152081"/>
              <a:gd name="connsiteX3" fmla="*/ 1293937 w 2369185"/>
              <a:gd name="connsiteY3" fmla="*/ 152081 h 152081"/>
              <a:gd name="connsiteX4" fmla="*/ 2369185 w 2369185"/>
              <a:gd name="connsiteY4" fmla="*/ 148255 h 152081"/>
              <a:gd name="connsiteX0" fmla="*/ 0 w 2369185"/>
              <a:gd name="connsiteY0" fmla="*/ 147212 h 159733"/>
              <a:gd name="connsiteX1" fmla="*/ 1090152 w 2369185"/>
              <a:gd name="connsiteY1" fmla="*/ 147033 h 159733"/>
              <a:gd name="connsiteX2" fmla="*/ 1200307 w 2369185"/>
              <a:gd name="connsiteY2" fmla="*/ 0 h 159733"/>
              <a:gd name="connsiteX3" fmla="*/ 1293937 w 2369185"/>
              <a:gd name="connsiteY3" fmla="*/ 152081 h 159733"/>
              <a:gd name="connsiteX4" fmla="*/ 2369185 w 2369185"/>
              <a:gd name="connsiteY4" fmla="*/ 159733 h 159733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3937 w 2373011"/>
              <a:gd name="connsiteY3" fmla="*/ 152081 h 152081"/>
              <a:gd name="connsiteX4" fmla="*/ 2373011 w 2373011"/>
              <a:gd name="connsiteY4" fmla="*/ 152081 h 152081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0111 w 2373011"/>
              <a:gd name="connsiteY3" fmla="*/ 144429 h 152081"/>
              <a:gd name="connsiteX4" fmla="*/ 2373011 w 2373011"/>
              <a:gd name="connsiteY4" fmla="*/ 152081 h 152081"/>
              <a:gd name="connsiteX0" fmla="*/ 0 w 2373011"/>
              <a:gd name="connsiteY0" fmla="*/ 147212 h 147212"/>
              <a:gd name="connsiteX1" fmla="*/ 1090152 w 2373011"/>
              <a:gd name="connsiteY1" fmla="*/ 147033 h 147212"/>
              <a:gd name="connsiteX2" fmla="*/ 1200307 w 2373011"/>
              <a:gd name="connsiteY2" fmla="*/ 0 h 147212"/>
              <a:gd name="connsiteX3" fmla="*/ 1290111 w 2373011"/>
              <a:gd name="connsiteY3" fmla="*/ 144429 h 147212"/>
              <a:gd name="connsiteX4" fmla="*/ 2373011 w 2373011"/>
              <a:gd name="connsiteY4" fmla="*/ 144429 h 147212"/>
              <a:gd name="connsiteX0" fmla="*/ 0 w 2373011"/>
              <a:gd name="connsiteY0" fmla="*/ 144037 h 144037"/>
              <a:gd name="connsiteX1" fmla="*/ 1090152 w 2373011"/>
              <a:gd name="connsiteY1" fmla="*/ 143858 h 144037"/>
              <a:gd name="connsiteX2" fmla="*/ 1190782 w 2373011"/>
              <a:gd name="connsiteY2" fmla="*/ 0 h 144037"/>
              <a:gd name="connsiteX3" fmla="*/ 1290111 w 2373011"/>
              <a:gd name="connsiteY3" fmla="*/ 141254 h 144037"/>
              <a:gd name="connsiteX4" fmla="*/ 2373011 w 2373011"/>
              <a:gd name="connsiteY4" fmla="*/ 141254 h 144037"/>
              <a:gd name="connsiteX0" fmla="*/ 0 w 2373011"/>
              <a:gd name="connsiteY0" fmla="*/ 140862 h 140862"/>
              <a:gd name="connsiteX1" fmla="*/ 1090152 w 2373011"/>
              <a:gd name="connsiteY1" fmla="*/ 140683 h 140862"/>
              <a:gd name="connsiteX2" fmla="*/ 1197132 w 2373011"/>
              <a:gd name="connsiteY2" fmla="*/ 0 h 140862"/>
              <a:gd name="connsiteX3" fmla="*/ 1290111 w 2373011"/>
              <a:gd name="connsiteY3" fmla="*/ 138079 h 140862"/>
              <a:gd name="connsiteX4" fmla="*/ 2373011 w 2373011"/>
              <a:gd name="connsiteY4" fmla="*/ 138079 h 140862"/>
              <a:gd name="connsiteX0" fmla="*/ 0 w 2373011"/>
              <a:gd name="connsiteY0" fmla="*/ 134512 h 134512"/>
              <a:gd name="connsiteX1" fmla="*/ 1090152 w 2373011"/>
              <a:gd name="connsiteY1" fmla="*/ 134333 h 134512"/>
              <a:gd name="connsiteX2" fmla="*/ 1193957 w 2373011"/>
              <a:gd name="connsiteY2" fmla="*/ 0 h 134512"/>
              <a:gd name="connsiteX3" fmla="*/ 1290111 w 2373011"/>
              <a:gd name="connsiteY3" fmla="*/ 131729 h 134512"/>
              <a:gd name="connsiteX4" fmla="*/ 2373011 w 2373011"/>
              <a:gd name="connsiteY4" fmla="*/ 131729 h 134512"/>
              <a:gd name="connsiteX0" fmla="*/ 0 w 4914054"/>
              <a:gd name="connsiteY0" fmla="*/ 131337 h 134333"/>
              <a:gd name="connsiteX1" fmla="*/ 3631195 w 4914054"/>
              <a:gd name="connsiteY1" fmla="*/ 134333 h 134333"/>
              <a:gd name="connsiteX2" fmla="*/ 3735000 w 4914054"/>
              <a:gd name="connsiteY2" fmla="*/ 0 h 134333"/>
              <a:gd name="connsiteX3" fmla="*/ 3831154 w 4914054"/>
              <a:gd name="connsiteY3" fmla="*/ 131729 h 134333"/>
              <a:gd name="connsiteX4" fmla="*/ 4914054 w 4914054"/>
              <a:gd name="connsiteY4" fmla="*/ 131729 h 134333"/>
              <a:gd name="connsiteX0" fmla="*/ 0 w 7452111"/>
              <a:gd name="connsiteY0" fmla="*/ 131337 h 134333"/>
              <a:gd name="connsiteX1" fmla="*/ 3631195 w 7452111"/>
              <a:gd name="connsiteY1" fmla="*/ 134333 h 134333"/>
              <a:gd name="connsiteX2" fmla="*/ 3735000 w 7452111"/>
              <a:gd name="connsiteY2" fmla="*/ 0 h 134333"/>
              <a:gd name="connsiteX3" fmla="*/ 3831154 w 7452111"/>
              <a:gd name="connsiteY3" fmla="*/ 131729 h 134333"/>
              <a:gd name="connsiteX4" fmla="*/ 7452111 w 7452111"/>
              <a:gd name="connsiteY4" fmla="*/ 131729 h 13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2111" h="134333">
                <a:moveTo>
                  <a:pt x="0" y="131337"/>
                </a:moveTo>
                <a:lnTo>
                  <a:pt x="3631195" y="134333"/>
                </a:lnTo>
                <a:lnTo>
                  <a:pt x="3735000" y="0"/>
                </a:lnTo>
                <a:lnTo>
                  <a:pt x="3831154" y="131729"/>
                </a:lnTo>
                <a:lnTo>
                  <a:pt x="7452111" y="131729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solidFill>
                <a:srgbClr val="0A62AC"/>
              </a:solidFill>
              <a:latin typeface="Century Gothic Standaard" charset="0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BA305E60-48B3-41CA-A07D-90A6F00DA3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20" y="5991966"/>
            <a:ext cx="2266380" cy="863600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B40A52CF-2E80-40F3-8925-42E37A173D61}"/>
              </a:ext>
            </a:extLst>
          </p:cNvPr>
          <p:cNvSpPr txBox="1"/>
          <p:nvPr/>
        </p:nvSpPr>
        <p:spPr>
          <a:xfrm>
            <a:off x="894770" y="2012180"/>
            <a:ext cx="7348155" cy="2472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600" spc="300" baseline="-25000" dirty="0">
              <a:solidFill>
                <a:schemeClr val="bg1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Water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reuse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applications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:</a:t>
            </a:r>
            <a:endParaRPr lang="nl-NL" sz="1600" dirty="0">
              <a:solidFill>
                <a:schemeClr val="bg1"/>
              </a:solidFill>
              <a:latin typeface="Century Gothic Standaard" charset="0"/>
            </a:endParaRPr>
          </a:p>
          <a:p>
            <a:pPr lvl="1"/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Reuse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water is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used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throughout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the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entire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brewery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but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not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as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ingredient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for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 beer: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Century Gothic Standaard" charset="0"/>
              </a:rPr>
              <a:t>Cleaning of floors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chemeClr val="bg1"/>
                </a:solidFill>
                <a:latin typeface="Century Gothic Standaard" charset="0"/>
              </a:rPr>
              <a:t>Suppletion</a:t>
            </a:r>
            <a:r>
              <a:rPr lang="en-GB" sz="1600" dirty="0">
                <a:solidFill>
                  <a:schemeClr val="bg1"/>
                </a:solidFill>
                <a:latin typeface="Century Gothic Standaard" charset="0"/>
              </a:rPr>
              <a:t> water for steam boiler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Century Gothic Standaard" charset="0"/>
              </a:rPr>
              <a:t>Replenishing of caustic baths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Century Gothic Standaard" charset="0"/>
              </a:rPr>
              <a:t>Final rinsing water for bottling and keg lines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Century Gothic Standaard" charset="0"/>
              </a:rPr>
              <a:t>CIP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Century Gothic Standaard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6977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848466"/>
            <a:ext cx="9144000" cy="5143500"/>
          </a:xfrm>
          <a:prstGeom prst="rect">
            <a:avLst/>
          </a:prstGeom>
          <a:solidFill>
            <a:srgbClr val="186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Century Gothic Standaard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604884" y="1124744"/>
            <a:ext cx="7927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IMPACT OF WATER REUSE</a:t>
            </a:r>
          </a:p>
        </p:txBody>
      </p:sp>
      <p:sp>
        <p:nvSpPr>
          <p:cNvPr id="13" name="Vrije vorm 12"/>
          <p:cNvSpPr/>
          <p:nvPr/>
        </p:nvSpPr>
        <p:spPr>
          <a:xfrm rot="10800000">
            <a:off x="611189" y="1648953"/>
            <a:ext cx="7923929" cy="134333"/>
          </a:xfrm>
          <a:custGeom>
            <a:avLst/>
            <a:gdLst>
              <a:gd name="connsiteX0" fmla="*/ 0 w 2032000"/>
              <a:gd name="connsiteY0" fmla="*/ 203200 h 228600"/>
              <a:gd name="connsiteX1" fmla="*/ 787400 w 2032000"/>
              <a:gd name="connsiteY1" fmla="*/ 215900 h 228600"/>
              <a:gd name="connsiteX2" fmla="*/ 977900 w 2032000"/>
              <a:gd name="connsiteY2" fmla="*/ 0 h 228600"/>
              <a:gd name="connsiteX3" fmla="*/ 1155700 w 2032000"/>
              <a:gd name="connsiteY3" fmla="*/ 228600 h 228600"/>
              <a:gd name="connsiteX4" fmla="*/ 2032000 w 2032000"/>
              <a:gd name="connsiteY4" fmla="*/ 228600 h 228600"/>
              <a:gd name="connsiteX0" fmla="*/ 0 w 2388315"/>
              <a:gd name="connsiteY0" fmla="*/ 228957 h 228957"/>
              <a:gd name="connsiteX1" fmla="*/ 1143715 w 2388315"/>
              <a:gd name="connsiteY1" fmla="*/ 215900 h 228957"/>
              <a:gd name="connsiteX2" fmla="*/ 1334215 w 2388315"/>
              <a:gd name="connsiteY2" fmla="*/ 0 h 228957"/>
              <a:gd name="connsiteX3" fmla="*/ 1512015 w 2388315"/>
              <a:gd name="connsiteY3" fmla="*/ 228600 h 228957"/>
              <a:gd name="connsiteX4" fmla="*/ 2388315 w 2388315"/>
              <a:gd name="connsiteY4" fmla="*/ 228600 h 228957"/>
              <a:gd name="connsiteX0" fmla="*/ 0 w 2388315"/>
              <a:gd name="connsiteY0" fmla="*/ 216079 h 228600"/>
              <a:gd name="connsiteX1" fmla="*/ 1143715 w 2388315"/>
              <a:gd name="connsiteY1" fmla="*/ 215900 h 228600"/>
              <a:gd name="connsiteX2" fmla="*/ 1334215 w 2388315"/>
              <a:gd name="connsiteY2" fmla="*/ 0 h 228600"/>
              <a:gd name="connsiteX3" fmla="*/ 1512015 w 2388315"/>
              <a:gd name="connsiteY3" fmla="*/ 228600 h 228600"/>
              <a:gd name="connsiteX4" fmla="*/ 2388315 w 2388315"/>
              <a:gd name="connsiteY4" fmla="*/ 228600 h 228600"/>
              <a:gd name="connsiteX0" fmla="*/ 0 w 2369185"/>
              <a:gd name="connsiteY0" fmla="*/ 216079 h 232426"/>
              <a:gd name="connsiteX1" fmla="*/ 1143715 w 2369185"/>
              <a:gd name="connsiteY1" fmla="*/ 215900 h 232426"/>
              <a:gd name="connsiteX2" fmla="*/ 1334215 w 2369185"/>
              <a:gd name="connsiteY2" fmla="*/ 0 h 232426"/>
              <a:gd name="connsiteX3" fmla="*/ 1512015 w 2369185"/>
              <a:gd name="connsiteY3" fmla="*/ 228600 h 232426"/>
              <a:gd name="connsiteX4" fmla="*/ 2369185 w 2369185"/>
              <a:gd name="connsiteY4" fmla="*/ 232426 h 232426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512015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36252"/>
              <a:gd name="connsiteX1" fmla="*/ 1143715 w 2376837"/>
              <a:gd name="connsiteY1" fmla="*/ 215900 h 236252"/>
              <a:gd name="connsiteX2" fmla="*/ 1334215 w 2376837"/>
              <a:gd name="connsiteY2" fmla="*/ 0 h 236252"/>
              <a:gd name="connsiteX3" fmla="*/ 1301589 w 2376837"/>
              <a:gd name="connsiteY3" fmla="*/ 236252 h 236252"/>
              <a:gd name="connsiteX4" fmla="*/ 2376837 w 2376837"/>
              <a:gd name="connsiteY4" fmla="*/ 228600 h 236252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28600"/>
              <a:gd name="connsiteX1" fmla="*/ 1067196 w 2376837"/>
              <a:gd name="connsiteY1" fmla="*/ 219726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147212 h 159733"/>
              <a:gd name="connsiteX1" fmla="*/ 106719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8632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2081 h 159733"/>
              <a:gd name="connsiteX4" fmla="*/ 2376837 w 2376837"/>
              <a:gd name="connsiteY4" fmla="*/ 159733 h 159733"/>
              <a:gd name="connsiteX0" fmla="*/ 0 w 2369185"/>
              <a:gd name="connsiteY0" fmla="*/ 147212 h 152081"/>
              <a:gd name="connsiteX1" fmla="*/ 1090152 w 2369185"/>
              <a:gd name="connsiteY1" fmla="*/ 147033 h 152081"/>
              <a:gd name="connsiteX2" fmla="*/ 1200307 w 2369185"/>
              <a:gd name="connsiteY2" fmla="*/ 0 h 152081"/>
              <a:gd name="connsiteX3" fmla="*/ 1293937 w 2369185"/>
              <a:gd name="connsiteY3" fmla="*/ 152081 h 152081"/>
              <a:gd name="connsiteX4" fmla="*/ 2369185 w 2369185"/>
              <a:gd name="connsiteY4" fmla="*/ 148255 h 152081"/>
              <a:gd name="connsiteX0" fmla="*/ 0 w 2369185"/>
              <a:gd name="connsiteY0" fmla="*/ 147212 h 159733"/>
              <a:gd name="connsiteX1" fmla="*/ 1090152 w 2369185"/>
              <a:gd name="connsiteY1" fmla="*/ 147033 h 159733"/>
              <a:gd name="connsiteX2" fmla="*/ 1200307 w 2369185"/>
              <a:gd name="connsiteY2" fmla="*/ 0 h 159733"/>
              <a:gd name="connsiteX3" fmla="*/ 1293937 w 2369185"/>
              <a:gd name="connsiteY3" fmla="*/ 152081 h 159733"/>
              <a:gd name="connsiteX4" fmla="*/ 2369185 w 2369185"/>
              <a:gd name="connsiteY4" fmla="*/ 159733 h 159733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3937 w 2373011"/>
              <a:gd name="connsiteY3" fmla="*/ 152081 h 152081"/>
              <a:gd name="connsiteX4" fmla="*/ 2373011 w 2373011"/>
              <a:gd name="connsiteY4" fmla="*/ 152081 h 152081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0111 w 2373011"/>
              <a:gd name="connsiteY3" fmla="*/ 144429 h 152081"/>
              <a:gd name="connsiteX4" fmla="*/ 2373011 w 2373011"/>
              <a:gd name="connsiteY4" fmla="*/ 152081 h 152081"/>
              <a:gd name="connsiteX0" fmla="*/ 0 w 2373011"/>
              <a:gd name="connsiteY0" fmla="*/ 147212 h 147212"/>
              <a:gd name="connsiteX1" fmla="*/ 1090152 w 2373011"/>
              <a:gd name="connsiteY1" fmla="*/ 147033 h 147212"/>
              <a:gd name="connsiteX2" fmla="*/ 1200307 w 2373011"/>
              <a:gd name="connsiteY2" fmla="*/ 0 h 147212"/>
              <a:gd name="connsiteX3" fmla="*/ 1290111 w 2373011"/>
              <a:gd name="connsiteY3" fmla="*/ 144429 h 147212"/>
              <a:gd name="connsiteX4" fmla="*/ 2373011 w 2373011"/>
              <a:gd name="connsiteY4" fmla="*/ 144429 h 147212"/>
              <a:gd name="connsiteX0" fmla="*/ 0 w 2373011"/>
              <a:gd name="connsiteY0" fmla="*/ 144037 h 144037"/>
              <a:gd name="connsiteX1" fmla="*/ 1090152 w 2373011"/>
              <a:gd name="connsiteY1" fmla="*/ 143858 h 144037"/>
              <a:gd name="connsiteX2" fmla="*/ 1190782 w 2373011"/>
              <a:gd name="connsiteY2" fmla="*/ 0 h 144037"/>
              <a:gd name="connsiteX3" fmla="*/ 1290111 w 2373011"/>
              <a:gd name="connsiteY3" fmla="*/ 141254 h 144037"/>
              <a:gd name="connsiteX4" fmla="*/ 2373011 w 2373011"/>
              <a:gd name="connsiteY4" fmla="*/ 141254 h 144037"/>
              <a:gd name="connsiteX0" fmla="*/ 0 w 2373011"/>
              <a:gd name="connsiteY0" fmla="*/ 140862 h 140862"/>
              <a:gd name="connsiteX1" fmla="*/ 1090152 w 2373011"/>
              <a:gd name="connsiteY1" fmla="*/ 140683 h 140862"/>
              <a:gd name="connsiteX2" fmla="*/ 1197132 w 2373011"/>
              <a:gd name="connsiteY2" fmla="*/ 0 h 140862"/>
              <a:gd name="connsiteX3" fmla="*/ 1290111 w 2373011"/>
              <a:gd name="connsiteY3" fmla="*/ 138079 h 140862"/>
              <a:gd name="connsiteX4" fmla="*/ 2373011 w 2373011"/>
              <a:gd name="connsiteY4" fmla="*/ 138079 h 140862"/>
              <a:gd name="connsiteX0" fmla="*/ 0 w 2373011"/>
              <a:gd name="connsiteY0" fmla="*/ 134512 h 134512"/>
              <a:gd name="connsiteX1" fmla="*/ 1090152 w 2373011"/>
              <a:gd name="connsiteY1" fmla="*/ 134333 h 134512"/>
              <a:gd name="connsiteX2" fmla="*/ 1193957 w 2373011"/>
              <a:gd name="connsiteY2" fmla="*/ 0 h 134512"/>
              <a:gd name="connsiteX3" fmla="*/ 1290111 w 2373011"/>
              <a:gd name="connsiteY3" fmla="*/ 131729 h 134512"/>
              <a:gd name="connsiteX4" fmla="*/ 2373011 w 2373011"/>
              <a:gd name="connsiteY4" fmla="*/ 131729 h 134512"/>
              <a:gd name="connsiteX0" fmla="*/ 0 w 4914054"/>
              <a:gd name="connsiteY0" fmla="*/ 131337 h 134333"/>
              <a:gd name="connsiteX1" fmla="*/ 3631195 w 4914054"/>
              <a:gd name="connsiteY1" fmla="*/ 134333 h 134333"/>
              <a:gd name="connsiteX2" fmla="*/ 3735000 w 4914054"/>
              <a:gd name="connsiteY2" fmla="*/ 0 h 134333"/>
              <a:gd name="connsiteX3" fmla="*/ 3831154 w 4914054"/>
              <a:gd name="connsiteY3" fmla="*/ 131729 h 134333"/>
              <a:gd name="connsiteX4" fmla="*/ 4914054 w 4914054"/>
              <a:gd name="connsiteY4" fmla="*/ 131729 h 134333"/>
              <a:gd name="connsiteX0" fmla="*/ 0 w 7452111"/>
              <a:gd name="connsiteY0" fmla="*/ 131337 h 134333"/>
              <a:gd name="connsiteX1" fmla="*/ 3631195 w 7452111"/>
              <a:gd name="connsiteY1" fmla="*/ 134333 h 134333"/>
              <a:gd name="connsiteX2" fmla="*/ 3735000 w 7452111"/>
              <a:gd name="connsiteY2" fmla="*/ 0 h 134333"/>
              <a:gd name="connsiteX3" fmla="*/ 3831154 w 7452111"/>
              <a:gd name="connsiteY3" fmla="*/ 131729 h 134333"/>
              <a:gd name="connsiteX4" fmla="*/ 7452111 w 7452111"/>
              <a:gd name="connsiteY4" fmla="*/ 131729 h 13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2111" h="134333">
                <a:moveTo>
                  <a:pt x="0" y="131337"/>
                </a:moveTo>
                <a:lnTo>
                  <a:pt x="3631195" y="134333"/>
                </a:lnTo>
                <a:lnTo>
                  <a:pt x="3735000" y="0"/>
                </a:lnTo>
                <a:lnTo>
                  <a:pt x="3831154" y="131729"/>
                </a:lnTo>
                <a:lnTo>
                  <a:pt x="7452111" y="131729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solidFill>
                <a:srgbClr val="0A62AC"/>
              </a:solidFill>
              <a:latin typeface="Century Gothic Standaard" charset="0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BA305E60-48B3-41CA-A07D-90A6F00DA3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20" y="5991966"/>
            <a:ext cx="2266380" cy="863600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B40A52CF-2E80-40F3-8925-42E37A173D61}"/>
              </a:ext>
            </a:extLst>
          </p:cNvPr>
          <p:cNvSpPr txBox="1"/>
          <p:nvPr/>
        </p:nvSpPr>
        <p:spPr>
          <a:xfrm>
            <a:off x="662655" y="1907385"/>
            <a:ext cx="7348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2018: 200 000 hl – No water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reuse</a:t>
            </a:r>
            <a:endParaRPr lang="nl-NL" sz="1600" spc="300" baseline="-25000" dirty="0">
              <a:solidFill>
                <a:schemeClr val="bg1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  <a:p>
            <a:pPr lvl="1"/>
            <a:endParaRPr lang="nl-NL" sz="1600" dirty="0">
              <a:solidFill>
                <a:schemeClr val="bg1"/>
              </a:solidFill>
              <a:latin typeface="Century Gothic Standaard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220DCE3-C556-482C-89D7-52670EF04FAE}"/>
              </a:ext>
            </a:extLst>
          </p:cNvPr>
          <p:cNvSpPr txBox="1"/>
          <p:nvPr/>
        </p:nvSpPr>
        <p:spPr>
          <a:xfrm>
            <a:off x="5737330" y="2325340"/>
            <a:ext cx="30097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err="1">
                <a:solidFill>
                  <a:schemeClr val="bg1"/>
                </a:solidFill>
                <a:latin typeface="Century Gothic Standaard" charset="0"/>
              </a:rPr>
              <a:t>Fresh</a:t>
            </a:r>
            <a:r>
              <a:rPr lang="nl-NL" sz="1200" dirty="0">
                <a:solidFill>
                  <a:schemeClr val="bg1"/>
                </a:solidFill>
                <a:latin typeface="Century Gothic Standaard" charset="0"/>
              </a:rPr>
              <a:t> water intake	88 700 m³/y</a:t>
            </a:r>
          </a:p>
          <a:p>
            <a:r>
              <a:rPr lang="nl-NL" sz="1200" dirty="0" err="1">
                <a:solidFill>
                  <a:schemeClr val="bg1"/>
                </a:solidFill>
                <a:latin typeface="Century Gothic Standaard" charset="0"/>
              </a:rPr>
              <a:t>Brine</a:t>
            </a:r>
            <a:r>
              <a:rPr lang="nl-NL" sz="1200" dirty="0">
                <a:solidFill>
                  <a:schemeClr val="bg1"/>
                </a:solidFill>
                <a:latin typeface="Century Gothic Standaard" charset="0"/>
              </a:rPr>
              <a:t> </a:t>
            </a:r>
            <a:r>
              <a:rPr lang="nl-NL" sz="1200" dirty="0" err="1">
                <a:solidFill>
                  <a:schemeClr val="bg1"/>
                </a:solidFill>
                <a:latin typeface="Century Gothic Standaard" charset="0"/>
              </a:rPr>
              <a:t>consumption</a:t>
            </a:r>
            <a:r>
              <a:rPr lang="nl-NL" sz="1200" dirty="0">
                <a:solidFill>
                  <a:schemeClr val="bg1"/>
                </a:solidFill>
                <a:latin typeface="Century Gothic Standaard" charset="0"/>
              </a:rPr>
              <a:t>	415 000 kg/y</a:t>
            </a:r>
          </a:p>
          <a:p>
            <a:r>
              <a:rPr lang="nl-NL" sz="1200" dirty="0">
                <a:solidFill>
                  <a:schemeClr val="bg1"/>
                </a:solidFill>
                <a:latin typeface="Century Gothic Standaard" charset="0"/>
              </a:rPr>
              <a:t>Water </a:t>
            </a:r>
            <a:r>
              <a:rPr lang="nl-NL" sz="1200" dirty="0" err="1">
                <a:solidFill>
                  <a:schemeClr val="bg1"/>
                </a:solidFill>
                <a:latin typeface="Century Gothic Standaard" charset="0"/>
              </a:rPr>
              <a:t>reuse</a:t>
            </a:r>
            <a:r>
              <a:rPr lang="nl-NL" sz="1200" dirty="0">
                <a:solidFill>
                  <a:schemeClr val="bg1"/>
                </a:solidFill>
                <a:latin typeface="Century Gothic Standaard" charset="0"/>
              </a:rPr>
              <a:t>		0 m³/y – 0 %</a:t>
            </a:r>
          </a:p>
          <a:p>
            <a:r>
              <a:rPr lang="nl-NL" sz="1200" dirty="0" err="1">
                <a:solidFill>
                  <a:schemeClr val="bg1"/>
                </a:solidFill>
                <a:latin typeface="Century Gothic Standaard" charset="0"/>
              </a:rPr>
              <a:t>Fresh</a:t>
            </a:r>
            <a:r>
              <a:rPr lang="nl-NL" sz="1200" dirty="0">
                <a:solidFill>
                  <a:schemeClr val="bg1"/>
                </a:solidFill>
                <a:latin typeface="Century Gothic Standaard" charset="0"/>
              </a:rPr>
              <a:t> water </a:t>
            </a:r>
            <a:r>
              <a:rPr lang="nl-NL" sz="1200" dirty="0" err="1">
                <a:solidFill>
                  <a:schemeClr val="bg1"/>
                </a:solidFill>
                <a:latin typeface="Century Gothic Standaard" charset="0"/>
              </a:rPr>
              <a:t>consumption</a:t>
            </a:r>
            <a:r>
              <a:rPr lang="nl-NL" sz="1200" dirty="0">
                <a:solidFill>
                  <a:schemeClr val="bg1"/>
                </a:solidFill>
                <a:latin typeface="Century Gothic Standaard" charset="0"/>
              </a:rPr>
              <a:t>	4,4 l/l</a:t>
            </a:r>
          </a:p>
          <a:p>
            <a:endParaRPr lang="nl-NL" sz="1600" dirty="0">
              <a:solidFill>
                <a:schemeClr val="bg1"/>
              </a:solidFill>
              <a:latin typeface="Century Gothic Standaard" charset="0"/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F8D38F4-AC6F-4E3B-A75F-727ADC1DE5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00" y="2458800"/>
            <a:ext cx="6339840" cy="312420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9CBB675A-40D8-4039-AC94-38150666BEC9}"/>
              </a:ext>
            </a:extLst>
          </p:cNvPr>
          <p:cNvSpPr/>
          <p:nvPr/>
        </p:nvSpPr>
        <p:spPr>
          <a:xfrm>
            <a:off x="5737331" y="2325341"/>
            <a:ext cx="3168000" cy="88763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501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848466"/>
            <a:ext cx="9144000" cy="5143500"/>
          </a:xfrm>
          <a:prstGeom prst="rect">
            <a:avLst/>
          </a:prstGeom>
          <a:solidFill>
            <a:srgbClr val="186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Century Gothic Standaard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604884" y="1124744"/>
            <a:ext cx="7927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IMPACT OF WATER REUSE</a:t>
            </a:r>
          </a:p>
        </p:txBody>
      </p:sp>
      <p:sp>
        <p:nvSpPr>
          <p:cNvPr id="13" name="Vrije vorm 12"/>
          <p:cNvSpPr/>
          <p:nvPr/>
        </p:nvSpPr>
        <p:spPr>
          <a:xfrm rot="10800000">
            <a:off x="611189" y="1648953"/>
            <a:ext cx="7923929" cy="134333"/>
          </a:xfrm>
          <a:custGeom>
            <a:avLst/>
            <a:gdLst>
              <a:gd name="connsiteX0" fmla="*/ 0 w 2032000"/>
              <a:gd name="connsiteY0" fmla="*/ 203200 h 228600"/>
              <a:gd name="connsiteX1" fmla="*/ 787400 w 2032000"/>
              <a:gd name="connsiteY1" fmla="*/ 215900 h 228600"/>
              <a:gd name="connsiteX2" fmla="*/ 977900 w 2032000"/>
              <a:gd name="connsiteY2" fmla="*/ 0 h 228600"/>
              <a:gd name="connsiteX3" fmla="*/ 1155700 w 2032000"/>
              <a:gd name="connsiteY3" fmla="*/ 228600 h 228600"/>
              <a:gd name="connsiteX4" fmla="*/ 2032000 w 2032000"/>
              <a:gd name="connsiteY4" fmla="*/ 228600 h 228600"/>
              <a:gd name="connsiteX0" fmla="*/ 0 w 2388315"/>
              <a:gd name="connsiteY0" fmla="*/ 228957 h 228957"/>
              <a:gd name="connsiteX1" fmla="*/ 1143715 w 2388315"/>
              <a:gd name="connsiteY1" fmla="*/ 215900 h 228957"/>
              <a:gd name="connsiteX2" fmla="*/ 1334215 w 2388315"/>
              <a:gd name="connsiteY2" fmla="*/ 0 h 228957"/>
              <a:gd name="connsiteX3" fmla="*/ 1512015 w 2388315"/>
              <a:gd name="connsiteY3" fmla="*/ 228600 h 228957"/>
              <a:gd name="connsiteX4" fmla="*/ 2388315 w 2388315"/>
              <a:gd name="connsiteY4" fmla="*/ 228600 h 228957"/>
              <a:gd name="connsiteX0" fmla="*/ 0 w 2388315"/>
              <a:gd name="connsiteY0" fmla="*/ 216079 h 228600"/>
              <a:gd name="connsiteX1" fmla="*/ 1143715 w 2388315"/>
              <a:gd name="connsiteY1" fmla="*/ 215900 h 228600"/>
              <a:gd name="connsiteX2" fmla="*/ 1334215 w 2388315"/>
              <a:gd name="connsiteY2" fmla="*/ 0 h 228600"/>
              <a:gd name="connsiteX3" fmla="*/ 1512015 w 2388315"/>
              <a:gd name="connsiteY3" fmla="*/ 228600 h 228600"/>
              <a:gd name="connsiteX4" fmla="*/ 2388315 w 2388315"/>
              <a:gd name="connsiteY4" fmla="*/ 228600 h 228600"/>
              <a:gd name="connsiteX0" fmla="*/ 0 w 2369185"/>
              <a:gd name="connsiteY0" fmla="*/ 216079 h 232426"/>
              <a:gd name="connsiteX1" fmla="*/ 1143715 w 2369185"/>
              <a:gd name="connsiteY1" fmla="*/ 215900 h 232426"/>
              <a:gd name="connsiteX2" fmla="*/ 1334215 w 2369185"/>
              <a:gd name="connsiteY2" fmla="*/ 0 h 232426"/>
              <a:gd name="connsiteX3" fmla="*/ 1512015 w 2369185"/>
              <a:gd name="connsiteY3" fmla="*/ 228600 h 232426"/>
              <a:gd name="connsiteX4" fmla="*/ 2369185 w 2369185"/>
              <a:gd name="connsiteY4" fmla="*/ 232426 h 232426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512015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36252"/>
              <a:gd name="connsiteX1" fmla="*/ 1143715 w 2376837"/>
              <a:gd name="connsiteY1" fmla="*/ 215900 h 236252"/>
              <a:gd name="connsiteX2" fmla="*/ 1334215 w 2376837"/>
              <a:gd name="connsiteY2" fmla="*/ 0 h 236252"/>
              <a:gd name="connsiteX3" fmla="*/ 1301589 w 2376837"/>
              <a:gd name="connsiteY3" fmla="*/ 236252 h 236252"/>
              <a:gd name="connsiteX4" fmla="*/ 2376837 w 2376837"/>
              <a:gd name="connsiteY4" fmla="*/ 228600 h 236252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28600"/>
              <a:gd name="connsiteX1" fmla="*/ 1067196 w 2376837"/>
              <a:gd name="connsiteY1" fmla="*/ 219726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147212 h 159733"/>
              <a:gd name="connsiteX1" fmla="*/ 106719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8632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2081 h 159733"/>
              <a:gd name="connsiteX4" fmla="*/ 2376837 w 2376837"/>
              <a:gd name="connsiteY4" fmla="*/ 159733 h 159733"/>
              <a:gd name="connsiteX0" fmla="*/ 0 w 2369185"/>
              <a:gd name="connsiteY0" fmla="*/ 147212 h 152081"/>
              <a:gd name="connsiteX1" fmla="*/ 1090152 w 2369185"/>
              <a:gd name="connsiteY1" fmla="*/ 147033 h 152081"/>
              <a:gd name="connsiteX2" fmla="*/ 1200307 w 2369185"/>
              <a:gd name="connsiteY2" fmla="*/ 0 h 152081"/>
              <a:gd name="connsiteX3" fmla="*/ 1293937 w 2369185"/>
              <a:gd name="connsiteY3" fmla="*/ 152081 h 152081"/>
              <a:gd name="connsiteX4" fmla="*/ 2369185 w 2369185"/>
              <a:gd name="connsiteY4" fmla="*/ 148255 h 152081"/>
              <a:gd name="connsiteX0" fmla="*/ 0 w 2369185"/>
              <a:gd name="connsiteY0" fmla="*/ 147212 h 159733"/>
              <a:gd name="connsiteX1" fmla="*/ 1090152 w 2369185"/>
              <a:gd name="connsiteY1" fmla="*/ 147033 h 159733"/>
              <a:gd name="connsiteX2" fmla="*/ 1200307 w 2369185"/>
              <a:gd name="connsiteY2" fmla="*/ 0 h 159733"/>
              <a:gd name="connsiteX3" fmla="*/ 1293937 w 2369185"/>
              <a:gd name="connsiteY3" fmla="*/ 152081 h 159733"/>
              <a:gd name="connsiteX4" fmla="*/ 2369185 w 2369185"/>
              <a:gd name="connsiteY4" fmla="*/ 159733 h 159733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3937 w 2373011"/>
              <a:gd name="connsiteY3" fmla="*/ 152081 h 152081"/>
              <a:gd name="connsiteX4" fmla="*/ 2373011 w 2373011"/>
              <a:gd name="connsiteY4" fmla="*/ 152081 h 152081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0111 w 2373011"/>
              <a:gd name="connsiteY3" fmla="*/ 144429 h 152081"/>
              <a:gd name="connsiteX4" fmla="*/ 2373011 w 2373011"/>
              <a:gd name="connsiteY4" fmla="*/ 152081 h 152081"/>
              <a:gd name="connsiteX0" fmla="*/ 0 w 2373011"/>
              <a:gd name="connsiteY0" fmla="*/ 147212 h 147212"/>
              <a:gd name="connsiteX1" fmla="*/ 1090152 w 2373011"/>
              <a:gd name="connsiteY1" fmla="*/ 147033 h 147212"/>
              <a:gd name="connsiteX2" fmla="*/ 1200307 w 2373011"/>
              <a:gd name="connsiteY2" fmla="*/ 0 h 147212"/>
              <a:gd name="connsiteX3" fmla="*/ 1290111 w 2373011"/>
              <a:gd name="connsiteY3" fmla="*/ 144429 h 147212"/>
              <a:gd name="connsiteX4" fmla="*/ 2373011 w 2373011"/>
              <a:gd name="connsiteY4" fmla="*/ 144429 h 147212"/>
              <a:gd name="connsiteX0" fmla="*/ 0 w 2373011"/>
              <a:gd name="connsiteY0" fmla="*/ 144037 h 144037"/>
              <a:gd name="connsiteX1" fmla="*/ 1090152 w 2373011"/>
              <a:gd name="connsiteY1" fmla="*/ 143858 h 144037"/>
              <a:gd name="connsiteX2" fmla="*/ 1190782 w 2373011"/>
              <a:gd name="connsiteY2" fmla="*/ 0 h 144037"/>
              <a:gd name="connsiteX3" fmla="*/ 1290111 w 2373011"/>
              <a:gd name="connsiteY3" fmla="*/ 141254 h 144037"/>
              <a:gd name="connsiteX4" fmla="*/ 2373011 w 2373011"/>
              <a:gd name="connsiteY4" fmla="*/ 141254 h 144037"/>
              <a:gd name="connsiteX0" fmla="*/ 0 w 2373011"/>
              <a:gd name="connsiteY0" fmla="*/ 140862 h 140862"/>
              <a:gd name="connsiteX1" fmla="*/ 1090152 w 2373011"/>
              <a:gd name="connsiteY1" fmla="*/ 140683 h 140862"/>
              <a:gd name="connsiteX2" fmla="*/ 1197132 w 2373011"/>
              <a:gd name="connsiteY2" fmla="*/ 0 h 140862"/>
              <a:gd name="connsiteX3" fmla="*/ 1290111 w 2373011"/>
              <a:gd name="connsiteY3" fmla="*/ 138079 h 140862"/>
              <a:gd name="connsiteX4" fmla="*/ 2373011 w 2373011"/>
              <a:gd name="connsiteY4" fmla="*/ 138079 h 140862"/>
              <a:gd name="connsiteX0" fmla="*/ 0 w 2373011"/>
              <a:gd name="connsiteY0" fmla="*/ 134512 h 134512"/>
              <a:gd name="connsiteX1" fmla="*/ 1090152 w 2373011"/>
              <a:gd name="connsiteY1" fmla="*/ 134333 h 134512"/>
              <a:gd name="connsiteX2" fmla="*/ 1193957 w 2373011"/>
              <a:gd name="connsiteY2" fmla="*/ 0 h 134512"/>
              <a:gd name="connsiteX3" fmla="*/ 1290111 w 2373011"/>
              <a:gd name="connsiteY3" fmla="*/ 131729 h 134512"/>
              <a:gd name="connsiteX4" fmla="*/ 2373011 w 2373011"/>
              <a:gd name="connsiteY4" fmla="*/ 131729 h 134512"/>
              <a:gd name="connsiteX0" fmla="*/ 0 w 4914054"/>
              <a:gd name="connsiteY0" fmla="*/ 131337 h 134333"/>
              <a:gd name="connsiteX1" fmla="*/ 3631195 w 4914054"/>
              <a:gd name="connsiteY1" fmla="*/ 134333 h 134333"/>
              <a:gd name="connsiteX2" fmla="*/ 3735000 w 4914054"/>
              <a:gd name="connsiteY2" fmla="*/ 0 h 134333"/>
              <a:gd name="connsiteX3" fmla="*/ 3831154 w 4914054"/>
              <a:gd name="connsiteY3" fmla="*/ 131729 h 134333"/>
              <a:gd name="connsiteX4" fmla="*/ 4914054 w 4914054"/>
              <a:gd name="connsiteY4" fmla="*/ 131729 h 134333"/>
              <a:gd name="connsiteX0" fmla="*/ 0 w 7452111"/>
              <a:gd name="connsiteY0" fmla="*/ 131337 h 134333"/>
              <a:gd name="connsiteX1" fmla="*/ 3631195 w 7452111"/>
              <a:gd name="connsiteY1" fmla="*/ 134333 h 134333"/>
              <a:gd name="connsiteX2" fmla="*/ 3735000 w 7452111"/>
              <a:gd name="connsiteY2" fmla="*/ 0 h 134333"/>
              <a:gd name="connsiteX3" fmla="*/ 3831154 w 7452111"/>
              <a:gd name="connsiteY3" fmla="*/ 131729 h 134333"/>
              <a:gd name="connsiteX4" fmla="*/ 7452111 w 7452111"/>
              <a:gd name="connsiteY4" fmla="*/ 131729 h 13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2111" h="134333">
                <a:moveTo>
                  <a:pt x="0" y="131337"/>
                </a:moveTo>
                <a:lnTo>
                  <a:pt x="3631195" y="134333"/>
                </a:lnTo>
                <a:lnTo>
                  <a:pt x="3735000" y="0"/>
                </a:lnTo>
                <a:lnTo>
                  <a:pt x="3831154" y="131729"/>
                </a:lnTo>
                <a:lnTo>
                  <a:pt x="7452111" y="131729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solidFill>
                <a:srgbClr val="0A62AC"/>
              </a:solidFill>
              <a:latin typeface="Century Gothic Standaard" charset="0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BA305E60-48B3-41CA-A07D-90A6F00DA3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20" y="5991966"/>
            <a:ext cx="2266380" cy="863600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B40A52CF-2E80-40F3-8925-42E37A173D61}"/>
              </a:ext>
            </a:extLst>
          </p:cNvPr>
          <p:cNvSpPr txBox="1"/>
          <p:nvPr/>
        </p:nvSpPr>
        <p:spPr>
          <a:xfrm>
            <a:off x="662655" y="1907385"/>
            <a:ext cx="7348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2018: 200 000 hl –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Actual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water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reuse</a:t>
            </a:r>
            <a:endParaRPr lang="nl-NL" sz="1600" spc="300" baseline="-25000" dirty="0">
              <a:solidFill>
                <a:schemeClr val="bg1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  <a:p>
            <a:pPr lvl="1"/>
            <a:endParaRPr lang="nl-NL" sz="1600" dirty="0">
              <a:solidFill>
                <a:schemeClr val="bg1"/>
              </a:solidFill>
              <a:latin typeface="Century Gothic Standaard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220DCE3-C556-482C-89D7-52670EF04FAE}"/>
              </a:ext>
            </a:extLst>
          </p:cNvPr>
          <p:cNvSpPr txBox="1"/>
          <p:nvPr/>
        </p:nvSpPr>
        <p:spPr>
          <a:xfrm>
            <a:off x="5737330" y="2325340"/>
            <a:ext cx="32991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err="1">
                <a:solidFill>
                  <a:schemeClr val="bg1"/>
                </a:solidFill>
                <a:latin typeface="Century Gothic Standaard" charset="0"/>
              </a:rPr>
              <a:t>Fresh</a:t>
            </a:r>
            <a:r>
              <a:rPr lang="nl-NL" sz="1200" dirty="0">
                <a:solidFill>
                  <a:schemeClr val="bg1"/>
                </a:solidFill>
                <a:latin typeface="Century Gothic Standaard" charset="0"/>
              </a:rPr>
              <a:t> water intake	75 700 m³/y</a:t>
            </a:r>
          </a:p>
          <a:p>
            <a:r>
              <a:rPr lang="nl-NL" sz="1200" dirty="0" err="1">
                <a:solidFill>
                  <a:schemeClr val="bg1"/>
                </a:solidFill>
                <a:latin typeface="Century Gothic Standaard" charset="0"/>
              </a:rPr>
              <a:t>Brine</a:t>
            </a:r>
            <a:r>
              <a:rPr lang="nl-NL" sz="1200" dirty="0">
                <a:solidFill>
                  <a:schemeClr val="bg1"/>
                </a:solidFill>
                <a:latin typeface="Century Gothic Standaard" charset="0"/>
              </a:rPr>
              <a:t> </a:t>
            </a:r>
            <a:r>
              <a:rPr lang="nl-NL" sz="1200" dirty="0" err="1">
                <a:solidFill>
                  <a:schemeClr val="bg1"/>
                </a:solidFill>
                <a:latin typeface="Century Gothic Standaard" charset="0"/>
              </a:rPr>
              <a:t>consumption</a:t>
            </a:r>
            <a:r>
              <a:rPr lang="nl-NL" sz="1200" dirty="0">
                <a:solidFill>
                  <a:schemeClr val="bg1"/>
                </a:solidFill>
                <a:latin typeface="Century Gothic Standaard" charset="0"/>
              </a:rPr>
              <a:t>	354 000 kg/y</a:t>
            </a:r>
          </a:p>
          <a:p>
            <a:r>
              <a:rPr lang="nl-NL" sz="1200" dirty="0">
                <a:solidFill>
                  <a:schemeClr val="bg1"/>
                </a:solidFill>
                <a:latin typeface="Century Gothic Standaard" charset="0"/>
              </a:rPr>
              <a:t>Water </a:t>
            </a:r>
            <a:r>
              <a:rPr lang="nl-NL" sz="1200" dirty="0" err="1">
                <a:solidFill>
                  <a:schemeClr val="bg1"/>
                </a:solidFill>
                <a:latin typeface="Century Gothic Standaard" charset="0"/>
              </a:rPr>
              <a:t>reuse</a:t>
            </a:r>
            <a:r>
              <a:rPr lang="nl-NL" sz="1200" dirty="0">
                <a:solidFill>
                  <a:schemeClr val="bg1"/>
                </a:solidFill>
                <a:latin typeface="Century Gothic Standaard" charset="0"/>
              </a:rPr>
              <a:t>		13 000 m³/y – 20%</a:t>
            </a:r>
          </a:p>
          <a:p>
            <a:r>
              <a:rPr lang="nl-NL" sz="1200" dirty="0" err="1">
                <a:solidFill>
                  <a:schemeClr val="bg1"/>
                </a:solidFill>
                <a:latin typeface="Century Gothic Standaard" charset="0"/>
              </a:rPr>
              <a:t>Fresh</a:t>
            </a:r>
            <a:r>
              <a:rPr lang="nl-NL" sz="1200" dirty="0">
                <a:solidFill>
                  <a:schemeClr val="bg1"/>
                </a:solidFill>
                <a:latin typeface="Century Gothic Standaard" charset="0"/>
              </a:rPr>
              <a:t> water </a:t>
            </a:r>
            <a:r>
              <a:rPr lang="nl-NL" sz="1200" dirty="0" err="1">
                <a:solidFill>
                  <a:schemeClr val="bg1"/>
                </a:solidFill>
                <a:latin typeface="Century Gothic Standaard" charset="0"/>
              </a:rPr>
              <a:t>consumption</a:t>
            </a:r>
            <a:r>
              <a:rPr lang="nl-NL" sz="1200" dirty="0">
                <a:solidFill>
                  <a:schemeClr val="bg1"/>
                </a:solidFill>
                <a:latin typeface="Century Gothic Standaard" charset="0"/>
              </a:rPr>
              <a:t>	3,8 l/l</a:t>
            </a:r>
          </a:p>
          <a:p>
            <a:endParaRPr lang="nl-NL" sz="1600" dirty="0">
              <a:solidFill>
                <a:schemeClr val="bg1"/>
              </a:solidFill>
              <a:latin typeface="Century Gothic Standaard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CC33AAF-A045-4401-8FFB-D18B1D686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00" y="2458800"/>
            <a:ext cx="6347460" cy="312420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569A3D2E-4E62-4555-B37D-075999D7FED6}"/>
              </a:ext>
            </a:extLst>
          </p:cNvPr>
          <p:cNvSpPr/>
          <p:nvPr/>
        </p:nvSpPr>
        <p:spPr>
          <a:xfrm>
            <a:off x="5737329" y="2325341"/>
            <a:ext cx="3168000" cy="88763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414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848466"/>
            <a:ext cx="9144000" cy="5143500"/>
          </a:xfrm>
          <a:prstGeom prst="rect">
            <a:avLst/>
          </a:prstGeom>
          <a:solidFill>
            <a:srgbClr val="186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Century Gothic Standaard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604884" y="1124744"/>
            <a:ext cx="7927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IMPACT OF WATER REUSE</a:t>
            </a:r>
          </a:p>
        </p:txBody>
      </p:sp>
      <p:sp>
        <p:nvSpPr>
          <p:cNvPr id="13" name="Vrije vorm 12"/>
          <p:cNvSpPr/>
          <p:nvPr/>
        </p:nvSpPr>
        <p:spPr>
          <a:xfrm rot="10800000">
            <a:off x="611189" y="1648953"/>
            <a:ext cx="7923929" cy="134333"/>
          </a:xfrm>
          <a:custGeom>
            <a:avLst/>
            <a:gdLst>
              <a:gd name="connsiteX0" fmla="*/ 0 w 2032000"/>
              <a:gd name="connsiteY0" fmla="*/ 203200 h 228600"/>
              <a:gd name="connsiteX1" fmla="*/ 787400 w 2032000"/>
              <a:gd name="connsiteY1" fmla="*/ 215900 h 228600"/>
              <a:gd name="connsiteX2" fmla="*/ 977900 w 2032000"/>
              <a:gd name="connsiteY2" fmla="*/ 0 h 228600"/>
              <a:gd name="connsiteX3" fmla="*/ 1155700 w 2032000"/>
              <a:gd name="connsiteY3" fmla="*/ 228600 h 228600"/>
              <a:gd name="connsiteX4" fmla="*/ 2032000 w 2032000"/>
              <a:gd name="connsiteY4" fmla="*/ 228600 h 228600"/>
              <a:gd name="connsiteX0" fmla="*/ 0 w 2388315"/>
              <a:gd name="connsiteY0" fmla="*/ 228957 h 228957"/>
              <a:gd name="connsiteX1" fmla="*/ 1143715 w 2388315"/>
              <a:gd name="connsiteY1" fmla="*/ 215900 h 228957"/>
              <a:gd name="connsiteX2" fmla="*/ 1334215 w 2388315"/>
              <a:gd name="connsiteY2" fmla="*/ 0 h 228957"/>
              <a:gd name="connsiteX3" fmla="*/ 1512015 w 2388315"/>
              <a:gd name="connsiteY3" fmla="*/ 228600 h 228957"/>
              <a:gd name="connsiteX4" fmla="*/ 2388315 w 2388315"/>
              <a:gd name="connsiteY4" fmla="*/ 228600 h 228957"/>
              <a:gd name="connsiteX0" fmla="*/ 0 w 2388315"/>
              <a:gd name="connsiteY0" fmla="*/ 216079 h 228600"/>
              <a:gd name="connsiteX1" fmla="*/ 1143715 w 2388315"/>
              <a:gd name="connsiteY1" fmla="*/ 215900 h 228600"/>
              <a:gd name="connsiteX2" fmla="*/ 1334215 w 2388315"/>
              <a:gd name="connsiteY2" fmla="*/ 0 h 228600"/>
              <a:gd name="connsiteX3" fmla="*/ 1512015 w 2388315"/>
              <a:gd name="connsiteY3" fmla="*/ 228600 h 228600"/>
              <a:gd name="connsiteX4" fmla="*/ 2388315 w 2388315"/>
              <a:gd name="connsiteY4" fmla="*/ 228600 h 228600"/>
              <a:gd name="connsiteX0" fmla="*/ 0 w 2369185"/>
              <a:gd name="connsiteY0" fmla="*/ 216079 h 232426"/>
              <a:gd name="connsiteX1" fmla="*/ 1143715 w 2369185"/>
              <a:gd name="connsiteY1" fmla="*/ 215900 h 232426"/>
              <a:gd name="connsiteX2" fmla="*/ 1334215 w 2369185"/>
              <a:gd name="connsiteY2" fmla="*/ 0 h 232426"/>
              <a:gd name="connsiteX3" fmla="*/ 1512015 w 2369185"/>
              <a:gd name="connsiteY3" fmla="*/ 228600 h 232426"/>
              <a:gd name="connsiteX4" fmla="*/ 2369185 w 2369185"/>
              <a:gd name="connsiteY4" fmla="*/ 232426 h 232426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512015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36252"/>
              <a:gd name="connsiteX1" fmla="*/ 1143715 w 2376837"/>
              <a:gd name="connsiteY1" fmla="*/ 215900 h 236252"/>
              <a:gd name="connsiteX2" fmla="*/ 1334215 w 2376837"/>
              <a:gd name="connsiteY2" fmla="*/ 0 h 236252"/>
              <a:gd name="connsiteX3" fmla="*/ 1301589 w 2376837"/>
              <a:gd name="connsiteY3" fmla="*/ 236252 h 236252"/>
              <a:gd name="connsiteX4" fmla="*/ 2376837 w 2376837"/>
              <a:gd name="connsiteY4" fmla="*/ 228600 h 236252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28600"/>
              <a:gd name="connsiteX1" fmla="*/ 1067196 w 2376837"/>
              <a:gd name="connsiteY1" fmla="*/ 219726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147212 h 159733"/>
              <a:gd name="connsiteX1" fmla="*/ 106719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8632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2081 h 159733"/>
              <a:gd name="connsiteX4" fmla="*/ 2376837 w 2376837"/>
              <a:gd name="connsiteY4" fmla="*/ 159733 h 159733"/>
              <a:gd name="connsiteX0" fmla="*/ 0 w 2369185"/>
              <a:gd name="connsiteY0" fmla="*/ 147212 h 152081"/>
              <a:gd name="connsiteX1" fmla="*/ 1090152 w 2369185"/>
              <a:gd name="connsiteY1" fmla="*/ 147033 h 152081"/>
              <a:gd name="connsiteX2" fmla="*/ 1200307 w 2369185"/>
              <a:gd name="connsiteY2" fmla="*/ 0 h 152081"/>
              <a:gd name="connsiteX3" fmla="*/ 1293937 w 2369185"/>
              <a:gd name="connsiteY3" fmla="*/ 152081 h 152081"/>
              <a:gd name="connsiteX4" fmla="*/ 2369185 w 2369185"/>
              <a:gd name="connsiteY4" fmla="*/ 148255 h 152081"/>
              <a:gd name="connsiteX0" fmla="*/ 0 w 2369185"/>
              <a:gd name="connsiteY0" fmla="*/ 147212 h 159733"/>
              <a:gd name="connsiteX1" fmla="*/ 1090152 w 2369185"/>
              <a:gd name="connsiteY1" fmla="*/ 147033 h 159733"/>
              <a:gd name="connsiteX2" fmla="*/ 1200307 w 2369185"/>
              <a:gd name="connsiteY2" fmla="*/ 0 h 159733"/>
              <a:gd name="connsiteX3" fmla="*/ 1293937 w 2369185"/>
              <a:gd name="connsiteY3" fmla="*/ 152081 h 159733"/>
              <a:gd name="connsiteX4" fmla="*/ 2369185 w 2369185"/>
              <a:gd name="connsiteY4" fmla="*/ 159733 h 159733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3937 w 2373011"/>
              <a:gd name="connsiteY3" fmla="*/ 152081 h 152081"/>
              <a:gd name="connsiteX4" fmla="*/ 2373011 w 2373011"/>
              <a:gd name="connsiteY4" fmla="*/ 152081 h 152081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0111 w 2373011"/>
              <a:gd name="connsiteY3" fmla="*/ 144429 h 152081"/>
              <a:gd name="connsiteX4" fmla="*/ 2373011 w 2373011"/>
              <a:gd name="connsiteY4" fmla="*/ 152081 h 152081"/>
              <a:gd name="connsiteX0" fmla="*/ 0 w 2373011"/>
              <a:gd name="connsiteY0" fmla="*/ 147212 h 147212"/>
              <a:gd name="connsiteX1" fmla="*/ 1090152 w 2373011"/>
              <a:gd name="connsiteY1" fmla="*/ 147033 h 147212"/>
              <a:gd name="connsiteX2" fmla="*/ 1200307 w 2373011"/>
              <a:gd name="connsiteY2" fmla="*/ 0 h 147212"/>
              <a:gd name="connsiteX3" fmla="*/ 1290111 w 2373011"/>
              <a:gd name="connsiteY3" fmla="*/ 144429 h 147212"/>
              <a:gd name="connsiteX4" fmla="*/ 2373011 w 2373011"/>
              <a:gd name="connsiteY4" fmla="*/ 144429 h 147212"/>
              <a:gd name="connsiteX0" fmla="*/ 0 w 2373011"/>
              <a:gd name="connsiteY0" fmla="*/ 144037 h 144037"/>
              <a:gd name="connsiteX1" fmla="*/ 1090152 w 2373011"/>
              <a:gd name="connsiteY1" fmla="*/ 143858 h 144037"/>
              <a:gd name="connsiteX2" fmla="*/ 1190782 w 2373011"/>
              <a:gd name="connsiteY2" fmla="*/ 0 h 144037"/>
              <a:gd name="connsiteX3" fmla="*/ 1290111 w 2373011"/>
              <a:gd name="connsiteY3" fmla="*/ 141254 h 144037"/>
              <a:gd name="connsiteX4" fmla="*/ 2373011 w 2373011"/>
              <a:gd name="connsiteY4" fmla="*/ 141254 h 144037"/>
              <a:gd name="connsiteX0" fmla="*/ 0 w 2373011"/>
              <a:gd name="connsiteY0" fmla="*/ 140862 h 140862"/>
              <a:gd name="connsiteX1" fmla="*/ 1090152 w 2373011"/>
              <a:gd name="connsiteY1" fmla="*/ 140683 h 140862"/>
              <a:gd name="connsiteX2" fmla="*/ 1197132 w 2373011"/>
              <a:gd name="connsiteY2" fmla="*/ 0 h 140862"/>
              <a:gd name="connsiteX3" fmla="*/ 1290111 w 2373011"/>
              <a:gd name="connsiteY3" fmla="*/ 138079 h 140862"/>
              <a:gd name="connsiteX4" fmla="*/ 2373011 w 2373011"/>
              <a:gd name="connsiteY4" fmla="*/ 138079 h 140862"/>
              <a:gd name="connsiteX0" fmla="*/ 0 w 2373011"/>
              <a:gd name="connsiteY0" fmla="*/ 134512 h 134512"/>
              <a:gd name="connsiteX1" fmla="*/ 1090152 w 2373011"/>
              <a:gd name="connsiteY1" fmla="*/ 134333 h 134512"/>
              <a:gd name="connsiteX2" fmla="*/ 1193957 w 2373011"/>
              <a:gd name="connsiteY2" fmla="*/ 0 h 134512"/>
              <a:gd name="connsiteX3" fmla="*/ 1290111 w 2373011"/>
              <a:gd name="connsiteY3" fmla="*/ 131729 h 134512"/>
              <a:gd name="connsiteX4" fmla="*/ 2373011 w 2373011"/>
              <a:gd name="connsiteY4" fmla="*/ 131729 h 134512"/>
              <a:gd name="connsiteX0" fmla="*/ 0 w 4914054"/>
              <a:gd name="connsiteY0" fmla="*/ 131337 h 134333"/>
              <a:gd name="connsiteX1" fmla="*/ 3631195 w 4914054"/>
              <a:gd name="connsiteY1" fmla="*/ 134333 h 134333"/>
              <a:gd name="connsiteX2" fmla="*/ 3735000 w 4914054"/>
              <a:gd name="connsiteY2" fmla="*/ 0 h 134333"/>
              <a:gd name="connsiteX3" fmla="*/ 3831154 w 4914054"/>
              <a:gd name="connsiteY3" fmla="*/ 131729 h 134333"/>
              <a:gd name="connsiteX4" fmla="*/ 4914054 w 4914054"/>
              <a:gd name="connsiteY4" fmla="*/ 131729 h 134333"/>
              <a:gd name="connsiteX0" fmla="*/ 0 w 7452111"/>
              <a:gd name="connsiteY0" fmla="*/ 131337 h 134333"/>
              <a:gd name="connsiteX1" fmla="*/ 3631195 w 7452111"/>
              <a:gd name="connsiteY1" fmla="*/ 134333 h 134333"/>
              <a:gd name="connsiteX2" fmla="*/ 3735000 w 7452111"/>
              <a:gd name="connsiteY2" fmla="*/ 0 h 134333"/>
              <a:gd name="connsiteX3" fmla="*/ 3831154 w 7452111"/>
              <a:gd name="connsiteY3" fmla="*/ 131729 h 134333"/>
              <a:gd name="connsiteX4" fmla="*/ 7452111 w 7452111"/>
              <a:gd name="connsiteY4" fmla="*/ 131729 h 13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2111" h="134333">
                <a:moveTo>
                  <a:pt x="0" y="131337"/>
                </a:moveTo>
                <a:lnTo>
                  <a:pt x="3631195" y="134333"/>
                </a:lnTo>
                <a:lnTo>
                  <a:pt x="3735000" y="0"/>
                </a:lnTo>
                <a:lnTo>
                  <a:pt x="3831154" y="131729"/>
                </a:lnTo>
                <a:lnTo>
                  <a:pt x="7452111" y="131729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solidFill>
                <a:srgbClr val="0A62AC"/>
              </a:solidFill>
              <a:latin typeface="Century Gothic Standaard" charset="0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BA305E60-48B3-41CA-A07D-90A6F00DA3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20" y="5991966"/>
            <a:ext cx="2266380" cy="863600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B40A52CF-2E80-40F3-8925-42E37A173D61}"/>
              </a:ext>
            </a:extLst>
          </p:cNvPr>
          <p:cNvSpPr txBox="1"/>
          <p:nvPr/>
        </p:nvSpPr>
        <p:spPr>
          <a:xfrm>
            <a:off x="662655" y="1907385"/>
            <a:ext cx="7348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4"/>
            </a:pP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2018: 200 000 hl – Max water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reuse</a:t>
            </a:r>
            <a:endParaRPr lang="nl-NL" sz="1600" spc="300" baseline="-25000" dirty="0">
              <a:solidFill>
                <a:schemeClr val="bg1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  <a:p>
            <a:pPr lvl="1"/>
            <a:endParaRPr lang="nl-NL" sz="1600" dirty="0">
              <a:solidFill>
                <a:schemeClr val="bg1"/>
              </a:solidFill>
              <a:latin typeface="Century Gothic Standaard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220DCE3-C556-482C-89D7-52670EF04FAE}"/>
              </a:ext>
            </a:extLst>
          </p:cNvPr>
          <p:cNvSpPr txBox="1"/>
          <p:nvPr/>
        </p:nvSpPr>
        <p:spPr>
          <a:xfrm>
            <a:off x="5737330" y="2325340"/>
            <a:ext cx="32991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err="1">
                <a:solidFill>
                  <a:schemeClr val="bg1"/>
                </a:solidFill>
                <a:latin typeface="Century Gothic Standaard" charset="0"/>
              </a:rPr>
              <a:t>Fresh</a:t>
            </a:r>
            <a:r>
              <a:rPr lang="nl-NL" sz="1200" dirty="0">
                <a:solidFill>
                  <a:schemeClr val="bg1"/>
                </a:solidFill>
                <a:latin typeface="Century Gothic Standaard" charset="0"/>
              </a:rPr>
              <a:t> water intake	63 000 m³/y</a:t>
            </a:r>
          </a:p>
          <a:p>
            <a:r>
              <a:rPr lang="nl-NL" sz="1200" dirty="0" err="1">
                <a:solidFill>
                  <a:schemeClr val="bg1"/>
                </a:solidFill>
                <a:latin typeface="Century Gothic Standaard" charset="0"/>
              </a:rPr>
              <a:t>Brine</a:t>
            </a:r>
            <a:r>
              <a:rPr lang="nl-NL" sz="1200" dirty="0">
                <a:solidFill>
                  <a:schemeClr val="bg1"/>
                </a:solidFill>
                <a:latin typeface="Century Gothic Standaard" charset="0"/>
              </a:rPr>
              <a:t> </a:t>
            </a:r>
            <a:r>
              <a:rPr lang="nl-NL" sz="1200" dirty="0" err="1">
                <a:solidFill>
                  <a:schemeClr val="bg1"/>
                </a:solidFill>
                <a:latin typeface="Century Gothic Standaard" charset="0"/>
              </a:rPr>
              <a:t>consumption</a:t>
            </a:r>
            <a:r>
              <a:rPr lang="nl-NL" sz="1200" dirty="0">
                <a:solidFill>
                  <a:schemeClr val="bg1"/>
                </a:solidFill>
                <a:latin typeface="Century Gothic Standaard" charset="0"/>
              </a:rPr>
              <a:t>	295 000 kg/y</a:t>
            </a:r>
          </a:p>
          <a:p>
            <a:r>
              <a:rPr lang="nl-NL" sz="1200" dirty="0">
                <a:solidFill>
                  <a:schemeClr val="bg1"/>
                </a:solidFill>
                <a:latin typeface="Century Gothic Standaard" charset="0"/>
              </a:rPr>
              <a:t>Water </a:t>
            </a:r>
            <a:r>
              <a:rPr lang="nl-NL" sz="1200" dirty="0" err="1">
                <a:solidFill>
                  <a:schemeClr val="bg1"/>
                </a:solidFill>
                <a:latin typeface="Century Gothic Standaard" charset="0"/>
              </a:rPr>
              <a:t>reuse</a:t>
            </a:r>
            <a:r>
              <a:rPr lang="nl-NL" sz="1200" dirty="0">
                <a:solidFill>
                  <a:schemeClr val="bg1"/>
                </a:solidFill>
                <a:latin typeface="Century Gothic Standaard" charset="0"/>
              </a:rPr>
              <a:t>		24 700 m³/y – 40%</a:t>
            </a:r>
          </a:p>
          <a:p>
            <a:r>
              <a:rPr lang="nl-NL" sz="1200" dirty="0" err="1">
                <a:solidFill>
                  <a:schemeClr val="bg1"/>
                </a:solidFill>
                <a:latin typeface="Century Gothic Standaard" charset="0"/>
              </a:rPr>
              <a:t>Fresh</a:t>
            </a:r>
            <a:r>
              <a:rPr lang="nl-NL" sz="1200" dirty="0">
                <a:solidFill>
                  <a:schemeClr val="bg1"/>
                </a:solidFill>
                <a:latin typeface="Century Gothic Standaard" charset="0"/>
              </a:rPr>
              <a:t> water </a:t>
            </a:r>
            <a:r>
              <a:rPr lang="nl-NL" sz="1200" dirty="0" err="1">
                <a:solidFill>
                  <a:schemeClr val="bg1"/>
                </a:solidFill>
                <a:latin typeface="Century Gothic Standaard" charset="0"/>
              </a:rPr>
              <a:t>consumption</a:t>
            </a:r>
            <a:r>
              <a:rPr lang="nl-NL" sz="1200" dirty="0">
                <a:solidFill>
                  <a:schemeClr val="bg1"/>
                </a:solidFill>
                <a:latin typeface="Century Gothic Standaard" charset="0"/>
              </a:rPr>
              <a:t>	3,2 l/l</a:t>
            </a:r>
          </a:p>
          <a:p>
            <a:endParaRPr lang="nl-NL" sz="1600" dirty="0">
              <a:solidFill>
                <a:schemeClr val="bg1"/>
              </a:solidFill>
              <a:latin typeface="Century Gothic Standaard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5A43F45-B5FE-486E-A14C-3E0E717F96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00" y="2458800"/>
            <a:ext cx="6339840" cy="312420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DE3E9F92-5E57-45F2-BF88-C396DE619AFD}"/>
              </a:ext>
            </a:extLst>
          </p:cNvPr>
          <p:cNvSpPr/>
          <p:nvPr/>
        </p:nvSpPr>
        <p:spPr>
          <a:xfrm>
            <a:off x="5737331" y="2325341"/>
            <a:ext cx="3168000" cy="88763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693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848466"/>
            <a:ext cx="9144000" cy="5143500"/>
          </a:xfrm>
          <a:prstGeom prst="rect">
            <a:avLst/>
          </a:prstGeom>
          <a:solidFill>
            <a:srgbClr val="186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Century Gothic Standaard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604884" y="1124744"/>
            <a:ext cx="7927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IMPACT OF WATER REUSE</a:t>
            </a:r>
          </a:p>
        </p:txBody>
      </p:sp>
      <p:sp>
        <p:nvSpPr>
          <p:cNvPr id="13" name="Vrije vorm 12"/>
          <p:cNvSpPr/>
          <p:nvPr/>
        </p:nvSpPr>
        <p:spPr>
          <a:xfrm rot="10800000">
            <a:off x="611189" y="1648953"/>
            <a:ext cx="7923929" cy="134333"/>
          </a:xfrm>
          <a:custGeom>
            <a:avLst/>
            <a:gdLst>
              <a:gd name="connsiteX0" fmla="*/ 0 w 2032000"/>
              <a:gd name="connsiteY0" fmla="*/ 203200 h 228600"/>
              <a:gd name="connsiteX1" fmla="*/ 787400 w 2032000"/>
              <a:gd name="connsiteY1" fmla="*/ 215900 h 228600"/>
              <a:gd name="connsiteX2" fmla="*/ 977900 w 2032000"/>
              <a:gd name="connsiteY2" fmla="*/ 0 h 228600"/>
              <a:gd name="connsiteX3" fmla="*/ 1155700 w 2032000"/>
              <a:gd name="connsiteY3" fmla="*/ 228600 h 228600"/>
              <a:gd name="connsiteX4" fmla="*/ 2032000 w 2032000"/>
              <a:gd name="connsiteY4" fmla="*/ 228600 h 228600"/>
              <a:gd name="connsiteX0" fmla="*/ 0 w 2388315"/>
              <a:gd name="connsiteY0" fmla="*/ 228957 h 228957"/>
              <a:gd name="connsiteX1" fmla="*/ 1143715 w 2388315"/>
              <a:gd name="connsiteY1" fmla="*/ 215900 h 228957"/>
              <a:gd name="connsiteX2" fmla="*/ 1334215 w 2388315"/>
              <a:gd name="connsiteY2" fmla="*/ 0 h 228957"/>
              <a:gd name="connsiteX3" fmla="*/ 1512015 w 2388315"/>
              <a:gd name="connsiteY3" fmla="*/ 228600 h 228957"/>
              <a:gd name="connsiteX4" fmla="*/ 2388315 w 2388315"/>
              <a:gd name="connsiteY4" fmla="*/ 228600 h 228957"/>
              <a:gd name="connsiteX0" fmla="*/ 0 w 2388315"/>
              <a:gd name="connsiteY0" fmla="*/ 216079 h 228600"/>
              <a:gd name="connsiteX1" fmla="*/ 1143715 w 2388315"/>
              <a:gd name="connsiteY1" fmla="*/ 215900 h 228600"/>
              <a:gd name="connsiteX2" fmla="*/ 1334215 w 2388315"/>
              <a:gd name="connsiteY2" fmla="*/ 0 h 228600"/>
              <a:gd name="connsiteX3" fmla="*/ 1512015 w 2388315"/>
              <a:gd name="connsiteY3" fmla="*/ 228600 h 228600"/>
              <a:gd name="connsiteX4" fmla="*/ 2388315 w 2388315"/>
              <a:gd name="connsiteY4" fmla="*/ 228600 h 228600"/>
              <a:gd name="connsiteX0" fmla="*/ 0 w 2369185"/>
              <a:gd name="connsiteY0" fmla="*/ 216079 h 232426"/>
              <a:gd name="connsiteX1" fmla="*/ 1143715 w 2369185"/>
              <a:gd name="connsiteY1" fmla="*/ 215900 h 232426"/>
              <a:gd name="connsiteX2" fmla="*/ 1334215 w 2369185"/>
              <a:gd name="connsiteY2" fmla="*/ 0 h 232426"/>
              <a:gd name="connsiteX3" fmla="*/ 1512015 w 2369185"/>
              <a:gd name="connsiteY3" fmla="*/ 228600 h 232426"/>
              <a:gd name="connsiteX4" fmla="*/ 2369185 w 2369185"/>
              <a:gd name="connsiteY4" fmla="*/ 232426 h 232426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512015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36252"/>
              <a:gd name="connsiteX1" fmla="*/ 1143715 w 2376837"/>
              <a:gd name="connsiteY1" fmla="*/ 215900 h 236252"/>
              <a:gd name="connsiteX2" fmla="*/ 1334215 w 2376837"/>
              <a:gd name="connsiteY2" fmla="*/ 0 h 236252"/>
              <a:gd name="connsiteX3" fmla="*/ 1301589 w 2376837"/>
              <a:gd name="connsiteY3" fmla="*/ 236252 h 236252"/>
              <a:gd name="connsiteX4" fmla="*/ 2376837 w 2376837"/>
              <a:gd name="connsiteY4" fmla="*/ 228600 h 236252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28600"/>
              <a:gd name="connsiteX1" fmla="*/ 1067196 w 2376837"/>
              <a:gd name="connsiteY1" fmla="*/ 219726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147212 h 159733"/>
              <a:gd name="connsiteX1" fmla="*/ 106719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8632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2081 h 159733"/>
              <a:gd name="connsiteX4" fmla="*/ 2376837 w 2376837"/>
              <a:gd name="connsiteY4" fmla="*/ 159733 h 159733"/>
              <a:gd name="connsiteX0" fmla="*/ 0 w 2369185"/>
              <a:gd name="connsiteY0" fmla="*/ 147212 h 152081"/>
              <a:gd name="connsiteX1" fmla="*/ 1090152 w 2369185"/>
              <a:gd name="connsiteY1" fmla="*/ 147033 h 152081"/>
              <a:gd name="connsiteX2" fmla="*/ 1200307 w 2369185"/>
              <a:gd name="connsiteY2" fmla="*/ 0 h 152081"/>
              <a:gd name="connsiteX3" fmla="*/ 1293937 w 2369185"/>
              <a:gd name="connsiteY3" fmla="*/ 152081 h 152081"/>
              <a:gd name="connsiteX4" fmla="*/ 2369185 w 2369185"/>
              <a:gd name="connsiteY4" fmla="*/ 148255 h 152081"/>
              <a:gd name="connsiteX0" fmla="*/ 0 w 2369185"/>
              <a:gd name="connsiteY0" fmla="*/ 147212 h 159733"/>
              <a:gd name="connsiteX1" fmla="*/ 1090152 w 2369185"/>
              <a:gd name="connsiteY1" fmla="*/ 147033 h 159733"/>
              <a:gd name="connsiteX2" fmla="*/ 1200307 w 2369185"/>
              <a:gd name="connsiteY2" fmla="*/ 0 h 159733"/>
              <a:gd name="connsiteX3" fmla="*/ 1293937 w 2369185"/>
              <a:gd name="connsiteY3" fmla="*/ 152081 h 159733"/>
              <a:gd name="connsiteX4" fmla="*/ 2369185 w 2369185"/>
              <a:gd name="connsiteY4" fmla="*/ 159733 h 159733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3937 w 2373011"/>
              <a:gd name="connsiteY3" fmla="*/ 152081 h 152081"/>
              <a:gd name="connsiteX4" fmla="*/ 2373011 w 2373011"/>
              <a:gd name="connsiteY4" fmla="*/ 152081 h 152081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0111 w 2373011"/>
              <a:gd name="connsiteY3" fmla="*/ 144429 h 152081"/>
              <a:gd name="connsiteX4" fmla="*/ 2373011 w 2373011"/>
              <a:gd name="connsiteY4" fmla="*/ 152081 h 152081"/>
              <a:gd name="connsiteX0" fmla="*/ 0 w 2373011"/>
              <a:gd name="connsiteY0" fmla="*/ 147212 h 147212"/>
              <a:gd name="connsiteX1" fmla="*/ 1090152 w 2373011"/>
              <a:gd name="connsiteY1" fmla="*/ 147033 h 147212"/>
              <a:gd name="connsiteX2" fmla="*/ 1200307 w 2373011"/>
              <a:gd name="connsiteY2" fmla="*/ 0 h 147212"/>
              <a:gd name="connsiteX3" fmla="*/ 1290111 w 2373011"/>
              <a:gd name="connsiteY3" fmla="*/ 144429 h 147212"/>
              <a:gd name="connsiteX4" fmla="*/ 2373011 w 2373011"/>
              <a:gd name="connsiteY4" fmla="*/ 144429 h 147212"/>
              <a:gd name="connsiteX0" fmla="*/ 0 w 2373011"/>
              <a:gd name="connsiteY0" fmla="*/ 144037 h 144037"/>
              <a:gd name="connsiteX1" fmla="*/ 1090152 w 2373011"/>
              <a:gd name="connsiteY1" fmla="*/ 143858 h 144037"/>
              <a:gd name="connsiteX2" fmla="*/ 1190782 w 2373011"/>
              <a:gd name="connsiteY2" fmla="*/ 0 h 144037"/>
              <a:gd name="connsiteX3" fmla="*/ 1290111 w 2373011"/>
              <a:gd name="connsiteY3" fmla="*/ 141254 h 144037"/>
              <a:gd name="connsiteX4" fmla="*/ 2373011 w 2373011"/>
              <a:gd name="connsiteY4" fmla="*/ 141254 h 144037"/>
              <a:gd name="connsiteX0" fmla="*/ 0 w 2373011"/>
              <a:gd name="connsiteY0" fmla="*/ 140862 h 140862"/>
              <a:gd name="connsiteX1" fmla="*/ 1090152 w 2373011"/>
              <a:gd name="connsiteY1" fmla="*/ 140683 h 140862"/>
              <a:gd name="connsiteX2" fmla="*/ 1197132 w 2373011"/>
              <a:gd name="connsiteY2" fmla="*/ 0 h 140862"/>
              <a:gd name="connsiteX3" fmla="*/ 1290111 w 2373011"/>
              <a:gd name="connsiteY3" fmla="*/ 138079 h 140862"/>
              <a:gd name="connsiteX4" fmla="*/ 2373011 w 2373011"/>
              <a:gd name="connsiteY4" fmla="*/ 138079 h 140862"/>
              <a:gd name="connsiteX0" fmla="*/ 0 w 2373011"/>
              <a:gd name="connsiteY0" fmla="*/ 134512 h 134512"/>
              <a:gd name="connsiteX1" fmla="*/ 1090152 w 2373011"/>
              <a:gd name="connsiteY1" fmla="*/ 134333 h 134512"/>
              <a:gd name="connsiteX2" fmla="*/ 1193957 w 2373011"/>
              <a:gd name="connsiteY2" fmla="*/ 0 h 134512"/>
              <a:gd name="connsiteX3" fmla="*/ 1290111 w 2373011"/>
              <a:gd name="connsiteY3" fmla="*/ 131729 h 134512"/>
              <a:gd name="connsiteX4" fmla="*/ 2373011 w 2373011"/>
              <a:gd name="connsiteY4" fmla="*/ 131729 h 134512"/>
              <a:gd name="connsiteX0" fmla="*/ 0 w 4914054"/>
              <a:gd name="connsiteY0" fmla="*/ 131337 h 134333"/>
              <a:gd name="connsiteX1" fmla="*/ 3631195 w 4914054"/>
              <a:gd name="connsiteY1" fmla="*/ 134333 h 134333"/>
              <a:gd name="connsiteX2" fmla="*/ 3735000 w 4914054"/>
              <a:gd name="connsiteY2" fmla="*/ 0 h 134333"/>
              <a:gd name="connsiteX3" fmla="*/ 3831154 w 4914054"/>
              <a:gd name="connsiteY3" fmla="*/ 131729 h 134333"/>
              <a:gd name="connsiteX4" fmla="*/ 4914054 w 4914054"/>
              <a:gd name="connsiteY4" fmla="*/ 131729 h 134333"/>
              <a:gd name="connsiteX0" fmla="*/ 0 w 7452111"/>
              <a:gd name="connsiteY0" fmla="*/ 131337 h 134333"/>
              <a:gd name="connsiteX1" fmla="*/ 3631195 w 7452111"/>
              <a:gd name="connsiteY1" fmla="*/ 134333 h 134333"/>
              <a:gd name="connsiteX2" fmla="*/ 3735000 w 7452111"/>
              <a:gd name="connsiteY2" fmla="*/ 0 h 134333"/>
              <a:gd name="connsiteX3" fmla="*/ 3831154 w 7452111"/>
              <a:gd name="connsiteY3" fmla="*/ 131729 h 134333"/>
              <a:gd name="connsiteX4" fmla="*/ 7452111 w 7452111"/>
              <a:gd name="connsiteY4" fmla="*/ 131729 h 13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2111" h="134333">
                <a:moveTo>
                  <a:pt x="0" y="131337"/>
                </a:moveTo>
                <a:lnTo>
                  <a:pt x="3631195" y="134333"/>
                </a:lnTo>
                <a:lnTo>
                  <a:pt x="3735000" y="0"/>
                </a:lnTo>
                <a:lnTo>
                  <a:pt x="3831154" y="131729"/>
                </a:lnTo>
                <a:lnTo>
                  <a:pt x="7452111" y="131729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solidFill>
                <a:srgbClr val="0A62AC"/>
              </a:solidFill>
              <a:latin typeface="Century Gothic Standaard" charset="0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BA305E60-48B3-41CA-A07D-90A6F00DA3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20" y="5991966"/>
            <a:ext cx="2266380" cy="863600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B40A52CF-2E80-40F3-8925-42E37A173D61}"/>
              </a:ext>
            </a:extLst>
          </p:cNvPr>
          <p:cNvSpPr txBox="1"/>
          <p:nvPr/>
        </p:nvSpPr>
        <p:spPr>
          <a:xfrm>
            <a:off x="662655" y="1907385"/>
            <a:ext cx="7348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5"/>
            </a:pP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Future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: 270 000 hl – Max water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reuse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(2 RO units)</a:t>
            </a:r>
            <a:endParaRPr lang="nl-NL" sz="1600" spc="300" baseline="-25000" dirty="0">
              <a:solidFill>
                <a:schemeClr val="bg1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  <a:p>
            <a:pPr lvl="1"/>
            <a:endParaRPr lang="nl-NL" sz="1600" dirty="0">
              <a:solidFill>
                <a:schemeClr val="bg1"/>
              </a:solidFill>
              <a:latin typeface="Century Gothic Standaard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220DCE3-C556-482C-89D7-52670EF04FAE}"/>
              </a:ext>
            </a:extLst>
          </p:cNvPr>
          <p:cNvSpPr txBox="1"/>
          <p:nvPr/>
        </p:nvSpPr>
        <p:spPr>
          <a:xfrm>
            <a:off x="5737330" y="2325340"/>
            <a:ext cx="33961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err="1">
                <a:solidFill>
                  <a:schemeClr val="bg1"/>
                </a:solidFill>
                <a:latin typeface="Century Gothic Standaard" charset="0"/>
              </a:rPr>
              <a:t>Fresh</a:t>
            </a:r>
            <a:r>
              <a:rPr lang="nl-NL" sz="1200" dirty="0">
                <a:solidFill>
                  <a:schemeClr val="bg1"/>
                </a:solidFill>
                <a:latin typeface="Century Gothic Standaard" charset="0"/>
              </a:rPr>
              <a:t> water intake	54 300 m³/y</a:t>
            </a:r>
          </a:p>
          <a:p>
            <a:r>
              <a:rPr lang="nl-NL" sz="1200" dirty="0" err="1">
                <a:solidFill>
                  <a:schemeClr val="bg1"/>
                </a:solidFill>
                <a:latin typeface="Century Gothic Standaard" charset="0"/>
              </a:rPr>
              <a:t>Brine</a:t>
            </a:r>
            <a:r>
              <a:rPr lang="nl-NL" sz="1200" dirty="0">
                <a:solidFill>
                  <a:schemeClr val="bg1"/>
                </a:solidFill>
                <a:latin typeface="Century Gothic Standaard" charset="0"/>
              </a:rPr>
              <a:t> </a:t>
            </a:r>
            <a:r>
              <a:rPr lang="nl-NL" sz="1200" dirty="0" err="1">
                <a:solidFill>
                  <a:schemeClr val="bg1"/>
                </a:solidFill>
                <a:latin typeface="Century Gothic Standaard" charset="0"/>
              </a:rPr>
              <a:t>consumption</a:t>
            </a:r>
            <a:r>
              <a:rPr lang="nl-NL" sz="1200" dirty="0">
                <a:solidFill>
                  <a:schemeClr val="bg1"/>
                </a:solidFill>
                <a:latin typeface="Century Gothic Standaard" charset="0"/>
              </a:rPr>
              <a:t>	254 000 kg/y</a:t>
            </a:r>
          </a:p>
          <a:p>
            <a:r>
              <a:rPr lang="nl-NL" sz="1200" dirty="0">
                <a:solidFill>
                  <a:schemeClr val="bg1"/>
                </a:solidFill>
                <a:latin typeface="Century Gothic Standaard" charset="0"/>
              </a:rPr>
              <a:t>Water </a:t>
            </a:r>
            <a:r>
              <a:rPr lang="nl-NL" sz="1200" dirty="0" err="1">
                <a:solidFill>
                  <a:schemeClr val="bg1"/>
                </a:solidFill>
                <a:latin typeface="Century Gothic Standaard" charset="0"/>
              </a:rPr>
              <a:t>reuse</a:t>
            </a:r>
            <a:r>
              <a:rPr lang="nl-NL" sz="1200" dirty="0">
                <a:solidFill>
                  <a:schemeClr val="bg1"/>
                </a:solidFill>
                <a:latin typeface="Century Gothic Standaard" charset="0"/>
              </a:rPr>
              <a:t>		69 000 m³/y – 75%</a:t>
            </a:r>
          </a:p>
          <a:p>
            <a:r>
              <a:rPr lang="nl-NL" sz="1200" dirty="0" err="1">
                <a:solidFill>
                  <a:schemeClr val="bg1"/>
                </a:solidFill>
                <a:latin typeface="Century Gothic Standaard" charset="0"/>
              </a:rPr>
              <a:t>Fresh</a:t>
            </a:r>
            <a:r>
              <a:rPr lang="nl-NL" sz="1200" dirty="0">
                <a:solidFill>
                  <a:schemeClr val="bg1"/>
                </a:solidFill>
                <a:latin typeface="Century Gothic Standaard" charset="0"/>
              </a:rPr>
              <a:t> water </a:t>
            </a:r>
            <a:r>
              <a:rPr lang="nl-NL" sz="1200" dirty="0" err="1">
                <a:solidFill>
                  <a:schemeClr val="bg1"/>
                </a:solidFill>
                <a:latin typeface="Century Gothic Standaard" charset="0"/>
              </a:rPr>
              <a:t>consumption</a:t>
            </a:r>
            <a:r>
              <a:rPr lang="nl-NL" sz="1200" dirty="0">
                <a:solidFill>
                  <a:schemeClr val="bg1"/>
                </a:solidFill>
                <a:latin typeface="Century Gothic Standaard" charset="0"/>
              </a:rPr>
              <a:t>	2,0 l/l</a:t>
            </a:r>
          </a:p>
          <a:p>
            <a:endParaRPr lang="nl-NL" sz="1600" dirty="0">
              <a:solidFill>
                <a:schemeClr val="bg1"/>
              </a:solidFill>
              <a:latin typeface="Century Gothic Standaard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0D06354-2614-4582-AB14-40F5BB7A5E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00" y="2458800"/>
            <a:ext cx="6339840" cy="312420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25F454C2-DD49-41CC-80BE-EAE03EF68670}"/>
              </a:ext>
            </a:extLst>
          </p:cNvPr>
          <p:cNvSpPr/>
          <p:nvPr/>
        </p:nvSpPr>
        <p:spPr>
          <a:xfrm>
            <a:off x="5737331" y="2325341"/>
            <a:ext cx="3168000" cy="88763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545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Vrije vorm 36">
            <a:extLst>
              <a:ext uri="{FF2B5EF4-FFF2-40B4-BE49-F238E27FC236}">
                <a16:creationId xmlns:a16="http://schemas.microsoft.com/office/drawing/2014/main" id="{31E50177-229A-4AB3-BD3C-4207F1D5905D}"/>
              </a:ext>
            </a:extLst>
          </p:cNvPr>
          <p:cNvSpPr/>
          <p:nvPr/>
        </p:nvSpPr>
        <p:spPr>
          <a:xfrm rot="10800000">
            <a:off x="611188" y="996755"/>
            <a:ext cx="7923929" cy="134333"/>
          </a:xfrm>
          <a:custGeom>
            <a:avLst/>
            <a:gdLst>
              <a:gd name="connsiteX0" fmla="*/ 0 w 2032000"/>
              <a:gd name="connsiteY0" fmla="*/ 203200 h 228600"/>
              <a:gd name="connsiteX1" fmla="*/ 787400 w 2032000"/>
              <a:gd name="connsiteY1" fmla="*/ 215900 h 228600"/>
              <a:gd name="connsiteX2" fmla="*/ 977900 w 2032000"/>
              <a:gd name="connsiteY2" fmla="*/ 0 h 228600"/>
              <a:gd name="connsiteX3" fmla="*/ 1155700 w 2032000"/>
              <a:gd name="connsiteY3" fmla="*/ 228600 h 228600"/>
              <a:gd name="connsiteX4" fmla="*/ 2032000 w 2032000"/>
              <a:gd name="connsiteY4" fmla="*/ 228600 h 228600"/>
              <a:gd name="connsiteX0" fmla="*/ 0 w 2388315"/>
              <a:gd name="connsiteY0" fmla="*/ 228957 h 228957"/>
              <a:gd name="connsiteX1" fmla="*/ 1143715 w 2388315"/>
              <a:gd name="connsiteY1" fmla="*/ 215900 h 228957"/>
              <a:gd name="connsiteX2" fmla="*/ 1334215 w 2388315"/>
              <a:gd name="connsiteY2" fmla="*/ 0 h 228957"/>
              <a:gd name="connsiteX3" fmla="*/ 1512015 w 2388315"/>
              <a:gd name="connsiteY3" fmla="*/ 228600 h 228957"/>
              <a:gd name="connsiteX4" fmla="*/ 2388315 w 2388315"/>
              <a:gd name="connsiteY4" fmla="*/ 228600 h 228957"/>
              <a:gd name="connsiteX0" fmla="*/ 0 w 2388315"/>
              <a:gd name="connsiteY0" fmla="*/ 216079 h 228600"/>
              <a:gd name="connsiteX1" fmla="*/ 1143715 w 2388315"/>
              <a:gd name="connsiteY1" fmla="*/ 215900 h 228600"/>
              <a:gd name="connsiteX2" fmla="*/ 1334215 w 2388315"/>
              <a:gd name="connsiteY2" fmla="*/ 0 h 228600"/>
              <a:gd name="connsiteX3" fmla="*/ 1512015 w 2388315"/>
              <a:gd name="connsiteY3" fmla="*/ 228600 h 228600"/>
              <a:gd name="connsiteX4" fmla="*/ 2388315 w 2388315"/>
              <a:gd name="connsiteY4" fmla="*/ 228600 h 228600"/>
              <a:gd name="connsiteX0" fmla="*/ 0 w 2369185"/>
              <a:gd name="connsiteY0" fmla="*/ 216079 h 232426"/>
              <a:gd name="connsiteX1" fmla="*/ 1143715 w 2369185"/>
              <a:gd name="connsiteY1" fmla="*/ 215900 h 232426"/>
              <a:gd name="connsiteX2" fmla="*/ 1334215 w 2369185"/>
              <a:gd name="connsiteY2" fmla="*/ 0 h 232426"/>
              <a:gd name="connsiteX3" fmla="*/ 1512015 w 2369185"/>
              <a:gd name="connsiteY3" fmla="*/ 228600 h 232426"/>
              <a:gd name="connsiteX4" fmla="*/ 2369185 w 2369185"/>
              <a:gd name="connsiteY4" fmla="*/ 232426 h 232426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512015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36252"/>
              <a:gd name="connsiteX1" fmla="*/ 1143715 w 2376837"/>
              <a:gd name="connsiteY1" fmla="*/ 215900 h 236252"/>
              <a:gd name="connsiteX2" fmla="*/ 1334215 w 2376837"/>
              <a:gd name="connsiteY2" fmla="*/ 0 h 236252"/>
              <a:gd name="connsiteX3" fmla="*/ 1301589 w 2376837"/>
              <a:gd name="connsiteY3" fmla="*/ 236252 h 236252"/>
              <a:gd name="connsiteX4" fmla="*/ 2376837 w 2376837"/>
              <a:gd name="connsiteY4" fmla="*/ 228600 h 236252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28600"/>
              <a:gd name="connsiteX1" fmla="*/ 1067196 w 2376837"/>
              <a:gd name="connsiteY1" fmla="*/ 219726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147212 h 159733"/>
              <a:gd name="connsiteX1" fmla="*/ 106719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8632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2081 h 159733"/>
              <a:gd name="connsiteX4" fmla="*/ 2376837 w 2376837"/>
              <a:gd name="connsiteY4" fmla="*/ 159733 h 159733"/>
              <a:gd name="connsiteX0" fmla="*/ 0 w 2369185"/>
              <a:gd name="connsiteY0" fmla="*/ 147212 h 152081"/>
              <a:gd name="connsiteX1" fmla="*/ 1090152 w 2369185"/>
              <a:gd name="connsiteY1" fmla="*/ 147033 h 152081"/>
              <a:gd name="connsiteX2" fmla="*/ 1200307 w 2369185"/>
              <a:gd name="connsiteY2" fmla="*/ 0 h 152081"/>
              <a:gd name="connsiteX3" fmla="*/ 1293937 w 2369185"/>
              <a:gd name="connsiteY3" fmla="*/ 152081 h 152081"/>
              <a:gd name="connsiteX4" fmla="*/ 2369185 w 2369185"/>
              <a:gd name="connsiteY4" fmla="*/ 148255 h 152081"/>
              <a:gd name="connsiteX0" fmla="*/ 0 w 2369185"/>
              <a:gd name="connsiteY0" fmla="*/ 147212 h 159733"/>
              <a:gd name="connsiteX1" fmla="*/ 1090152 w 2369185"/>
              <a:gd name="connsiteY1" fmla="*/ 147033 h 159733"/>
              <a:gd name="connsiteX2" fmla="*/ 1200307 w 2369185"/>
              <a:gd name="connsiteY2" fmla="*/ 0 h 159733"/>
              <a:gd name="connsiteX3" fmla="*/ 1293937 w 2369185"/>
              <a:gd name="connsiteY3" fmla="*/ 152081 h 159733"/>
              <a:gd name="connsiteX4" fmla="*/ 2369185 w 2369185"/>
              <a:gd name="connsiteY4" fmla="*/ 159733 h 159733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3937 w 2373011"/>
              <a:gd name="connsiteY3" fmla="*/ 152081 h 152081"/>
              <a:gd name="connsiteX4" fmla="*/ 2373011 w 2373011"/>
              <a:gd name="connsiteY4" fmla="*/ 152081 h 152081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0111 w 2373011"/>
              <a:gd name="connsiteY3" fmla="*/ 144429 h 152081"/>
              <a:gd name="connsiteX4" fmla="*/ 2373011 w 2373011"/>
              <a:gd name="connsiteY4" fmla="*/ 152081 h 152081"/>
              <a:gd name="connsiteX0" fmla="*/ 0 w 2373011"/>
              <a:gd name="connsiteY0" fmla="*/ 147212 h 147212"/>
              <a:gd name="connsiteX1" fmla="*/ 1090152 w 2373011"/>
              <a:gd name="connsiteY1" fmla="*/ 147033 h 147212"/>
              <a:gd name="connsiteX2" fmla="*/ 1200307 w 2373011"/>
              <a:gd name="connsiteY2" fmla="*/ 0 h 147212"/>
              <a:gd name="connsiteX3" fmla="*/ 1290111 w 2373011"/>
              <a:gd name="connsiteY3" fmla="*/ 144429 h 147212"/>
              <a:gd name="connsiteX4" fmla="*/ 2373011 w 2373011"/>
              <a:gd name="connsiteY4" fmla="*/ 144429 h 147212"/>
              <a:gd name="connsiteX0" fmla="*/ 0 w 2373011"/>
              <a:gd name="connsiteY0" fmla="*/ 144037 h 144037"/>
              <a:gd name="connsiteX1" fmla="*/ 1090152 w 2373011"/>
              <a:gd name="connsiteY1" fmla="*/ 143858 h 144037"/>
              <a:gd name="connsiteX2" fmla="*/ 1190782 w 2373011"/>
              <a:gd name="connsiteY2" fmla="*/ 0 h 144037"/>
              <a:gd name="connsiteX3" fmla="*/ 1290111 w 2373011"/>
              <a:gd name="connsiteY3" fmla="*/ 141254 h 144037"/>
              <a:gd name="connsiteX4" fmla="*/ 2373011 w 2373011"/>
              <a:gd name="connsiteY4" fmla="*/ 141254 h 144037"/>
              <a:gd name="connsiteX0" fmla="*/ 0 w 2373011"/>
              <a:gd name="connsiteY0" fmla="*/ 140862 h 140862"/>
              <a:gd name="connsiteX1" fmla="*/ 1090152 w 2373011"/>
              <a:gd name="connsiteY1" fmla="*/ 140683 h 140862"/>
              <a:gd name="connsiteX2" fmla="*/ 1197132 w 2373011"/>
              <a:gd name="connsiteY2" fmla="*/ 0 h 140862"/>
              <a:gd name="connsiteX3" fmla="*/ 1290111 w 2373011"/>
              <a:gd name="connsiteY3" fmla="*/ 138079 h 140862"/>
              <a:gd name="connsiteX4" fmla="*/ 2373011 w 2373011"/>
              <a:gd name="connsiteY4" fmla="*/ 138079 h 140862"/>
              <a:gd name="connsiteX0" fmla="*/ 0 w 2373011"/>
              <a:gd name="connsiteY0" fmla="*/ 134512 h 134512"/>
              <a:gd name="connsiteX1" fmla="*/ 1090152 w 2373011"/>
              <a:gd name="connsiteY1" fmla="*/ 134333 h 134512"/>
              <a:gd name="connsiteX2" fmla="*/ 1193957 w 2373011"/>
              <a:gd name="connsiteY2" fmla="*/ 0 h 134512"/>
              <a:gd name="connsiteX3" fmla="*/ 1290111 w 2373011"/>
              <a:gd name="connsiteY3" fmla="*/ 131729 h 134512"/>
              <a:gd name="connsiteX4" fmla="*/ 2373011 w 2373011"/>
              <a:gd name="connsiteY4" fmla="*/ 131729 h 134512"/>
              <a:gd name="connsiteX0" fmla="*/ 0 w 4914054"/>
              <a:gd name="connsiteY0" fmla="*/ 131337 h 134333"/>
              <a:gd name="connsiteX1" fmla="*/ 3631195 w 4914054"/>
              <a:gd name="connsiteY1" fmla="*/ 134333 h 134333"/>
              <a:gd name="connsiteX2" fmla="*/ 3735000 w 4914054"/>
              <a:gd name="connsiteY2" fmla="*/ 0 h 134333"/>
              <a:gd name="connsiteX3" fmla="*/ 3831154 w 4914054"/>
              <a:gd name="connsiteY3" fmla="*/ 131729 h 134333"/>
              <a:gd name="connsiteX4" fmla="*/ 4914054 w 4914054"/>
              <a:gd name="connsiteY4" fmla="*/ 131729 h 134333"/>
              <a:gd name="connsiteX0" fmla="*/ 0 w 7452111"/>
              <a:gd name="connsiteY0" fmla="*/ 131337 h 134333"/>
              <a:gd name="connsiteX1" fmla="*/ 3631195 w 7452111"/>
              <a:gd name="connsiteY1" fmla="*/ 134333 h 134333"/>
              <a:gd name="connsiteX2" fmla="*/ 3735000 w 7452111"/>
              <a:gd name="connsiteY2" fmla="*/ 0 h 134333"/>
              <a:gd name="connsiteX3" fmla="*/ 3831154 w 7452111"/>
              <a:gd name="connsiteY3" fmla="*/ 131729 h 134333"/>
              <a:gd name="connsiteX4" fmla="*/ 7452111 w 7452111"/>
              <a:gd name="connsiteY4" fmla="*/ 131729 h 13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2111" h="134333">
                <a:moveTo>
                  <a:pt x="0" y="131337"/>
                </a:moveTo>
                <a:lnTo>
                  <a:pt x="3631195" y="134333"/>
                </a:lnTo>
                <a:lnTo>
                  <a:pt x="3735000" y="0"/>
                </a:lnTo>
                <a:lnTo>
                  <a:pt x="3831154" y="131729"/>
                </a:lnTo>
                <a:lnTo>
                  <a:pt x="7452111" y="131729"/>
                </a:lnTo>
              </a:path>
            </a:pathLst>
          </a:custGeom>
          <a:noFill/>
          <a:ln w="6350">
            <a:solidFill>
              <a:srgbClr val="186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solidFill>
                <a:srgbClr val="0A62AC"/>
              </a:solidFill>
              <a:latin typeface="Century Gothic Standaard" charset="0"/>
            </a:endParaRP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60D5A43A-348A-4E3C-8194-6634032823EE}"/>
              </a:ext>
            </a:extLst>
          </p:cNvPr>
          <p:cNvSpPr txBox="1"/>
          <p:nvPr/>
        </p:nvSpPr>
        <p:spPr>
          <a:xfrm>
            <a:off x="611188" y="472547"/>
            <a:ext cx="7923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spc="300" dirty="0" err="1">
                <a:solidFill>
                  <a:srgbClr val="18678F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References</a:t>
            </a:r>
            <a:r>
              <a:rPr lang="nl-NL" sz="2000" b="1" spc="300" dirty="0">
                <a:solidFill>
                  <a:srgbClr val="18678F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</a:t>
            </a:r>
            <a:r>
              <a:rPr lang="nl-NL" sz="2000" b="1" spc="300" dirty="0" err="1">
                <a:solidFill>
                  <a:srgbClr val="18678F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Breweries</a:t>
            </a:r>
            <a:r>
              <a:rPr lang="nl-NL" sz="2000" b="1" spc="300" dirty="0">
                <a:solidFill>
                  <a:srgbClr val="18678F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/Malt house </a:t>
            </a:r>
            <a:r>
              <a:rPr lang="nl-NL" sz="2000" b="1" spc="300" dirty="0" err="1">
                <a:solidFill>
                  <a:srgbClr val="18678F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setor</a:t>
            </a:r>
            <a:endParaRPr lang="nl-NL" sz="2000" b="1" spc="300" dirty="0">
              <a:solidFill>
                <a:srgbClr val="18678F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</p:txBody>
      </p:sp>
      <p:pic>
        <p:nvPicPr>
          <p:cNvPr id="30" name="Afbeelding 29">
            <a:extLst>
              <a:ext uri="{FF2B5EF4-FFF2-40B4-BE49-F238E27FC236}">
                <a16:creationId xmlns:a16="http://schemas.microsoft.com/office/drawing/2014/main" id="{8926A76A-90D1-49D5-98FB-FB276B08C3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20" y="5991966"/>
            <a:ext cx="2266380" cy="863600"/>
          </a:xfrm>
          <a:prstGeom prst="rect">
            <a:avLst/>
          </a:prstGeom>
        </p:spPr>
      </p:pic>
      <p:pic>
        <p:nvPicPr>
          <p:cNvPr id="27" name="Afbeelding 26" descr="https://encrypted-tbn1.gstatic.com/images?q=tbn:ANd9GcTR1Bb5IONUMJXHSbhk7v46nZWID4CFn0saJKuGog42VFQLD4nN">
            <a:hlinkClick r:id="rId4"/>
            <a:extLst>
              <a:ext uri="{FF2B5EF4-FFF2-40B4-BE49-F238E27FC236}">
                <a16:creationId xmlns:a16="http://schemas.microsoft.com/office/drawing/2014/main" id="{F0C7E9F9-8059-48D8-9B0D-5A6C18D737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83" y="2645053"/>
            <a:ext cx="1158499" cy="720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B6552AA0-82BB-4D5E-96C2-62D0A6C2933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632" y="3728799"/>
            <a:ext cx="734060" cy="863600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1ADAA686-72DE-4231-AAD8-14F412946FC0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3765090"/>
            <a:ext cx="1133475" cy="863600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91A8C3FB-A46D-443D-9B17-B62A249D145B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840" y="3764455"/>
            <a:ext cx="813435" cy="864235"/>
          </a:xfrm>
          <a:prstGeom prst="rect">
            <a:avLst/>
          </a:prstGeom>
          <a:noFill/>
        </p:spPr>
      </p:pic>
      <p:pic>
        <p:nvPicPr>
          <p:cNvPr id="33" name="Afbeelding 32">
            <a:extLst>
              <a:ext uri="{FF2B5EF4-FFF2-40B4-BE49-F238E27FC236}">
                <a16:creationId xmlns:a16="http://schemas.microsoft.com/office/drawing/2014/main" id="{7721FD13-ACB4-4D11-97A4-E9204696B2C6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497" y="2548833"/>
            <a:ext cx="1397000" cy="864235"/>
          </a:xfrm>
          <a:prstGeom prst="rect">
            <a:avLst/>
          </a:prstGeom>
          <a:noFill/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655C8F44-BF80-431C-994D-FFA79197D7F4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521" y="2584790"/>
            <a:ext cx="813435" cy="864235"/>
          </a:xfrm>
          <a:prstGeom prst="rect">
            <a:avLst/>
          </a:prstGeom>
          <a:noFill/>
        </p:spPr>
      </p:pic>
      <p:pic>
        <p:nvPicPr>
          <p:cNvPr id="35" name="Afbeelding 34">
            <a:extLst>
              <a:ext uri="{FF2B5EF4-FFF2-40B4-BE49-F238E27FC236}">
                <a16:creationId xmlns:a16="http://schemas.microsoft.com/office/drawing/2014/main" id="{DA5AFD7B-1E4E-47C5-8FF2-FE88F7B168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571" y="1755342"/>
            <a:ext cx="1671946" cy="308026"/>
          </a:xfrm>
          <a:prstGeom prst="rect">
            <a:avLst/>
          </a:prstGeom>
          <a:noFill/>
        </p:spPr>
      </p:pic>
      <p:pic>
        <p:nvPicPr>
          <p:cNvPr id="39" name="Afbeelding 38" descr="http://www.dentoogoloog.be/afbeeldingen/brouwerijen/logo/palm.jpg">
            <a:extLst>
              <a:ext uri="{FF2B5EF4-FFF2-40B4-BE49-F238E27FC236}">
                <a16:creationId xmlns:a16="http://schemas.microsoft.com/office/drawing/2014/main" id="{A0D3DC3D-6627-4F47-89E2-CD6E323E6B0C}"/>
              </a:ext>
            </a:extLst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360" y="2717125"/>
            <a:ext cx="828040" cy="575945"/>
          </a:xfrm>
          <a:prstGeom prst="rect">
            <a:avLst/>
          </a:prstGeom>
          <a:noFill/>
        </p:spPr>
      </p:pic>
      <p:pic>
        <p:nvPicPr>
          <p:cNvPr id="44" name="Picture 2" descr="Afbeeldingsresultaat voor nldc noord limburgse distributie">
            <a:extLst>
              <a:ext uri="{FF2B5EF4-FFF2-40B4-BE49-F238E27FC236}">
                <a16:creationId xmlns:a16="http://schemas.microsoft.com/office/drawing/2014/main" id="{B75CAA42-30EF-4B87-B648-1F6ED37F2B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9" t="15988" r="25638" b="28439"/>
          <a:stretch/>
        </p:blipFill>
        <p:spPr bwMode="auto">
          <a:xfrm>
            <a:off x="3500659" y="3897794"/>
            <a:ext cx="1872208" cy="5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Afbeelding 18" descr="Afbeeldingsresultaten voor zagrebačka pivovara">
            <a:extLst>
              <a:ext uri="{FF2B5EF4-FFF2-40B4-BE49-F238E27FC236}">
                <a16:creationId xmlns:a16="http://schemas.microsoft.com/office/drawing/2014/main" id="{79EE70DF-8089-41F9-BE00-DD7399B5E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64" y="3626033"/>
            <a:ext cx="1708103" cy="89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Afbeelding 2" descr="Afbeeldingsresultaten voor abdij westvleteren logo ">
            <a:extLst>
              <a:ext uri="{FF2B5EF4-FFF2-40B4-BE49-F238E27FC236}">
                <a16:creationId xmlns:a16="http://schemas.microsoft.com/office/drawing/2014/main" id="{C1C45FAB-8584-4D4D-942E-8212C4969E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1" t="23239" r="32649" b="26935"/>
          <a:stretch/>
        </p:blipFill>
        <p:spPr bwMode="auto">
          <a:xfrm>
            <a:off x="8264153" y="2495204"/>
            <a:ext cx="688064" cy="971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Afbeelding 46">
            <a:extLst>
              <a:ext uri="{FF2B5EF4-FFF2-40B4-BE49-F238E27FC236}">
                <a16:creationId xmlns:a16="http://schemas.microsoft.com/office/drawing/2014/main" id="{9C91711B-BB4B-4B8E-9E6C-64A17A7BF7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82" y="5251895"/>
            <a:ext cx="1846351" cy="424661"/>
          </a:xfrm>
          <a:prstGeom prst="rect">
            <a:avLst/>
          </a:prstGeom>
        </p:spPr>
      </p:pic>
      <p:sp>
        <p:nvSpPr>
          <p:cNvPr id="48" name="AutoShape 6" descr="Afbeeldingsresultaat voor mouterij dingemans">
            <a:extLst>
              <a:ext uri="{FF2B5EF4-FFF2-40B4-BE49-F238E27FC236}">
                <a16:creationId xmlns:a16="http://schemas.microsoft.com/office/drawing/2014/main" id="{3299C9C8-E447-42BF-8693-AA39BBC836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49" name="Afbeelding 48">
            <a:extLst>
              <a:ext uri="{FF2B5EF4-FFF2-40B4-BE49-F238E27FC236}">
                <a16:creationId xmlns:a16="http://schemas.microsoft.com/office/drawing/2014/main" id="{B85D61AE-9635-4F9A-8FA2-7DE1ACDF364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830" y="5152977"/>
            <a:ext cx="1225416" cy="1199157"/>
          </a:xfrm>
          <a:prstGeom prst="rect">
            <a:avLst/>
          </a:prstGeom>
        </p:spPr>
      </p:pic>
      <p:pic>
        <p:nvPicPr>
          <p:cNvPr id="50" name="Picture 10" descr="Afbeeldingsresultaat voor boortmalt">
            <a:hlinkClick r:id="rId18"/>
            <a:extLst>
              <a:ext uri="{FF2B5EF4-FFF2-40B4-BE49-F238E27FC236}">
                <a16:creationId xmlns:a16="http://schemas.microsoft.com/office/drawing/2014/main" id="{A42D894C-325A-4218-800A-B3E653A5B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791" y="5239064"/>
            <a:ext cx="1068165" cy="106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Afbeelding 50">
            <a:extLst>
              <a:ext uri="{FF2B5EF4-FFF2-40B4-BE49-F238E27FC236}">
                <a16:creationId xmlns:a16="http://schemas.microsoft.com/office/drawing/2014/main" id="{90CDA16C-D239-4E43-9FA3-E607AA9F24D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93008" y="2542609"/>
            <a:ext cx="981504" cy="981504"/>
          </a:xfrm>
          <a:prstGeom prst="rect">
            <a:avLst/>
          </a:prstGeom>
        </p:spPr>
      </p:pic>
      <p:pic>
        <p:nvPicPr>
          <p:cNvPr id="52" name="Afbeelding 51">
            <a:extLst>
              <a:ext uri="{FF2B5EF4-FFF2-40B4-BE49-F238E27FC236}">
                <a16:creationId xmlns:a16="http://schemas.microsoft.com/office/drawing/2014/main" id="{868FAE98-F5CD-4216-8A12-7CB55D5D99F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09014" y="6108015"/>
            <a:ext cx="1378239" cy="476250"/>
          </a:xfrm>
          <a:prstGeom prst="rect">
            <a:avLst/>
          </a:prstGeom>
        </p:spPr>
      </p:pic>
      <p:pic>
        <p:nvPicPr>
          <p:cNvPr id="53" name="Afbeelding 52">
            <a:extLst>
              <a:ext uri="{FF2B5EF4-FFF2-40B4-BE49-F238E27FC236}">
                <a16:creationId xmlns:a16="http://schemas.microsoft.com/office/drawing/2014/main" id="{092320C6-3473-4929-A04E-3F44F938AE5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263992" y="1389353"/>
            <a:ext cx="1986978" cy="959655"/>
          </a:xfrm>
          <a:prstGeom prst="rect">
            <a:avLst/>
          </a:prstGeom>
        </p:spPr>
      </p:pic>
      <p:pic>
        <p:nvPicPr>
          <p:cNvPr id="54" name="Picture 2" descr="Afbeeldingsresultaat voor abinbev logo">
            <a:extLst>
              <a:ext uri="{FF2B5EF4-FFF2-40B4-BE49-F238E27FC236}">
                <a16:creationId xmlns:a16="http://schemas.microsoft.com/office/drawing/2014/main" id="{CDD941BA-023A-43C2-8952-AF1A2E417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19" y="1503626"/>
            <a:ext cx="1587078" cy="88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Afbeeldingsresultaat voor la goudale logo">
            <a:extLst>
              <a:ext uri="{FF2B5EF4-FFF2-40B4-BE49-F238E27FC236}">
                <a16:creationId xmlns:a16="http://schemas.microsoft.com/office/drawing/2014/main" id="{55D0F5AE-CF93-42EE-97BA-96D7DBD91E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3" b="22936"/>
          <a:stretch/>
        </p:blipFill>
        <p:spPr bwMode="auto">
          <a:xfrm>
            <a:off x="4546208" y="1370194"/>
            <a:ext cx="1266138" cy="89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90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848466"/>
            <a:ext cx="9144000" cy="5143500"/>
          </a:xfrm>
          <a:prstGeom prst="rect">
            <a:avLst/>
          </a:prstGeom>
          <a:solidFill>
            <a:srgbClr val="186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Century Gothic Standaard" charset="0"/>
            </a:endParaRPr>
          </a:p>
        </p:txBody>
      </p:sp>
      <p:graphicFrame>
        <p:nvGraphicFramePr>
          <p:cNvPr id="23" name="Grafiek 22">
            <a:extLst>
              <a:ext uri="{FF2B5EF4-FFF2-40B4-BE49-F238E27FC236}">
                <a16:creationId xmlns:a16="http://schemas.microsoft.com/office/drawing/2014/main" id="{A0578DF9-EF20-4C60-B6C9-4F992DC7FEF9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350139347"/>
              </p:ext>
            </p:extLst>
          </p:nvPr>
        </p:nvGraphicFramePr>
        <p:xfrm>
          <a:off x="1493745" y="1992472"/>
          <a:ext cx="6174599" cy="4028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kstvak 3"/>
          <p:cNvSpPr txBox="1"/>
          <p:nvPr/>
        </p:nvSpPr>
        <p:spPr>
          <a:xfrm>
            <a:off x="604884" y="1124744"/>
            <a:ext cx="7927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IMPACT OF WATER REUSE</a:t>
            </a:r>
          </a:p>
        </p:txBody>
      </p:sp>
      <p:sp>
        <p:nvSpPr>
          <p:cNvPr id="13" name="Vrije vorm 12"/>
          <p:cNvSpPr/>
          <p:nvPr/>
        </p:nvSpPr>
        <p:spPr>
          <a:xfrm rot="10800000">
            <a:off x="611189" y="1648953"/>
            <a:ext cx="7923929" cy="134333"/>
          </a:xfrm>
          <a:custGeom>
            <a:avLst/>
            <a:gdLst>
              <a:gd name="connsiteX0" fmla="*/ 0 w 2032000"/>
              <a:gd name="connsiteY0" fmla="*/ 203200 h 228600"/>
              <a:gd name="connsiteX1" fmla="*/ 787400 w 2032000"/>
              <a:gd name="connsiteY1" fmla="*/ 215900 h 228600"/>
              <a:gd name="connsiteX2" fmla="*/ 977900 w 2032000"/>
              <a:gd name="connsiteY2" fmla="*/ 0 h 228600"/>
              <a:gd name="connsiteX3" fmla="*/ 1155700 w 2032000"/>
              <a:gd name="connsiteY3" fmla="*/ 228600 h 228600"/>
              <a:gd name="connsiteX4" fmla="*/ 2032000 w 2032000"/>
              <a:gd name="connsiteY4" fmla="*/ 228600 h 228600"/>
              <a:gd name="connsiteX0" fmla="*/ 0 w 2388315"/>
              <a:gd name="connsiteY0" fmla="*/ 228957 h 228957"/>
              <a:gd name="connsiteX1" fmla="*/ 1143715 w 2388315"/>
              <a:gd name="connsiteY1" fmla="*/ 215900 h 228957"/>
              <a:gd name="connsiteX2" fmla="*/ 1334215 w 2388315"/>
              <a:gd name="connsiteY2" fmla="*/ 0 h 228957"/>
              <a:gd name="connsiteX3" fmla="*/ 1512015 w 2388315"/>
              <a:gd name="connsiteY3" fmla="*/ 228600 h 228957"/>
              <a:gd name="connsiteX4" fmla="*/ 2388315 w 2388315"/>
              <a:gd name="connsiteY4" fmla="*/ 228600 h 228957"/>
              <a:gd name="connsiteX0" fmla="*/ 0 w 2388315"/>
              <a:gd name="connsiteY0" fmla="*/ 216079 h 228600"/>
              <a:gd name="connsiteX1" fmla="*/ 1143715 w 2388315"/>
              <a:gd name="connsiteY1" fmla="*/ 215900 h 228600"/>
              <a:gd name="connsiteX2" fmla="*/ 1334215 w 2388315"/>
              <a:gd name="connsiteY2" fmla="*/ 0 h 228600"/>
              <a:gd name="connsiteX3" fmla="*/ 1512015 w 2388315"/>
              <a:gd name="connsiteY3" fmla="*/ 228600 h 228600"/>
              <a:gd name="connsiteX4" fmla="*/ 2388315 w 2388315"/>
              <a:gd name="connsiteY4" fmla="*/ 228600 h 228600"/>
              <a:gd name="connsiteX0" fmla="*/ 0 w 2369185"/>
              <a:gd name="connsiteY0" fmla="*/ 216079 h 232426"/>
              <a:gd name="connsiteX1" fmla="*/ 1143715 w 2369185"/>
              <a:gd name="connsiteY1" fmla="*/ 215900 h 232426"/>
              <a:gd name="connsiteX2" fmla="*/ 1334215 w 2369185"/>
              <a:gd name="connsiteY2" fmla="*/ 0 h 232426"/>
              <a:gd name="connsiteX3" fmla="*/ 1512015 w 2369185"/>
              <a:gd name="connsiteY3" fmla="*/ 228600 h 232426"/>
              <a:gd name="connsiteX4" fmla="*/ 2369185 w 2369185"/>
              <a:gd name="connsiteY4" fmla="*/ 232426 h 232426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512015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36252"/>
              <a:gd name="connsiteX1" fmla="*/ 1143715 w 2376837"/>
              <a:gd name="connsiteY1" fmla="*/ 215900 h 236252"/>
              <a:gd name="connsiteX2" fmla="*/ 1334215 w 2376837"/>
              <a:gd name="connsiteY2" fmla="*/ 0 h 236252"/>
              <a:gd name="connsiteX3" fmla="*/ 1301589 w 2376837"/>
              <a:gd name="connsiteY3" fmla="*/ 236252 h 236252"/>
              <a:gd name="connsiteX4" fmla="*/ 2376837 w 2376837"/>
              <a:gd name="connsiteY4" fmla="*/ 228600 h 236252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28600"/>
              <a:gd name="connsiteX1" fmla="*/ 1067196 w 2376837"/>
              <a:gd name="connsiteY1" fmla="*/ 219726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147212 h 159733"/>
              <a:gd name="connsiteX1" fmla="*/ 106719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8632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2081 h 159733"/>
              <a:gd name="connsiteX4" fmla="*/ 2376837 w 2376837"/>
              <a:gd name="connsiteY4" fmla="*/ 159733 h 159733"/>
              <a:gd name="connsiteX0" fmla="*/ 0 w 2369185"/>
              <a:gd name="connsiteY0" fmla="*/ 147212 h 152081"/>
              <a:gd name="connsiteX1" fmla="*/ 1090152 w 2369185"/>
              <a:gd name="connsiteY1" fmla="*/ 147033 h 152081"/>
              <a:gd name="connsiteX2" fmla="*/ 1200307 w 2369185"/>
              <a:gd name="connsiteY2" fmla="*/ 0 h 152081"/>
              <a:gd name="connsiteX3" fmla="*/ 1293937 w 2369185"/>
              <a:gd name="connsiteY3" fmla="*/ 152081 h 152081"/>
              <a:gd name="connsiteX4" fmla="*/ 2369185 w 2369185"/>
              <a:gd name="connsiteY4" fmla="*/ 148255 h 152081"/>
              <a:gd name="connsiteX0" fmla="*/ 0 w 2369185"/>
              <a:gd name="connsiteY0" fmla="*/ 147212 h 159733"/>
              <a:gd name="connsiteX1" fmla="*/ 1090152 w 2369185"/>
              <a:gd name="connsiteY1" fmla="*/ 147033 h 159733"/>
              <a:gd name="connsiteX2" fmla="*/ 1200307 w 2369185"/>
              <a:gd name="connsiteY2" fmla="*/ 0 h 159733"/>
              <a:gd name="connsiteX3" fmla="*/ 1293937 w 2369185"/>
              <a:gd name="connsiteY3" fmla="*/ 152081 h 159733"/>
              <a:gd name="connsiteX4" fmla="*/ 2369185 w 2369185"/>
              <a:gd name="connsiteY4" fmla="*/ 159733 h 159733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3937 w 2373011"/>
              <a:gd name="connsiteY3" fmla="*/ 152081 h 152081"/>
              <a:gd name="connsiteX4" fmla="*/ 2373011 w 2373011"/>
              <a:gd name="connsiteY4" fmla="*/ 152081 h 152081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0111 w 2373011"/>
              <a:gd name="connsiteY3" fmla="*/ 144429 h 152081"/>
              <a:gd name="connsiteX4" fmla="*/ 2373011 w 2373011"/>
              <a:gd name="connsiteY4" fmla="*/ 152081 h 152081"/>
              <a:gd name="connsiteX0" fmla="*/ 0 w 2373011"/>
              <a:gd name="connsiteY0" fmla="*/ 147212 h 147212"/>
              <a:gd name="connsiteX1" fmla="*/ 1090152 w 2373011"/>
              <a:gd name="connsiteY1" fmla="*/ 147033 h 147212"/>
              <a:gd name="connsiteX2" fmla="*/ 1200307 w 2373011"/>
              <a:gd name="connsiteY2" fmla="*/ 0 h 147212"/>
              <a:gd name="connsiteX3" fmla="*/ 1290111 w 2373011"/>
              <a:gd name="connsiteY3" fmla="*/ 144429 h 147212"/>
              <a:gd name="connsiteX4" fmla="*/ 2373011 w 2373011"/>
              <a:gd name="connsiteY4" fmla="*/ 144429 h 147212"/>
              <a:gd name="connsiteX0" fmla="*/ 0 w 2373011"/>
              <a:gd name="connsiteY0" fmla="*/ 144037 h 144037"/>
              <a:gd name="connsiteX1" fmla="*/ 1090152 w 2373011"/>
              <a:gd name="connsiteY1" fmla="*/ 143858 h 144037"/>
              <a:gd name="connsiteX2" fmla="*/ 1190782 w 2373011"/>
              <a:gd name="connsiteY2" fmla="*/ 0 h 144037"/>
              <a:gd name="connsiteX3" fmla="*/ 1290111 w 2373011"/>
              <a:gd name="connsiteY3" fmla="*/ 141254 h 144037"/>
              <a:gd name="connsiteX4" fmla="*/ 2373011 w 2373011"/>
              <a:gd name="connsiteY4" fmla="*/ 141254 h 144037"/>
              <a:gd name="connsiteX0" fmla="*/ 0 w 2373011"/>
              <a:gd name="connsiteY0" fmla="*/ 140862 h 140862"/>
              <a:gd name="connsiteX1" fmla="*/ 1090152 w 2373011"/>
              <a:gd name="connsiteY1" fmla="*/ 140683 h 140862"/>
              <a:gd name="connsiteX2" fmla="*/ 1197132 w 2373011"/>
              <a:gd name="connsiteY2" fmla="*/ 0 h 140862"/>
              <a:gd name="connsiteX3" fmla="*/ 1290111 w 2373011"/>
              <a:gd name="connsiteY3" fmla="*/ 138079 h 140862"/>
              <a:gd name="connsiteX4" fmla="*/ 2373011 w 2373011"/>
              <a:gd name="connsiteY4" fmla="*/ 138079 h 140862"/>
              <a:gd name="connsiteX0" fmla="*/ 0 w 2373011"/>
              <a:gd name="connsiteY0" fmla="*/ 134512 h 134512"/>
              <a:gd name="connsiteX1" fmla="*/ 1090152 w 2373011"/>
              <a:gd name="connsiteY1" fmla="*/ 134333 h 134512"/>
              <a:gd name="connsiteX2" fmla="*/ 1193957 w 2373011"/>
              <a:gd name="connsiteY2" fmla="*/ 0 h 134512"/>
              <a:gd name="connsiteX3" fmla="*/ 1290111 w 2373011"/>
              <a:gd name="connsiteY3" fmla="*/ 131729 h 134512"/>
              <a:gd name="connsiteX4" fmla="*/ 2373011 w 2373011"/>
              <a:gd name="connsiteY4" fmla="*/ 131729 h 134512"/>
              <a:gd name="connsiteX0" fmla="*/ 0 w 4914054"/>
              <a:gd name="connsiteY0" fmla="*/ 131337 h 134333"/>
              <a:gd name="connsiteX1" fmla="*/ 3631195 w 4914054"/>
              <a:gd name="connsiteY1" fmla="*/ 134333 h 134333"/>
              <a:gd name="connsiteX2" fmla="*/ 3735000 w 4914054"/>
              <a:gd name="connsiteY2" fmla="*/ 0 h 134333"/>
              <a:gd name="connsiteX3" fmla="*/ 3831154 w 4914054"/>
              <a:gd name="connsiteY3" fmla="*/ 131729 h 134333"/>
              <a:gd name="connsiteX4" fmla="*/ 4914054 w 4914054"/>
              <a:gd name="connsiteY4" fmla="*/ 131729 h 134333"/>
              <a:gd name="connsiteX0" fmla="*/ 0 w 7452111"/>
              <a:gd name="connsiteY0" fmla="*/ 131337 h 134333"/>
              <a:gd name="connsiteX1" fmla="*/ 3631195 w 7452111"/>
              <a:gd name="connsiteY1" fmla="*/ 134333 h 134333"/>
              <a:gd name="connsiteX2" fmla="*/ 3735000 w 7452111"/>
              <a:gd name="connsiteY2" fmla="*/ 0 h 134333"/>
              <a:gd name="connsiteX3" fmla="*/ 3831154 w 7452111"/>
              <a:gd name="connsiteY3" fmla="*/ 131729 h 134333"/>
              <a:gd name="connsiteX4" fmla="*/ 7452111 w 7452111"/>
              <a:gd name="connsiteY4" fmla="*/ 131729 h 13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2111" h="134333">
                <a:moveTo>
                  <a:pt x="0" y="131337"/>
                </a:moveTo>
                <a:lnTo>
                  <a:pt x="3631195" y="134333"/>
                </a:lnTo>
                <a:lnTo>
                  <a:pt x="3735000" y="0"/>
                </a:lnTo>
                <a:lnTo>
                  <a:pt x="3831154" y="131729"/>
                </a:lnTo>
                <a:lnTo>
                  <a:pt x="7452111" y="131729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solidFill>
                <a:srgbClr val="0A62AC"/>
              </a:solidFill>
              <a:latin typeface="Century Gothic Standaard" charset="0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BA305E60-48B3-41CA-A07D-90A6F00DA3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20" y="5991966"/>
            <a:ext cx="2266380" cy="863600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B40A52CF-2E80-40F3-8925-42E37A173D61}"/>
              </a:ext>
            </a:extLst>
          </p:cNvPr>
          <p:cNvSpPr txBox="1"/>
          <p:nvPr/>
        </p:nvSpPr>
        <p:spPr>
          <a:xfrm>
            <a:off x="662655" y="1772816"/>
            <a:ext cx="7348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6"/>
            </a:pP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Specific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water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consumption</a:t>
            </a:r>
            <a:endParaRPr lang="nl-NL" sz="1600" spc="300" baseline="-25000" dirty="0">
              <a:solidFill>
                <a:schemeClr val="bg1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  <a:p>
            <a:pPr lvl="1"/>
            <a:endParaRPr lang="nl-NL" sz="1600" dirty="0">
              <a:solidFill>
                <a:schemeClr val="bg1"/>
              </a:solidFill>
              <a:latin typeface="Century Gothic Standaard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D188EAF-C81D-46EF-B43A-AC9D8279640E}"/>
              </a:ext>
            </a:extLst>
          </p:cNvPr>
          <p:cNvSpPr txBox="1"/>
          <p:nvPr/>
        </p:nvSpPr>
        <p:spPr>
          <a:xfrm rot="-2700000">
            <a:off x="5456542" y="3360806"/>
            <a:ext cx="10797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>
                <a:solidFill>
                  <a:schemeClr val="bg1"/>
                </a:solidFill>
              </a:rPr>
              <a:t>Water </a:t>
            </a:r>
            <a:r>
              <a:rPr lang="nl-BE" sz="1400" dirty="0" err="1">
                <a:solidFill>
                  <a:schemeClr val="bg1"/>
                </a:solidFill>
              </a:rPr>
              <a:t>reuse</a:t>
            </a:r>
            <a:endParaRPr lang="nl-BE" sz="1400" dirty="0">
              <a:solidFill>
                <a:schemeClr val="bg1"/>
              </a:solidFill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9249F6C4-03E7-4260-AE8F-FCC18FD57AFE}"/>
              </a:ext>
            </a:extLst>
          </p:cNvPr>
          <p:cNvSpPr txBox="1"/>
          <p:nvPr/>
        </p:nvSpPr>
        <p:spPr>
          <a:xfrm rot="-2700000">
            <a:off x="4222687" y="2952194"/>
            <a:ext cx="1325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>
                <a:solidFill>
                  <a:schemeClr val="bg1"/>
                </a:solidFill>
              </a:rPr>
              <a:t>Automatic </a:t>
            </a:r>
            <a:r>
              <a:rPr lang="nl-BE" sz="1400" dirty="0" err="1">
                <a:solidFill>
                  <a:schemeClr val="bg1"/>
                </a:solidFill>
              </a:rPr>
              <a:t>CIP’s</a:t>
            </a:r>
            <a:endParaRPr lang="nl-BE" sz="1400" dirty="0">
              <a:solidFill>
                <a:schemeClr val="bg1"/>
              </a:solidFill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B94B3FC5-F8D2-4F42-AC7C-038E90C6BBAF}"/>
              </a:ext>
            </a:extLst>
          </p:cNvPr>
          <p:cNvSpPr txBox="1"/>
          <p:nvPr/>
        </p:nvSpPr>
        <p:spPr>
          <a:xfrm rot="-2700000">
            <a:off x="2473036" y="2283646"/>
            <a:ext cx="1198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 err="1">
                <a:solidFill>
                  <a:schemeClr val="bg1"/>
                </a:solidFill>
              </a:rPr>
              <a:t>Bottle</a:t>
            </a:r>
            <a:r>
              <a:rPr lang="nl-BE" sz="1400" dirty="0">
                <a:solidFill>
                  <a:schemeClr val="bg1"/>
                </a:solidFill>
              </a:rPr>
              <a:t> </a:t>
            </a:r>
            <a:r>
              <a:rPr lang="nl-BE" sz="1400" dirty="0" err="1">
                <a:solidFill>
                  <a:schemeClr val="bg1"/>
                </a:solidFill>
              </a:rPr>
              <a:t>washer</a:t>
            </a:r>
            <a:endParaRPr lang="nl-BE" sz="1400" dirty="0">
              <a:solidFill>
                <a:schemeClr val="bg1"/>
              </a:solidFill>
            </a:endParaRPr>
          </a:p>
        </p:txBody>
      </p:sp>
      <p:sp>
        <p:nvSpPr>
          <p:cNvPr id="19" name="Tekstvak 4">
            <a:extLst>
              <a:ext uri="{FF2B5EF4-FFF2-40B4-BE49-F238E27FC236}">
                <a16:creationId xmlns:a16="http://schemas.microsoft.com/office/drawing/2014/main" id="{AD8F9E1D-EDDD-4588-A5DB-45EF3F2DE00B}"/>
              </a:ext>
            </a:extLst>
          </p:cNvPr>
          <p:cNvSpPr txBox="1"/>
          <p:nvPr/>
        </p:nvSpPr>
        <p:spPr>
          <a:xfrm rot="-2700000">
            <a:off x="2853617" y="2305165"/>
            <a:ext cx="1394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nl-BE" sz="1400" dirty="0" err="1">
                <a:solidFill>
                  <a:schemeClr val="bg1"/>
                </a:solidFill>
              </a:rPr>
              <a:t>Tunnelpasteur</a:t>
            </a:r>
            <a:r>
              <a:rPr lang="nl-BE" sz="1400" dirty="0">
                <a:solidFill>
                  <a:schemeClr val="bg1"/>
                </a:solidFill>
              </a:rPr>
              <a:t> &amp;</a:t>
            </a:r>
          </a:p>
          <a:p>
            <a:r>
              <a:rPr lang="nl-BE" sz="1400" dirty="0" err="1">
                <a:solidFill>
                  <a:schemeClr val="bg1"/>
                </a:solidFill>
              </a:rPr>
              <a:t>Cooling</a:t>
            </a:r>
            <a:r>
              <a:rPr lang="nl-BE" sz="1400" dirty="0">
                <a:solidFill>
                  <a:schemeClr val="bg1"/>
                </a:solidFill>
              </a:rPr>
              <a:t> </a:t>
            </a:r>
            <a:r>
              <a:rPr lang="nl-BE" sz="1400" dirty="0" err="1">
                <a:solidFill>
                  <a:schemeClr val="bg1"/>
                </a:solidFill>
              </a:rPr>
              <a:t>tower</a:t>
            </a:r>
            <a:r>
              <a:rPr lang="nl-BE" sz="1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4" name="Tekstvak 4">
            <a:extLst>
              <a:ext uri="{FF2B5EF4-FFF2-40B4-BE49-F238E27FC236}">
                <a16:creationId xmlns:a16="http://schemas.microsoft.com/office/drawing/2014/main" id="{11545846-5CAB-4282-B7FC-798704AEE2BE}"/>
              </a:ext>
            </a:extLst>
          </p:cNvPr>
          <p:cNvSpPr txBox="1"/>
          <p:nvPr/>
        </p:nvSpPr>
        <p:spPr>
          <a:xfrm rot="-2700000">
            <a:off x="3452493" y="2754843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nl-BE" sz="1400" dirty="0" err="1">
                <a:solidFill>
                  <a:schemeClr val="bg1"/>
                </a:solidFill>
              </a:rPr>
              <a:t>Rincer</a:t>
            </a:r>
            <a:endParaRPr lang="nl-BE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74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801152"/>
            <a:ext cx="9144000" cy="5143500"/>
          </a:xfrm>
          <a:prstGeom prst="rect">
            <a:avLst/>
          </a:prstGeom>
          <a:solidFill>
            <a:srgbClr val="186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Century Gothic Standaard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604884" y="1124744"/>
            <a:ext cx="7927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IMPACT OF WATER REUSE</a:t>
            </a:r>
          </a:p>
        </p:txBody>
      </p:sp>
      <p:sp>
        <p:nvSpPr>
          <p:cNvPr id="13" name="Vrije vorm 12"/>
          <p:cNvSpPr/>
          <p:nvPr/>
        </p:nvSpPr>
        <p:spPr>
          <a:xfrm rot="10800000">
            <a:off x="611189" y="1648953"/>
            <a:ext cx="7923929" cy="134333"/>
          </a:xfrm>
          <a:custGeom>
            <a:avLst/>
            <a:gdLst>
              <a:gd name="connsiteX0" fmla="*/ 0 w 2032000"/>
              <a:gd name="connsiteY0" fmla="*/ 203200 h 228600"/>
              <a:gd name="connsiteX1" fmla="*/ 787400 w 2032000"/>
              <a:gd name="connsiteY1" fmla="*/ 215900 h 228600"/>
              <a:gd name="connsiteX2" fmla="*/ 977900 w 2032000"/>
              <a:gd name="connsiteY2" fmla="*/ 0 h 228600"/>
              <a:gd name="connsiteX3" fmla="*/ 1155700 w 2032000"/>
              <a:gd name="connsiteY3" fmla="*/ 228600 h 228600"/>
              <a:gd name="connsiteX4" fmla="*/ 2032000 w 2032000"/>
              <a:gd name="connsiteY4" fmla="*/ 228600 h 228600"/>
              <a:gd name="connsiteX0" fmla="*/ 0 w 2388315"/>
              <a:gd name="connsiteY0" fmla="*/ 228957 h 228957"/>
              <a:gd name="connsiteX1" fmla="*/ 1143715 w 2388315"/>
              <a:gd name="connsiteY1" fmla="*/ 215900 h 228957"/>
              <a:gd name="connsiteX2" fmla="*/ 1334215 w 2388315"/>
              <a:gd name="connsiteY2" fmla="*/ 0 h 228957"/>
              <a:gd name="connsiteX3" fmla="*/ 1512015 w 2388315"/>
              <a:gd name="connsiteY3" fmla="*/ 228600 h 228957"/>
              <a:gd name="connsiteX4" fmla="*/ 2388315 w 2388315"/>
              <a:gd name="connsiteY4" fmla="*/ 228600 h 228957"/>
              <a:gd name="connsiteX0" fmla="*/ 0 w 2388315"/>
              <a:gd name="connsiteY0" fmla="*/ 216079 h 228600"/>
              <a:gd name="connsiteX1" fmla="*/ 1143715 w 2388315"/>
              <a:gd name="connsiteY1" fmla="*/ 215900 h 228600"/>
              <a:gd name="connsiteX2" fmla="*/ 1334215 w 2388315"/>
              <a:gd name="connsiteY2" fmla="*/ 0 h 228600"/>
              <a:gd name="connsiteX3" fmla="*/ 1512015 w 2388315"/>
              <a:gd name="connsiteY3" fmla="*/ 228600 h 228600"/>
              <a:gd name="connsiteX4" fmla="*/ 2388315 w 2388315"/>
              <a:gd name="connsiteY4" fmla="*/ 228600 h 228600"/>
              <a:gd name="connsiteX0" fmla="*/ 0 w 2369185"/>
              <a:gd name="connsiteY0" fmla="*/ 216079 h 232426"/>
              <a:gd name="connsiteX1" fmla="*/ 1143715 w 2369185"/>
              <a:gd name="connsiteY1" fmla="*/ 215900 h 232426"/>
              <a:gd name="connsiteX2" fmla="*/ 1334215 w 2369185"/>
              <a:gd name="connsiteY2" fmla="*/ 0 h 232426"/>
              <a:gd name="connsiteX3" fmla="*/ 1512015 w 2369185"/>
              <a:gd name="connsiteY3" fmla="*/ 228600 h 232426"/>
              <a:gd name="connsiteX4" fmla="*/ 2369185 w 2369185"/>
              <a:gd name="connsiteY4" fmla="*/ 232426 h 232426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512015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36252"/>
              <a:gd name="connsiteX1" fmla="*/ 1143715 w 2376837"/>
              <a:gd name="connsiteY1" fmla="*/ 215900 h 236252"/>
              <a:gd name="connsiteX2" fmla="*/ 1334215 w 2376837"/>
              <a:gd name="connsiteY2" fmla="*/ 0 h 236252"/>
              <a:gd name="connsiteX3" fmla="*/ 1301589 w 2376837"/>
              <a:gd name="connsiteY3" fmla="*/ 236252 h 236252"/>
              <a:gd name="connsiteX4" fmla="*/ 2376837 w 2376837"/>
              <a:gd name="connsiteY4" fmla="*/ 228600 h 236252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28600"/>
              <a:gd name="connsiteX1" fmla="*/ 1067196 w 2376837"/>
              <a:gd name="connsiteY1" fmla="*/ 219726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147212 h 159733"/>
              <a:gd name="connsiteX1" fmla="*/ 106719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8632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2081 h 159733"/>
              <a:gd name="connsiteX4" fmla="*/ 2376837 w 2376837"/>
              <a:gd name="connsiteY4" fmla="*/ 159733 h 159733"/>
              <a:gd name="connsiteX0" fmla="*/ 0 w 2369185"/>
              <a:gd name="connsiteY0" fmla="*/ 147212 h 152081"/>
              <a:gd name="connsiteX1" fmla="*/ 1090152 w 2369185"/>
              <a:gd name="connsiteY1" fmla="*/ 147033 h 152081"/>
              <a:gd name="connsiteX2" fmla="*/ 1200307 w 2369185"/>
              <a:gd name="connsiteY2" fmla="*/ 0 h 152081"/>
              <a:gd name="connsiteX3" fmla="*/ 1293937 w 2369185"/>
              <a:gd name="connsiteY3" fmla="*/ 152081 h 152081"/>
              <a:gd name="connsiteX4" fmla="*/ 2369185 w 2369185"/>
              <a:gd name="connsiteY4" fmla="*/ 148255 h 152081"/>
              <a:gd name="connsiteX0" fmla="*/ 0 w 2369185"/>
              <a:gd name="connsiteY0" fmla="*/ 147212 h 159733"/>
              <a:gd name="connsiteX1" fmla="*/ 1090152 w 2369185"/>
              <a:gd name="connsiteY1" fmla="*/ 147033 h 159733"/>
              <a:gd name="connsiteX2" fmla="*/ 1200307 w 2369185"/>
              <a:gd name="connsiteY2" fmla="*/ 0 h 159733"/>
              <a:gd name="connsiteX3" fmla="*/ 1293937 w 2369185"/>
              <a:gd name="connsiteY3" fmla="*/ 152081 h 159733"/>
              <a:gd name="connsiteX4" fmla="*/ 2369185 w 2369185"/>
              <a:gd name="connsiteY4" fmla="*/ 159733 h 159733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3937 w 2373011"/>
              <a:gd name="connsiteY3" fmla="*/ 152081 h 152081"/>
              <a:gd name="connsiteX4" fmla="*/ 2373011 w 2373011"/>
              <a:gd name="connsiteY4" fmla="*/ 152081 h 152081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0111 w 2373011"/>
              <a:gd name="connsiteY3" fmla="*/ 144429 h 152081"/>
              <a:gd name="connsiteX4" fmla="*/ 2373011 w 2373011"/>
              <a:gd name="connsiteY4" fmla="*/ 152081 h 152081"/>
              <a:gd name="connsiteX0" fmla="*/ 0 w 2373011"/>
              <a:gd name="connsiteY0" fmla="*/ 147212 h 147212"/>
              <a:gd name="connsiteX1" fmla="*/ 1090152 w 2373011"/>
              <a:gd name="connsiteY1" fmla="*/ 147033 h 147212"/>
              <a:gd name="connsiteX2" fmla="*/ 1200307 w 2373011"/>
              <a:gd name="connsiteY2" fmla="*/ 0 h 147212"/>
              <a:gd name="connsiteX3" fmla="*/ 1290111 w 2373011"/>
              <a:gd name="connsiteY3" fmla="*/ 144429 h 147212"/>
              <a:gd name="connsiteX4" fmla="*/ 2373011 w 2373011"/>
              <a:gd name="connsiteY4" fmla="*/ 144429 h 147212"/>
              <a:gd name="connsiteX0" fmla="*/ 0 w 2373011"/>
              <a:gd name="connsiteY0" fmla="*/ 144037 h 144037"/>
              <a:gd name="connsiteX1" fmla="*/ 1090152 w 2373011"/>
              <a:gd name="connsiteY1" fmla="*/ 143858 h 144037"/>
              <a:gd name="connsiteX2" fmla="*/ 1190782 w 2373011"/>
              <a:gd name="connsiteY2" fmla="*/ 0 h 144037"/>
              <a:gd name="connsiteX3" fmla="*/ 1290111 w 2373011"/>
              <a:gd name="connsiteY3" fmla="*/ 141254 h 144037"/>
              <a:gd name="connsiteX4" fmla="*/ 2373011 w 2373011"/>
              <a:gd name="connsiteY4" fmla="*/ 141254 h 144037"/>
              <a:gd name="connsiteX0" fmla="*/ 0 w 2373011"/>
              <a:gd name="connsiteY0" fmla="*/ 140862 h 140862"/>
              <a:gd name="connsiteX1" fmla="*/ 1090152 w 2373011"/>
              <a:gd name="connsiteY1" fmla="*/ 140683 h 140862"/>
              <a:gd name="connsiteX2" fmla="*/ 1197132 w 2373011"/>
              <a:gd name="connsiteY2" fmla="*/ 0 h 140862"/>
              <a:gd name="connsiteX3" fmla="*/ 1290111 w 2373011"/>
              <a:gd name="connsiteY3" fmla="*/ 138079 h 140862"/>
              <a:gd name="connsiteX4" fmla="*/ 2373011 w 2373011"/>
              <a:gd name="connsiteY4" fmla="*/ 138079 h 140862"/>
              <a:gd name="connsiteX0" fmla="*/ 0 w 2373011"/>
              <a:gd name="connsiteY0" fmla="*/ 134512 h 134512"/>
              <a:gd name="connsiteX1" fmla="*/ 1090152 w 2373011"/>
              <a:gd name="connsiteY1" fmla="*/ 134333 h 134512"/>
              <a:gd name="connsiteX2" fmla="*/ 1193957 w 2373011"/>
              <a:gd name="connsiteY2" fmla="*/ 0 h 134512"/>
              <a:gd name="connsiteX3" fmla="*/ 1290111 w 2373011"/>
              <a:gd name="connsiteY3" fmla="*/ 131729 h 134512"/>
              <a:gd name="connsiteX4" fmla="*/ 2373011 w 2373011"/>
              <a:gd name="connsiteY4" fmla="*/ 131729 h 134512"/>
              <a:gd name="connsiteX0" fmla="*/ 0 w 4914054"/>
              <a:gd name="connsiteY0" fmla="*/ 131337 h 134333"/>
              <a:gd name="connsiteX1" fmla="*/ 3631195 w 4914054"/>
              <a:gd name="connsiteY1" fmla="*/ 134333 h 134333"/>
              <a:gd name="connsiteX2" fmla="*/ 3735000 w 4914054"/>
              <a:gd name="connsiteY2" fmla="*/ 0 h 134333"/>
              <a:gd name="connsiteX3" fmla="*/ 3831154 w 4914054"/>
              <a:gd name="connsiteY3" fmla="*/ 131729 h 134333"/>
              <a:gd name="connsiteX4" fmla="*/ 4914054 w 4914054"/>
              <a:gd name="connsiteY4" fmla="*/ 131729 h 134333"/>
              <a:gd name="connsiteX0" fmla="*/ 0 w 7452111"/>
              <a:gd name="connsiteY0" fmla="*/ 131337 h 134333"/>
              <a:gd name="connsiteX1" fmla="*/ 3631195 w 7452111"/>
              <a:gd name="connsiteY1" fmla="*/ 134333 h 134333"/>
              <a:gd name="connsiteX2" fmla="*/ 3735000 w 7452111"/>
              <a:gd name="connsiteY2" fmla="*/ 0 h 134333"/>
              <a:gd name="connsiteX3" fmla="*/ 3831154 w 7452111"/>
              <a:gd name="connsiteY3" fmla="*/ 131729 h 134333"/>
              <a:gd name="connsiteX4" fmla="*/ 7452111 w 7452111"/>
              <a:gd name="connsiteY4" fmla="*/ 131729 h 13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2111" h="134333">
                <a:moveTo>
                  <a:pt x="0" y="131337"/>
                </a:moveTo>
                <a:lnTo>
                  <a:pt x="3631195" y="134333"/>
                </a:lnTo>
                <a:lnTo>
                  <a:pt x="3735000" y="0"/>
                </a:lnTo>
                <a:lnTo>
                  <a:pt x="3831154" y="131729"/>
                </a:lnTo>
                <a:lnTo>
                  <a:pt x="7452111" y="131729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solidFill>
                <a:srgbClr val="0A62AC"/>
              </a:solidFill>
              <a:latin typeface="Century Gothic Standaard" charset="0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BA305E60-48B3-41CA-A07D-90A6F00DA3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20" y="5991966"/>
            <a:ext cx="2266380" cy="863600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B40A52CF-2E80-40F3-8925-42E37A173D61}"/>
              </a:ext>
            </a:extLst>
          </p:cNvPr>
          <p:cNvSpPr txBox="1"/>
          <p:nvPr/>
        </p:nvSpPr>
        <p:spPr>
          <a:xfrm>
            <a:off x="894770" y="1848446"/>
            <a:ext cx="73481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7"/>
            </a:pP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Operational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cost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(Max water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reuse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: 24 700 m³/y)</a:t>
            </a:r>
            <a:endParaRPr lang="nl-NL" sz="1600" dirty="0">
              <a:solidFill>
                <a:schemeClr val="bg1"/>
              </a:solidFill>
              <a:latin typeface="Century Gothic Standaard" charset="0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9C16F4CD-C0A2-4D46-B928-606962C4E807}"/>
              </a:ext>
            </a:extLst>
          </p:cNvPr>
          <p:cNvSpPr txBox="1"/>
          <p:nvPr/>
        </p:nvSpPr>
        <p:spPr>
          <a:xfrm>
            <a:off x="4460386" y="2586697"/>
            <a:ext cx="45557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Not included in operational cost:</a:t>
            </a:r>
            <a:endParaRPr lang="en-GB" sz="1600" spc="300" baseline="-25000" dirty="0">
              <a:solidFill>
                <a:schemeClr val="bg1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Century Gothic Standaard" charset="0"/>
              </a:rPr>
              <a:t>Green image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Century Gothic Standaard" charset="0"/>
              </a:rPr>
              <a:t>Despite the growth of the brewery, the impact on the receiving surface water remains unaffected. Easier permitting process.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Century Gothic Standaard" charset="0"/>
              </a:rPr>
              <a:t>Expansion of production capacity is no longer relying on the ground water permit.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Century Gothic Standaard" charset="0"/>
              </a:rPr>
              <a:t>Savings on taxes for discharge of water and ground water abstraction</a:t>
            </a:r>
          </a:p>
        </p:txBody>
      </p:sp>
      <p:graphicFrame>
        <p:nvGraphicFramePr>
          <p:cNvPr id="9" name="Grafiek 8">
            <a:extLst>
              <a:ext uri="{FF2B5EF4-FFF2-40B4-BE49-F238E27FC236}">
                <a16:creationId xmlns:a16="http://schemas.microsoft.com/office/drawing/2014/main" id="{45943171-7E29-4C71-BEE1-9898DEF29A37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541017741"/>
              </p:ext>
            </p:extLst>
          </p:nvPr>
        </p:nvGraphicFramePr>
        <p:xfrm>
          <a:off x="251520" y="2132856"/>
          <a:ext cx="4717017" cy="3077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kstvak 2">
            <a:extLst>
              <a:ext uri="{FF2B5EF4-FFF2-40B4-BE49-F238E27FC236}">
                <a16:creationId xmlns:a16="http://schemas.microsoft.com/office/drawing/2014/main" id="{0188B418-8AA2-417D-BACA-A6C33236D2B1}"/>
              </a:ext>
            </a:extLst>
          </p:cNvPr>
          <p:cNvSpPr txBox="1"/>
          <p:nvPr/>
        </p:nvSpPr>
        <p:spPr>
          <a:xfrm>
            <a:off x="2659651" y="3487075"/>
            <a:ext cx="922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 err="1">
                <a:solidFill>
                  <a:schemeClr val="bg1"/>
                </a:solidFill>
              </a:rPr>
              <a:t>Chemicals</a:t>
            </a:r>
            <a:endParaRPr lang="nl-BE" sz="1400" dirty="0">
              <a:solidFill>
                <a:schemeClr val="bg1"/>
              </a:solidFill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8BC493BD-2338-4FC3-AE38-D5E33009C45B}"/>
              </a:ext>
            </a:extLst>
          </p:cNvPr>
          <p:cNvSpPr/>
          <p:nvPr/>
        </p:nvSpPr>
        <p:spPr>
          <a:xfrm>
            <a:off x="1752983" y="4316892"/>
            <a:ext cx="6839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400" dirty="0">
                <a:solidFill>
                  <a:schemeClr val="bg1"/>
                </a:solidFill>
              </a:rPr>
              <a:t>Energy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849E981-E813-4A38-A1F1-4D251E269E29}"/>
              </a:ext>
            </a:extLst>
          </p:cNvPr>
          <p:cNvSpPr/>
          <p:nvPr/>
        </p:nvSpPr>
        <p:spPr>
          <a:xfrm>
            <a:off x="1338510" y="2930325"/>
            <a:ext cx="10068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400" dirty="0">
                <a:solidFill>
                  <a:schemeClr val="bg1"/>
                </a:solidFill>
              </a:rPr>
              <a:t>Monitoring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B90E522-BCD7-4B05-8816-EDDE2EA1E255}"/>
              </a:ext>
            </a:extLst>
          </p:cNvPr>
          <p:cNvSpPr/>
          <p:nvPr/>
        </p:nvSpPr>
        <p:spPr>
          <a:xfrm>
            <a:off x="1253924" y="3775094"/>
            <a:ext cx="11492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400" dirty="0">
                <a:solidFill>
                  <a:schemeClr val="bg1"/>
                </a:solidFill>
              </a:rPr>
              <a:t>Maintenance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2F652E58-1A86-4BE3-AA6D-F02928E49265}"/>
              </a:ext>
            </a:extLst>
          </p:cNvPr>
          <p:cNvSpPr/>
          <p:nvPr/>
        </p:nvSpPr>
        <p:spPr>
          <a:xfrm>
            <a:off x="1198600" y="3239666"/>
            <a:ext cx="11087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400" dirty="0" err="1">
                <a:solidFill>
                  <a:schemeClr val="bg1"/>
                </a:solidFill>
              </a:rPr>
              <a:t>Membrane</a:t>
            </a:r>
            <a:endParaRPr lang="nl-BE" sz="1400" dirty="0">
              <a:solidFill>
                <a:schemeClr val="bg1"/>
              </a:solidFill>
            </a:endParaRPr>
          </a:p>
          <a:p>
            <a:r>
              <a:rPr lang="nl-BE" sz="1400" dirty="0" err="1">
                <a:solidFill>
                  <a:schemeClr val="bg1"/>
                </a:solidFill>
              </a:rPr>
              <a:t>replacement</a:t>
            </a:r>
            <a:endParaRPr lang="nl-BE" sz="1400" dirty="0">
              <a:solidFill>
                <a:schemeClr val="bg1"/>
              </a:solidFill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B5805409-3AA1-4927-9E05-E5D392E07C91}"/>
              </a:ext>
            </a:extLst>
          </p:cNvPr>
          <p:cNvSpPr txBox="1"/>
          <p:nvPr/>
        </p:nvSpPr>
        <p:spPr>
          <a:xfrm>
            <a:off x="604884" y="5162843"/>
            <a:ext cx="49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Including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savings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on de-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ironing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and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brine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total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cost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amounts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to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</a:t>
            </a:r>
            <a:r>
              <a:rPr lang="nl-NL" sz="1600" b="1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0,63 €/m³</a:t>
            </a:r>
            <a:endParaRPr lang="nl-NL" sz="1600" b="1" dirty="0">
              <a:solidFill>
                <a:schemeClr val="bg1"/>
              </a:solidFill>
              <a:latin typeface="Century Gothic Standa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79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764704"/>
            <a:ext cx="9144000" cy="5143500"/>
          </a:xfrm>
          <a:prstGeom prst="rect">
            <a:avLst/>
          </a:prstGeom>
          <a:solidFill>
            <a:srgbClr val="186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Century Gothic Standaard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604884" y="1124744"/>
            <a:ext cx="7927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WATER QUALITY MONITORING</a:t>
            </a:r>
          </a:p>
        </p:txBody>
      </p:sp>
      <p:sp>
        <p:nvSpPr>
          <p:cNvPr id="13" name="Vrije vorm 12"/>
          <p:cNvSpPr/>
          <p:nvPr/>
        </p:nvSpPr>
        <p:spPr>
          <a:xfrm rot="10800000">
            <a:off x="611189" y="1648953"/>
            <a:ext cx="7923929" cy="134333"/>
          </a:xfrm>
          <a:custGeom>
            <a:avLst/>
            <a:gdLst>
              <a:gd name="connsiteX0" fmla="*/ 0 w 2032000"/>
              <a:gd name="connsiteY0" fmla="*/ 203200 h 228600"/>
              <a:gd name="connsiteX1" fmla="*/ 787400 w 2032000"/>
              <a:gd name="connsiteY1" fmla="*/ 215900 h 228600"/>
              <a:gd name="connsiteX2" fmla="*/ 977900 w 2032000"/>
              <a:gd name="connsiteY2" fmla="*/ 0 h 228600"/>
              <a:gd name="connsiteX3" fmla="*/ 1155700 w 2032000"/>
              <a:gd name="connsiteY3" fmla="*/ 228600 h 228600"/>
              <a:gd name="connsiteX4" fmla="*/ 2032000 w 2032000"/>
              <a:gd name="connsiteY4" fmla="*/ 228600 h 228600"/>
              <a:gd name="connsiteX0" fmla="*/ 0 w 2388315"/>
              <a:gd name="connsiteY0" fmla="*/ 228957 h 228957"/>
              <a:gd name="connsiteX1" fmla="*/ 1143715 w 2388315"/>
              <a:gd name="connsiteY1" fmla="*/ 215900 h 228957"/>
              <a:gd name="connsiteX2" fmla="*/ 1334215 w 2388315"/>
              <a:gd name="connsiteY2" fmla="*/ 0 h 228957"/>
              <a:gd name="connsiteX3" fmla="*/ 1512015 w 2388315"/>
              <a:gd name="connsiteY3" fmla="*/ 228600 h 228957"/>
              <a:gd name="connsiteX4" fmla="*/ 2388315 w 2388315"/>
              <a:gd name="connsiteY4" fmla="*/ 228600 h 228957"/>
              <a:gd name="connsiteX0" fmla="*/ 0 w 2388315"/>
              <a:gd name="connsiteY0" fmla="*/ 216079 h 228600"/>
              <a:gd name="connsiteX1" fmla="*/ 1143715 w 2388315"/>
              <a:gd name="connsiteY1" fmla="*/ 215900 h 228600"/>
              <a:gd name="connsiteX2" fmla="*/ 1334215 w 2388315"/>
              <a:gd name="connsiteY2" fmla="*/ 0 h 228600"/>
              <a:gd name="connsiteX3" fmla="*/ 1512015 w 2388315"/>
              <a:gd name="connsiteY3" fmla="*/ 228600 h 228600"/>
              <a:gd name="connsiteX4" fmla="*/ 2388315 w 2388315"/>
              <a:gd name="connsiteY4" fmla="*/ 228600 h 228600"/>
              <a:gd name="connsiteX0" fmla="*/ 0 w 2369185"/>
              <a:gd name="connsiteY0" fmla="*/ 216079 h 232426"/>
              <a:gd name="connsiteX1" fmla="*/ 1143715 w 2369185"/>
              <a:gd name="connsiteY1" fmla="*/ 215900 h 232426"/>
              <a:gd name="connsiteX2" fmla="*/ 1334215 w 2369185"/>
              <a:gd name="connsiteY2" fmla="*/ 0 h 232426"/>
              <a:gd name="connsiteX3" fmla="*/ 1512015 w 2369185"/>
              <a:gd name="connsiteY3" fmla="*/ 228600 h 232426"/>
              <a:gd name="connsiteX4" fmla="*/ 2369185 w 2369185"/>
              <a:gd name="connsiteY4" fmla="*/ 232426 h 232426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512015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36252"/>
              <a:gd name="connsiteX1" fmla="*/ 1143715 w 2376837"/>
              <a:gd name="connsiteY1" fmla="*/ 215900 h 236252"/>
              <a:gd name="connsiteX2" fmla="*/ 1334215 w 2376837"/>
              <a:gd name="connsiteY2" fmla="*/ 0 h 236252"/>
              <a:gd name="connsiteX3" fmla="*/ 1301589 w 2376837"/>
              <a:gd name="connsiteY3" fmla="*/ 236252 h 236252"/>
              <a:gd name="connsiteX4" fmla="*/ 2376837 w 2376837"/>
              <a:gd name="connsiteY4" fmla="*/ 228600 h 236252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28600"/>
              <a:gd name="connsiteX1" fmla="*/ 1067196 w 2376837"/>
              <a:gd name="connsiteY1" fmla="*/ 219726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147212 h 159733"/>
              <a:gd name="connsiteX1" fmla="*/ 106719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8632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2081 h 159733"/>
              <a:gd name="connsiteX4" fmla="*/ 2376837 w 2376837"/>
              <a:gd name="connsiteY4" fmla="*/ 159733 h 159733"/>
              <a:gd name="connsiteX0" fmla="*/ 0 w 2369185"/>
              <a:gd name="connsiteY0" fmla="*/ 147212 h 152081"/>
              <a:gd name="connsiteX1" fmla="*/ 1090152 w 2369185"/>
              <a:gd name="connsiteY1" fmla="*/ 147033 h 152081"/>
              <a:gd name="connsiteX2" fmla="*/ 1200307 w 2369185"/>
              <a:gd name="connsiteY2" fmla="*/ 0 h 152081"/>
              <a:gd name="connsiteX3" fmla="*/ 1293937 w 2369185"/>
              <a:gd name="connsiteY3" fmla="*/ 152081 h 152081"/>
              <a:gd name="connsiteX4" fmla="*/ 2369185 w 2369185"/>
              <a:gd name="connsiteY4" fmla="*/ 148255 h 152081"/>
              <a:gd name="connsiteX0" fmla="*/ 0 w 2369185"/>
              <a:gd name="connsiteY0" fmla="*/ 147212 h 159733"/>
              <a:gd name="connsiteX1" fmla="*/ 1090152 w 2369185"/>
              <a:gd name="connsiteY1" fmla="*/ 147033 h 159733"/>
              <a:gd name="connsiteX2" fmla="*/ 1200307 w 2369185"/>
              <a:gd name="connsiteY2" fmla="*/ 0 h 159733"/>
              <a:gd name="connsiteX3" fmla="*/ 1293937 w 2369185"/>
              <a:gd name="connsiteY3" fmla="*/ 152081 h 159733"/>
              <a:gd name="connsiteX4" fmla="*/ 2369185 w 2369185"/>
              <a:gd name="connsiteY4" fmla="*/ 159733 h 159733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3937 w 2373011"/>
              <a:gd name="connsiteY3" fmla="*/ 152081 h 152081"/>
              <a:gd name="connsiteX4" fmla="*/ 2373011 w 2373011"/>
              <a:gd name="connsiteY4" fmla="*/ 152081 h 152081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0111 w 2373011"/>
              <a:gd name="connsiteY3" fmla="*/ 144429 h 152081"/>
              <a:gd name="connsiteX4" fmla="*/ 2373011 w 2373011"/>
              <a:gd name="connsiteY4" fmla="*/ 152081 h 152081"/>
              <a:gd name="connsiteX0" fmla="*/ 0 w 2373011"/>
              <a:gd name="connsiteY0" fmla="*/ 147212 h 147212"/>
              <a:gd name="connsiteX1" fmla="*/ 1090152 w 2373011"/>
              <a:gd name="connsiteY1" fmla="*/ 147033 h 147212"/>
              <a:gd name="connsiteX2" fmla="*/ 1200307 w 2373011"/>
              <a:gd name="connsiteY2" fmla="*/ 0 h 147212"/>
              <a:gd name="connsiteX3" fmla="*/ 1290111 w 2373011"/>
              <a:gd name="connsiteY3" fmla="*/ 144429 h 147212"/>
              <a:gd name="connsiteX4" fmla="*/ 2373011 w 2373011"/>
              <a:gd name="connsiteY4" fmla="*/ 144429 h 147212"/>
              <a:gd name="connsiteX0" fmla="*/ 0 w 2373011"/>
              <a:gd name="connsiteY0" fmla="*/ 144037 h 144037"/>
              <a:gd name="connsiteX1" fmla="*/ 1090152 w 2373011"/>
              <a:gd name="connsiteY1" fmla="*/ 143858 h 144037"/>
              <a:gd name="connsiteX2" fmla="*/ 1190782 w 2373011"/>
              <a:gd name="connsiteY2" fmla="*/ 0 h 144037"/>
              <a:gd name="connsiteX3" fmla="*/ 1290111 w 2373011"/>
              <a:gd name="connsiteY3" fmla="*/ 141254 h 144037"/>
              <a:gd name="connsiteX4" fmla="*/ 2373011 w 2373011"/>
              <a:gd name="connsiteY4" fmla="*/ 141254 h 144037"/>
              <a:gd name="connsiteX0" fmla="*/ 0 w 2373011"/>
              <a:gd name="connsiteY0" fmla="*/ 140862 h 140862"/>
              <a:gd name="connsiteX1" fmla="*/ 1090152 w 2373011"/>
              <a:gd name="connsiteY1" fmla="*/ 140683 h 140862"/>
              <a:gd name="connsiteX2" fmla="*/ 1197132 w 2373011"/>
              <a:gd name="connsiteY2" fmla="*/ 0 h 140862"/>
              <a:gd name="connsiteX3" fmla="*/ 1290111 w 2373011"/>
              <a:gd name="connsiteY3" fmla="*/ 138079 h 140862"/>
              <a:gd name="connsiteX4" fmla="*/ 2373011 w 2373011"/>
              <a:gd name="connsiteY4" fmla="*/ 138079 h 140862"/>
              <a:gd name="connsiteX0" fmla="*/ 0 w 2373011"/>
              <a:gd name="connsiteY0" fmla="*/ 134512 h 134512"/>
              <a:gd name="connsiteX1" fmla="*/ 1090152 w 2373011"/>
              <a:gd name="connsiteY1" fmla="*/ 134333 h 134512"/>
              <a:gd name="connsiteX2" fmla="*/ 1193957 w 2373011"/>
              <a:gd name="connsiteY2" fmla="*/ 0 h 134512"/>
              <a:gd name="connsiteX3" fmla="*/ 1290111 w 2373011"/>
              <a:gd name="connsiteY3" fmla="*/ 131729 h 134512"/>
              <a:gd name="connsiteX4" fmla="*/ 2373011 w 2373011"/>
              <a:gd name="connsiteY4" fmla="*/ 131729 h 134512"/>
              <a:gd name="connsiteX0" fmla="*/ 0 w 4914054"/>
              <a:gd name="connsiteY0" fmla="*/ 131337 h 134333"/>
              <a:gd name="connsiteX1" fmla="*/ 3631195 w 4914054"/>
              <a:gd name="connsiteY1" fmla="*/ 134333 h 134333"/>
              <a:gd name="connsiteX2" fmla="*/ 3735000 w 4914054"/>
              <a:gd name="connsiteY2" fmla="*/ 0 h 134333"/>
              <a:gd name="connsiteX3" fmla="*/ 3831154 w 4914054"/>
              <a:gd name="connsiteY3" fmla="*/ 131729 h 134333"/>
              <a:gd name="connsiteX4" fmla="*/ 4914054 w 4914054"/>
              <a:gd name="connsiteY4" fmla="*/ 131729 h 134333"/>
              <a:gd name="connsiteX0" fmla="*/ 0 w 7452111"/>
              <a:gd name="connsiteY0" fmla="*/ 131337 h 134333"/>
              <a:gd name="connsiteX1" fmla="*/ 3631195 w 7452111"/>
              <a:gd name="connsiteY1" fmla="*/ 134333 h 134333"/>
              <a:gd name="connsiteX2" fmla="*/ 3735000 w 7452111"/>
              <a:gd name="connsiteY2" fmla="*/ 0 h 134333"/>
              <a:gd name="connsiteX3" fmla="*/ 3831154 w 7452111"/>
              <a:gd name="connsiteY3" fmla="*/ 131729 h 134333"/>
              <a:gd name="connsiteX4" fmla="*/ 7452111 w 7452111"/>
              <a:gd name="connsiteY4" fmla="*/ 131729 h 13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2111" h="134333">
                <a:moveTo>
                  <a:pt x="0" y="131337"/>
                </a:moveTo>
                <a:lnTo>
                  <a:pt x="3631195" y="134333"/>
                </a:lnTo>
                <a:lnTo>
                  <a:pt x="3735000" y="0"/>
                </a:lnTo>
                <a:lnTo>
                  <a:pt x="3831154" y="131729"/>
                </a:lnTo>
                <a:lnTo>
                  <a:pt x="7452111" y="131729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solidFill>
                <a:srgbClr val="0A62AC"/>
              </a:solidFill>
              <a:latin typeface="Century Gothic Standaard" charset="0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BA305E60-48B3-41CA-A07D-90A6F00DA3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20" y="5991966"/>
            <a:ext cx="2266380" cy="8636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69E1E42E-8692-49BC-B9A7-39A7BAFCB2C7}"/>
              </a:ext>
            </a:extLst>
          </p:cNvPr>
          <p:cNvSpPr txBox="1"/>
          <p:nvPr/>
        </p:nvSpPr>
        <p:spPr>
          <a:xfrm>
            <a:off x="894770" y="2312875"/>
            <a:ext cx="734815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Annual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analyses:</a:t>
            </a:r>
            <a:endParaRPr lang="nl-NL" sz="1600" spc="300" baseline="-25000" dirty="0">
              <a:solidFill>
                <a:schemeClr val="bg1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  <a:p>
            <a:pPr lvl="1"/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Reuse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water is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subjected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to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the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same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analyses (parameters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and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Century Gothic Standaard" charset="0"/>
              </a:rPr>
              <a:t>frequency</a:t>
            </a:r>
            <a:r>
              <a:rPr lang="nl-NL" sz="1600" dirty="0">
                <a:solidFill>
                  <a:schemeClr val="bg1"/>
                </a:solidFill>
                <a:latin typeface="Century Gothic Standaard" charset="0"/>
              </a:rPr>
              <a:t>)</a:t>
            </a:r>
          </a:p>
          <a:p>
            <a:endParaRPr lang="en-GB" b="1" spc="300" dirty="0">
              <a:solidFill>
                <a:schemeClr val="bg1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Weekly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measurements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of chlorine dioxide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and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microbiological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parameters</a:t>
            </a:r>
          </a:p>
          <a:p>
            <a:pPr marL="342900" indent="-342900">
              <a:buFont typeface="+mj-lt"/>
              <a:buAutoNum type="arabicPeriod" startAt="2"/>
            </a:pPr>
            <a:endParaRPr lang="nl-NL" sz="1600" spc="300" dirty="0">
              <a:solidFill>
                <a:schemeClr val="bg1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Measurements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by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FASFC in 2018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revealed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no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problems</a:t>
            </a:r>
            <a:endParaRPr lang="nl-NL" sz="1600" spc="300" dirty="0">
              <a:solidFill>
                <a:schemeClr val="bg1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  <a:p>
            <a:pPr lvl="1"/>
            <a:endParaRPr lang="en-GB" sz="1600" b="1" spc="300" dirty="0">
              <a:solidFill>
                <a:schemeClr val="bg1"/>
              </a:solidFill>
              <a:latin typeface="Century Gothic Standa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59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815841"/>
            <a:ext cx="9144000" cy="5143500"/>
          </a:xfrm>
          <a:prstGeom prst="rect">
            <a:avLst/>
          </a:prstGeom>
          <a:solidFill>
            <a:srgbClr val="186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Century Gothic Standaard" charset="0"/>
            </a:endParaRP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CE3C7F06-F0E1-441A-BEA8-D9F1E072524F}"/>
              </a:ext>
            </a:extLst>
          </p:cNvPr>
          <p:cNvGrpSpPr/>
          <p:nvPr/>
        </p:nvGrpSpPr>
        <p:grpSpPr>
          <a:xfrm>
            <a:off x="4047624" y="2060848"/>
            <a:ext cx="4844856" cy="3806929"/>
            <a:chOff x="3779912" y="2136779"/>
            <a:chExt cx="4844856" cy="3806929"/>
          </a:xfrm>
        </p:grpSpPr>
        <p:sp>
          <p:nvSpPr>
            <p:cNvPr id="11" name="Rechthoek 10"/>
            <p:cNvSpPr/>
            <p:nvPr/>
          </p:nvSpPr>
          <p:spPr>
            <a:xfrm>
              <a:off x="3779912" y="2136779"/>
              <a:ext cx="4834917" cy="380692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Tekstvak 48"/>
            <p:cNvSpPr txBox="1"/>
            <p:nvPr/>
          </p:nvSpPr>
          <p:spPr>
            <a:xfrm>
              <a:off x="3809731" y="2204864"/>
              <a:ext cx="4815037" cy="3738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l-BE" sz="1600" b="1" spc="3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KEY VALUES</a:t>
              </a:r>
            </a:p>
            <a:p>
              <a:pPr algn="ctr">
                <a:lnSpc>
                  <a:spcPct val="150000"/>
                </a:lnSpc>
              </a:pPr>
              <a:r>
                <a:rPr lang="nl-BE" sz="1600" b="1" spc="3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The </a:t>
              </a:r>
              <a:r>
                <a:rPr lang="nl-BE" sz="1600" b="1" spc="300" dirty="0" err="1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vision</a:t>
              </a:r>
              <a:r>
                <a:rPr lang="nl-BE" sz="1600" b="1" spc="3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of </a:t>
              </a:r>
              <a:r>
                <a:rPr lang="nl-BE" sz="1600" b="1" spc="300" dirty="0" err="1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the</a:t>
              </a:r>
              <a:r>
                <a:rPr lang="nl-BE" sz="1600" b="1" spc="3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nl-BE" sz="1600" b="1" spc="300" dirty="0" err="1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monks</a:t>
              </a:r>
              <a:endParaRPr lang="nl-BE" sz="1600" b="1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algn="ctr">
                <a:lnSpc>
                  <a:spcPct val="150000"/>
                </a:lnSpc>
              </a:pPr>
              <a:endParaRPr lang="nl-BE" sz="1600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nl-BE" sz="1600" spc="3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Small </a:t>
              </a:r>
              <a:r>
                <a:rPr lang="nl-BE" sz="1600" spc="300" dirty="0" err="1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scale</a:t>
              </a:r>
              <a:r>
                <a:rPr lang="nl-BE" sz="1600" spc="3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approach </a:t>
              </a:r>
              <a:r>
                <a:rPr lang="nl-BE" sz="1600" spc="300" dirty="0" err="1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with</a:t>
              </a:r>
              <a:r>
                <a:rPr lang="nl-BE" sz="1600" spc="3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long term </a:t>
              </a:r>
              <a:r>
                <a:rPr lang="nl-BE" sz="1600" spc="300" dirty="0" err="1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vision</a:t>
              </a:r>
              <a:endParaRPr lang="nl-BE" sz="1600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nl-BE" sz="1600" spc="3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Focus on </a:t>
              </a:r>
              <a:r>
                <a:rPr lang="nl-BE" sz="1600" spc="300" dirty="0" err="1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the</a:t>
              </a:r>
              <a:r>
                <a:rPr lang="nl-BE" sz="1600" spc="3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nl-BE" sz="1600" spc="300" dirty="0" err="1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quality</a:t>
              </a:r>
              <a:r>
                <a:rPr lang="nl-BE" sz="1600" spc="3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of </a:t>
              </a:r>
              <a:r>
                <a:rPr lang="nl-BE" sz="1600" spc="300" dirty="0" err="1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the</a:t>
              </a:r>
              <a:r>
                <a:rPr lang="nl-BE" sz="1600" spc="3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product </a:t>
              </a:r>
              <a:r>
                <a:rPr lang="nl-BE" sz="1600" spc="300" dirty="0" err="1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and</a:t>
              </a:r>
              <a:r>
                <a:rPr lang="nl-BE" sz="1600" spc="3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nl-BE" sz="1600" spc="300" dirty="0" err="1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sustainability</a:t>
              </a:r>
              <a:endParaRPr lang="nl-BE" sz="1600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nl-BE" sz="1600" spc="300" dirty="0" err="1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Profits</a:t>
              </a:r>
              <a:r>
                <a:rPr lang="nl-BE" sz="1600" spc="3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are </a:t>
              </a:r>
              <a:r>
                <a:rPr lang="nl-BE" sz="1600" spc="300" dirty="0" err="1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used</a:t>
              </a:r>
              <a:r>
                <a:rPr lang="nl-BE" sz="1600" spc="3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nl-BE" sz="1600" spc="300" dirty="0" err="1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to</a:t>
              </a:r>
              <a:r>
                <a:rPr lang="nl-BE" sz="1600" spc="3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nl-BE" sz="1600" spc="300" dirty="0" err="1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invest</a:t>
              </a:r>
              <a:r>
                <a:rPr lang="nl-BE" sz="1600" spc="3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in </a:t>
              </a:r>
              <a:r>
                <a:rPr lang="nl-BE" sz="1600" spc="300" dirty="0" err="1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the</a:t>
              </a:r>
              <a:r>
                <a:rPr lang="nl-BE" sz="1600" spc="3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nl-BE" sz="1600" spc="300" dirty="0" err="1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brewery</a:t>
              </a:r>
              <a:r>
                <a:rPr lang="nl-BE" sz="1600" spc="3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, </a:t>
              </a:r>
              <a:r>
                <a:rPr lang="nl-BE" sz="1600" spc="300" dirty="0" err="1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livelihood</a:t>
              </a:r>
              <a:r>
                <a:rPr lang="nl-BE" sz="1600" spc="3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of </a:t>
              </a:r>
              <a:r>
                <a:rPr lang="nl-BE" sz="1600" spc="300" dirty="0" err="1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the</a:t>
              </a:r>
              <a:r>
                <a:rPr lang="nl-BE" sz="1600" spc="3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nl-BE" sz="1600" spc="300" dirty="0" err="1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monks</a:t>
              </a:r>
              <a:r>
                <a:rPr lang="nl-BE" sz="1600" spc="3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nl-BE" sz="1600" spc="300" dirty="0" err="1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and</a:t>
              </a:r>
              <a:r>
                <a:rPr lang="nl-BE" sz="1600" spc="3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nl-BE" sz="1600" spc="300" dirty="0" err="1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charitable</a:t>
              </a:r>
              <a:r>
                <a:rPr lang="nl-BE" sz="1600" spc="3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nl-BE" sz="1600" spc="300" dirty="0" err="1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projects</a:t>
              </a:r>
              <a:r>
                <a:rPr lang="nl-BE" sz="1600" spc="3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</a:p>
          </p:txBody>
        </p:sp>
      </p:grpSp>
      <p:sp>
        <p:nvSpPr>
          <p:cNvPr id="4" name="Tekstvak 3"/>
          <p:cNvSpPr txBox="1"/>
          <p:nvPr/>
        </p:nvSpPr>
        <p:spPr>
          <a:xfrm>
            <a:off x="604884" y="1329797"/>
            <a:ext cx="7927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BREWERY WESTMALLE</a:t>
            </a:r>
          </a:p>
        </p:txBody>
      </p:sp>
      <p:sp>
        <p:nvSpPr>
          <p:cNvPr id="13" name="Vrije vorm 12"/>
          <p:cNvSpPr/>
          <p:nvPr/>
        </p:nvSpPr>
        <p:spPr>
          <a:xfrm rot="10800000">
            <a:off x="611189" y="1854006"/>
            <a:ext cx="7923929" cy="134333"/>
          </a:xfrm>
          <a:custGeom>
            <a:avLst/>
            <a:gdLst>
              <a:gd name="connsiteX0" fmla="*/ 0 w 2032000"/>
              <a:gd name="connsiteY0" fmla="*/ 203200 h 228600"/>
              <a:gd name="connsiteX1" fmla="*/ 787400 w 2032000"/>
              <a:gd name="connsiteY1" fmla="*/ 215900 h 228600"/>
              <a:gd name="connsiteX2" fmla="*/ 977900 w 2032000"/>
              <a:gd name="connsiteY2" fmla="*/ 0 h 228600"/>
              <a:gd name="connsiteX3" fmla="*/ 1155700 w 2032000"/>
              <a:gd name="connsiteY3" fmla="*/ 228600 h 228600"/>
              <a:gd name="connsiteX4" fmla="*/ 2032000 w 2032000"/>
              <a:gd name="connsiteY4" fmla="*/ 228600 h 228600"/>
              <a:gd name="connsiteX0" fmla="*/ 0 w 2388315"/>
              <a:gd name="connsiteY0" fmla="*/ 228957 h 228957"/>
              <a:gd name="connsiteX1" fmla="*/ 1143715 w 2388315"/>
              <a:gd name="connsiteY1" fmla="*/ 215900 h 228957"/>
              <a:gd name="connsiteX2" fmla="*/ 1334215 w 2388315"/>
              <a:gd name="connsiteY2" fmla="*/ 0 h 228957"/>
              <a:gd name="connsiteX3" fmla="*/ 1512015 w 2388315"/>
              <a:gd name="connsiteY3" fmla="*/ 228600 h 228957"/>
              <a:gd name="connsiteX4" fmla="*/ 2388315 w 2388315"/>
              <a:gd name="connsiteY4" fmla="*/ 228600 h 228957"/>
              <a:gd name="connsiteX0" fmla="*/ 0 w 2388315"/>
              <a:gd name="connsiteY0" fmla="*/ 216079 h 228600"/>
              <a:gd name="connsiteX1" fmla="*/ 1143715 w 2388315"/>
              <a:gd name="connsiteY1" fmla="*/ 215900 h 228600"/>
              <a:gd name="connsiteX2" fmla="*/ 1334215 w 2388315"/>
              <a:gd name="connsiteY2" fmla="*/ 0 h 228600"/>
              <a:gd name="connsiteX3" fmla="*/ 1512015 w 2388315"/>
              <a:gd name="connsiteY3" fmla="*/ 228600 h 228600"/>
              <a:gd name="connsiteX4" fmla="*/ 2388315 w 2388315"/>
              <a:gd name="connsiteY4" fmla="*/ 228600 h 228600"/>
              <a:gd name="connsiteX0" fmla="*/ 0 w 2369185"/>
              <a:gd name="connsiteY0" fmla="*/ 216079 h 232426"/>
              <a:gd name="connsiteX1" fmla="*/ 1143715 w 2369185"/>
              <a:gd name="connsiteY1" fmla="*/ 215900 h 232426"/>
              <a:gd name="connsiteX2" fmla="*/ 1334215 w 2369185"/>
              <a:gd name="connsiteY2" fmla="*/ 0 h 232426"/>
              <a:gd name="connsiteX3" fmla="*/ 1512015 w 2369185"/>
              <a:gd name="connsiteY3" fmla="*/ 228600 h 232426"/>
              <a:gd name="connsiteX4" fmla="*/ 2369185 w 2369185"/>
              <a:gd name="connsiteY4" fmla="*/ 232426 h 232426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512015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36252"/>
              <a:gd name="connsiteX1" fmla="*/ 1143715 w 2376837"/>
              <a:gd name="connsiteY1" fmla="*/ 215900 h 236252"/>
              <a:gd name="connsiteX2" fmla="*/ 1334215 w 2376837"/>
              <a:gd name="connsiteY2" fmla="*/ 0 h 236252"/>
              <a:gd name="connsiteX3" fmla="*/ 1301589 w 2376837"/>
              <a:gd name="connsiteY3" fmla="*/ 236252 h 236252"/>
              <a:gd name="connsiteX4" fmla="*/ 2376837 w 2376837"/>
              <a:gd name="connsiteY4" fmla="*/ 228600 h 236252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28600"/>
              <a:gd name="connsiteX1" fmla="*/ 1067196 w 2376837"/>
              <a:gd name="connsiteY1" fmla="*/ 219726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147212 h 159733"/>
              <a:gd name="connsiteX1" fmla="*/ 106719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8632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2081 h 159733"/>
              <a:gd name="connsiteX4" fmla="*/ 2376837 w 2376837"/>
              <a:gd name="connsiteY4" fmla="*/ 159733 h 159733"/>
              <a:gd name="connsiteX0" fmla="*/ 0 w 2369185"/>
              <a:gd name="connsiteY0" fmla="*/ 147212 h 152081"/>
              <a:gd name="connsiteX1" fmla="*/ 1090152 w 2369185"/>
              <a:gd name="connsiteY1" fmla="*/ 147033 h 152081"/>
              <a:gd name="connsiteX2" fmla="*/ 1200307 w 2369185"/>
              <a:gd name="connsiteY2" fmla="*/ 0 h 152081"/>
              <a:gd name="connsiteX3" fmla="*/ 1293937 w 2369185"/>
              <a:gd name="connsiteY3" fmla="*/ 152081 h 152081"/>
              <a:gd name="connsiteX4" fmla="*/ 2369185 w 2369185"/>
              <a:gd name="connsiteY4" fmla="*/ 148255 h 152081"/>
              <a:gd name="connsiteX0" fmla="*/ 0 w 2369185"/>
              <a:gd name="connsiteY0" fmla="*/ 147212 h 159733"/>
              <a:gd name="connsiteX1" fmla="*/ 1090152 w 2369185"/>
              <a:gd name="connsiteY1" fmla="*/ 147033 h 159733"/>
              <a:gd name="connsiteX2" fmla="*/ 1200307 w 2369185"/>
              <a:gd name="connsiteY2" fmla="*/ 0 h 159733"/>
              <a:gd name="connsiteX3" fmla="*/ 1293937 w 2369185"/>
              <a:gd name="connsiteY3" fmla="*/ 152081 h 159733"/>
              <a:gd name="connsiteX4" fmla="*/ 2369185 w 2369185"/>
              <a:gd name="connsiteY4" fmla="*/ 159733 h 159733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3937 w 2373011"/>
              <a:gd name="connsiteY3" fmla="*/ 152081 h 152081"/>
              <a:gd name="connsiteX4" fmla="*/ 2373011 w 2373011"/>
              <a:gd name="connsiteY4" fmla="*/ 152081 h 152081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0111 w 2373011"/>
              <a:gd name="connsiteY3" fmla="*/ 144429 h 152081"/>
              <a:gd name="connsiteX4" fmla="*/ 2373011 w 2373011"/>
              <a:gd name="connsiteY4" fmla="*/ 152081 h 152081"/>
              <a:gd name="connsiteX0" fmla="*/ 0 w 2373011"/>
              <a:gd name="connsiteY0" fmla="*/ 147212 h 147212"/>
              <a:gd name="connsiteX1" fmla="*/ 1090152 w 2373011"/>
              <a:gd name="connsiteY1" fmla="*/ 147033 h 147212"/>
              <a:gd name="connsiteX2" fmla="*/ 1200307 w 2373011"/>
              <a:gd name="connsiteY2" fmla="*/ 0 h 147212"/>
              <a:gd name="connsiteX3" fmla="*/ 1290111 w 2373011"/>
              <a:gd name="connsiteY3" fmla="*/ 144429 h 147212"/>
              <a:gd name="connsiteX4" fmla="*/ 2373011 w 2373011"/>
              <a:gd name="connsiteY4" fmla="*/ 144429 h 147212"/>
              <a:gd name="connsiteX0" fmla="*/ 0 w 2373011"/>
              <a:gd name="connsiteY0" fmla="*/ 144037 h 144037"/>
              <a:gd name="connsiteX1" fmla="*/ 1090152 w 2373011"/>
              <a:gd name="connsiteY1" fmla="*/ 143858 h 144037"/>
              <a:gd name="connsiteX2" fmla="*/ 1190782 w 2373011"/>
              <a:gd name="connsiteY2" fmla="*/ 0 h 144037"/>
              <a:gd name="connsiteX3" fmla="*/ 1290111 w 2373011"/>
              <a:gd name="connsiteY3" fmla="*/ 141254 h 144037"/>
              <a:gd name="connsiteX4" fmla="*/ 2373011 w 2373011"/>
              <a:gd name="connsiteY4" fmla="*/ 141254 h 144037"/>
              <a:gd name="connsiteX0" fmla="*/ 0 w 2373011"/>
              <a:gd name="connsiteY0" fmla="*/ 140862 h 140862"/>
              <a:gd name="connsiteX1" fmla="*/ 1090152 w 2373011"/>
              <a:gd name="connsiteY1" fmla="*/ 140683 h 140862"/>
              <a:gd name="connsiteX2" fmla="*/ 1197132 w 2373011"/>
              <a:gd name="connsiteY2" fmla="*/ 0 h 140862"/>
              <a:gd name="connsiteX3" fmla="*/ 1290111 w 2373011"/>
              <a:gd name="connsiteY3" fmla="*/ 138079 h 140862"/>
              <a:gd name="connsiteX4" fmla="*/ 2373011 w 2373011"/>
              <a:gd name="connsiteY4" fmla="*/ 138079 h 140862"/>
              <a:gd name="connsiteX0" fmla="*/ 0 w 2373011"/>
              <a:gd name="connsiteY0" fmla="*/ 134512 h 134512"/>
              <a:gd name="connsiteX1" fmla="*/ 1090152 w 2373011"/>
              <a:gd name="connsiteY1" fmla="*/ 134333 h 134512"/>
              <a:gd name="connsiteX2" fmla="*/ 1193957 w 2373011"/>
              <a:gd name="connsiteY2" fmla="*/ 0 h 134512"/>
              <a:gd name="connsiteX3" fmla="*/ 1290111 w 2373011"/>
              <a:gd name="connsiteY3" fmla="*/ 131729 h 134512"/>
              <a:gd name="connsiteX4" fmla="*/ 2373011 w 2373011"/>
              <a:gd name="connsiteY4" fmla="*/ 131729 h 134512"/>
              <a:gd name="connsiteX0" fmla="*/ 0 w 4914054"/>
              <a:gd name="connsiteY0" fmla="*/ 131337 h 134333"/>
              <a:gd name="connsiteX1" fmla="*/ 3631195 w 4914054"/>
              <a:gd name="connsiteY1" fmla="*/ 134333 h 134333"/>
              <a:gd name="connsiteX2" fmla="*/ 3735000 w 4914054"/>
              <a:gd name="connsiteY2" fmla="*/ 0 h 134333"/>
              <a:gd name="connsiteX3" fmla="*/ 3831154 w 4914054"/>
              <a:gd name="connsiteY3" fmla="*/ 131729 h 134333"/>
              <a:gd name="connsiteX4" fmla="*/ 4914054 w 4914054"/>
              <a:gd name="connsiteY4" fmla="*/ 131729 h 134333"/>
              <a:gd name="connsiteX0" fmla="*/ 0 w 7452111"/>
              <a:gd name="connsiteY0" fmla="*/ 131337 h 134333"/>
              <a:gd name="connsiteX1" fmla="*/ 3631195 w 7452111"/>
              <a:gd name="connsiteY1" fmla="*/ 134333 h 134333"/>
              <a:gd name="connsiteX2" fmla="*/ 3735000 w 7452111"/>
              <a:gd name="connsiteY2" fmla="*/ 0 h 134333"/>
              <a:gd name="connsiteX3" fmla="*/ 3831154 w 7452111"/>
              <a:gd name="connsiteY3" fmla="*/ 131729 h 134333"/>
              <a:gd name="connsiteX4" fmla="*/ 7452111 w 7452111"/>
              <a:gd name="connsiteY4" fmla="*/ 131729 h 13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2111" h="134333">
                <a:moveTo>
                  <a:pt x="0" y="131337"/>
                </a:moveTo>
                <a:lnTo>
                  <a:pt x="3631195" y="134333"/>
                </a:lnTo>
                <a:lnTo>
                  <a:pt x="3735000" y="0"/>
                </a:lnTo>
                <a:lnTo>
                  <a:pt x="3831154" y="131729"/>
                </a:lnTo>
                <a:lnTo>
                  <a:pt x="7452111" y="131729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solidFill>
                <a:srgbClr val="0A62AC"/>
              </a:solidFill>
              <a:latin typeface="Century Gothic Standaard" charset="0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BA305E60-48B3-41CA-A07D-90A6F00DA3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20" y="5991966"/>
            <a:ext cx="2266380" cy="8636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022DC15-BEE8-4528-A3A2-EB8B469DE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2677811"/>
            <a:ext cx="3700463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93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801152"/>
            <a:ext cx="9144000" cy="5143500"/>
          </a:xfrm>
          <a:prstGeom prst="rect">
            <a:avLst/>
          </a:prstGeom>
          <a:solidFill>
            <a:srgbClr val="186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Century Gothic Standaard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604884" y="3356992"/>
            <a:ext cx="7927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WHY WATER REUSE?</a:t>
            </a:r>
          </a:p>
        </p:txBody>
      </p:sp>
      <p:sp>
        <p:nvSpPr>
          <p:cNvPr id="13" name="Vrije vorm 12"/>
          <p:cNvSpPr/>
          <p:nvPr/>
        </p:nvSpPr>
        <p:spPr>
          <a:xfrm rot="10800000">
            <a:off x="611189" y="3881201"/>
            <a:ext cx="7923929" cy="134333"/>
          </a:xfrm>
          <a:custGeom>
            <a:avLst/>
            <a:gdLst>
              <a:gd name="connsiteX0" fmla="*/ 0 w 2032000"/>
              <a:gd name="connsiteY0" fmla="*/ 203200 h 228600"/>
              <a:gd name="connsiteX1" fmla="*/ 787400 w 2032000"/>
              <a:gd name="connsiteY1" fmla="*/ 215900 h 228600"/>
              <a:gd name="connsiteX2" fmla="*/ 977900 w 2032000"/>
              <a:gd name="connsiteY2" fmla="*/ 0 h 228600"/>
              <a:gd name="connsiteX3" fmla="*/ 1155700 w 2032000"/>
              <a:gd name="connsiteY3" fmla="*/ 228600 h 228600"/>
              <a:gd name="connsiteX4" fmla="*/ 2032000 w 2032000"/>
              <a:gd name="connsiteY4" fmla="*/ 228600 h 228600"/>
              <a:gd name="connsiteX0" fmla="*/ 0 w 2388315"/>
              <a:gd name="connsiteY0" fmla="*/ 228957 h 228957"/>
              <a:gd name="connsiteX1" fmla="*/ 1143715 w 2388315"/>
              <a:gd name="connsiteY1" fmla="*/ 215900 h 228957"/>
              <a:gd name="connsiteX2" fmla="*/ 1334215 w 2388315"/>
              <a:gd name="connsiteY2" fmla="*/ 0 h 228957"/>
              <a:gd name="connsiteX3" fmla="*/ 1512015 w 2388315"/>
              <a:gd name="connsiteY3" fmla="*/ 228600 h 228957"/>
              <a:gd name="connsiteX4" fmla="*/ 2388315 w 2388315"/>
              <a:gd name="connsiteY4" fmla="*/ 228600 h 228957"/>
              <a:gd name="connsiteX0" fmla="*/ 0 w 2388315"/>
              <a:gd name="connsiteY0" fmla="*/ 216079 h 228600"/>
              <a:gd name="connsiteX1" fmla="*/ 1143715 w 2388315"/>
              <a:gd name="connsiteY1" fmla="*/ 215900 h 228600"/>
              <a:gd name="connsiteX2" fmla="*/ 1334215 w 2388315"/>
              <a:gd name="connsiteY2" fmla="*/ 0 h 228600"/>
              <a:gd name="connsiteX3" fmla="*/ 1512015 w 2388315"/>
              <a:gd name="connsiteY3" fmla="*/ 228600 h 228600"/>
              <a:gd name="connsiteX4" fmla="*/ 2388315 w 2388315"/>
              <a:gd name="connsiteY4" fmla="*/ 228600 h 228600"/>
              <a:gd name="connsiteX0" fmla="*/ 0 w 2369185"/>
              <a:gd name="connsiteY0" fmla="*/ 216079 h 232426"/>
              <a:gd name="connsiteX1" fmla="*/ 1143715 w 2369185"/>
              <a:gd name="connsiteY1" fmla="*/ 215900 h 232426"/>
              <a:gd name="connsiteX2" fmla="*/ 1334215 w 2369185"/>
              <a:gd name="connsiteY2" fmla="*/ 0 h 232426"/>
              <a:gd name="connsiteX3" fmla="*/ 1512015 w 2369185"/>
              <a:gd name="connsiteY3" fmla="*/ 228600 h 232426"/>
              <a:gd name="connsiteX4" fmla="*/ 2369185 w 2369185"/>
              <a:gd name="connsiteY4" fmla="*/ 232426 h 232426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512015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36252"/>
              <a:gd name="connsiteX1" fmla="*/ 1143715 w 2376837"/>
              <a:gd name="connsiteY1" fmla="*/ 215900 h 236252"/>
              <a:gd name="connsiteX2" fmla="*/ 1334215 w 2376837"/>
              <a:gd name="connsiteY2" fmla="*/ 0 h 236252"/>
              <a:gd name="connsiteX3" fmla="*/ 1301589 w 2376837"/>
              <a:gd name="connsiteY3" fmla="*/ 236252 h 236252"/>
              <a:gd name="connsiteX4" fmla="*/ 2376837 w 2376837"/>
              <a:gd name="connsiteY4" fmla="*/ 228600 h 236252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28600"/>
              <a:gd name="connsiteX1" fmla="*/ 1067196 w 2376837"/>
              <a:gd name="connsiteY1" fmla="*/ 219726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147212 h 159733"/>
              <a:gd name="connsiteX1" fmla="*/ 106719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8632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2081 h 159733"/>
              <a:gd name="connsiteX4" fmla="*/ 2376837 w 2376837"/>
              <a:gd name="connsiteY4" fmla="*/ 159733 h 159733"/>
              <a:gd name="connsiteX0" fmla="*/ 0 w 2369185"/>
              <a:gd name="connsiteY0" fmla="*/ 147212 h 152081"/>
              <a:gd name="connsiteX1" fmla="*/ 1090152 w 2369185"/>
              <a:gd name="connsiteY1" fmla="*/ 147033 h 152081"/>
              <a:gd name="connsiteX2" fmla="*/ 1200307 w 2369185"/>
              <a:gd name="connsiteY2" fmla="*/ 0 h 152081"/>
              <a:gd name="connsiteX3" fmla="*/ 1293937 w 2369185"/>
              <a:gd name="connsiteY3" fmla="*/ 152081 h 152081"/>
              <a:gd name="connsiteX4" fmla="*/ 2369185 w 2369185"/>
              <a:gd name="connsiteY4" fmla="*/ 148255 h 152081"/>
              <a:gd name="connsiteX0" fmla="*/ 0 w 2369185"/>
              <a:gd name="connsiteY0" fmla="*/ 147212 h 159733"/>
              <a:gd name="connsiteX1" fmla="*/ 1090152 w 2369185"/>
              <a:gd name="connsiteY1" fmla="*/ 147033 h 159733"/>
              <a:gd name="connsiteX2" fmla="*/ 1200307 w 2369185"/>
              <a:gd name="connsiteY2" fmla="*/ 0 h 159733"/>
              <a:gd name="connsiteX3" fmla="*/ 1293937 w 2369185"/>
              <a:gd name="connsiteY3" fmla="*/ 152081 h 159733"/>
              <a:gd name="connsiteX4" fmla="*/ 2369185 w 2369185"/>
              <a:gd name="connsiteY4" fmla="*/ 159733 h 159733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3937 w 2373011"/>
              <a:gd name="connsiteY3" fmla="*/ 152081 h 152081"/>
              <a:gd name="connsiteX4" fmla="*/ 2373011 w 2373011"/>
              <a:gd name="connsiteY4" fmla="*/ 152081 h 152081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0111 w 2373011"/>
              <a:gd name="connsiteY3" fmla="*/ 144429 h 152081"/>
              <a:gd name="connsiteX4" fmla="*/ 2373011 w 2373011"/>
              <a:gd name="connsiteY4" fmla="*/ 152081 h 152081"/>
              <a:gd name="connsiteX0" fmla="*/ 0 w 2373011"/>
              <a:gd name="connsiteY0" fmla="*/ 147212 h 147212"/>
              <a:gd name="connsiteX1" fmla="*/ 1090152 w 2373011"/>
              <a:gd name="connsiteY1" fmla="*/ 147033 h 147212"/>
              <a:gd name="connsiteX2" fmla="*/ 1200307 w 2373011"/>
              <a:gd name="connsiteY2" fmla="*/ 0 h 147212"/>
              <a:gd name="connsiteX3" fmla="*/ 1290111 w 2373011"/>
              <a:gd name="connsiteY3" fmla="*/ 144429 h 147212"/>
              <a:gd name="connsiteX4" fmla="*/ 2373011 w 2373011"/>
              <a:gd name="connsiteY4" fmla="*/ 144429 h 147212"/>
              <a:gd name="connsiteX0" fmla="*/ 0 w 2373011"/>
              <a:gd name="connsiteY0" fmla="*/ 144037 h 144037"/>
              <a:gd name="connsiteX1" fmla="*/ 1090152 w 2373011"/>
              <a:gd name="connsiteY1" fmla="*/ 143858 h 144037"/>
              <a:gd name="connsiteX2" fmla="*/ 1190782 w 2373011"/>
              <a:gd name="connsiteY2" fmla="*/ 0 h 144037"/>
              <a:gd name="connsiteX3" fmla="*/ 1290111 w 2373011"/>
              <a:gd name="connsiteY3" fmla="*/ 141254 h 144037"/>
              <a:gd name="connsiteX4" fmla="*/ 2373011 w 2373011"/>
              <a:gd name="connsiteY4" fmla="*/ 141254 h 144037"/>
              <a:gd name="connsiteX0" fmla="*/ 0 w 2373011"/>
              <a:gd name="connsiteY0" fmla="*/ 140862 h 140862"/>
              <a:gd name="connsiteX1" fmla="*/ 1090152 w 2373011"/>
              <a:gd name="connsiteY1" fmla="*/ 140683 h 140862"/>
              <a:gd name="connsiteX2" fmla="*/ 1197132 w 2373011"/>
              <a:gd name="connsiteY2" fmla="*/ 0 h 140862"/>
              <a:gd name="connsiteX3" fmla="*/ 1290111 w 2373011"/>
              <a:gd name="connsiteY3" fmla="*/ 138079 h 140862"/>
              <a:gd name="connsiteX4" fmla="*/ 2373011 w 2373011"/>
              <a:gd name="connsiteY4" fmla="*/ 138079 h 140862"/>
              <a:gd name="connsiteX0" fmla="*/ 0 w 2373011"/>
              <a:gd name="connsiteY0" fmla="*/ 134512 h 134512"/>
              <a:gd name="connsiteX1" fmla="*/ 1090152 w 2373011"/>
              <a:gd name="connsiteY1" fmla="*/ 134333 h 134512"/>
              <a:gd name="connsiteX2" fmla="*/ 1193957 w 2373011"/>
              <a:gd name="connsiteY2" fmla="*/ 0 h 134512"/>
              <a:gd name="connsiteX3" fmla="*/ 1290111 w 2373011"/>
              <a:gd name="connsiteY3" fmla="*/ 131729 h 134512"/>
              <a:gd name="connsiteX4" fmla="*/ 2373011 w 2373011"/>
              <a:gd name="connsiteY4" fmla="*/ 131729 h 134512"/>
              <a:gd name="connsiteX0" fmla="*/ 0 w 4914054"/>
              <a:gd name="connsiteY0" fmla="*/ 131337 h 134333"/>
              <a:gd name="connsiteX1" fmla="*/ 3631195 w 4914054"/>
              <a:gd name="connsiteY1" fmla="*/ 134333 h 134333"/>
              <a:gd name="connsiteX2" fmla="*/ 3735000 w 4914054"/>
              <a:gd name="connsiteY2" fmla="*/ 0 h 134333"/>
              <a:gd name="connsiteX3" fmla="*/ 3831154 w 4914054"/>
              <a:gd name="connsiteY3" fmla="*/ 131729 h 134333"/>
              <a:gd name="connsiteX4" fmla="*/ 4914054 w 4914054"/>
              <a:gd name="connsiteY4" fmla="*/ 131729 h 134333"/>
              <a:gd name="connsiteX0" fmla="*/ 0 w 7452111"/>
              <a:gd name="connsiteY0" fmla="*/ 131337 h 134333"/>
              <a:gd name="connsiteX1" fmla="*/ 3631195 w 7452111"/>
              <a:gd name="connsiteY1" fmla="*/ 134333 h 134333"/>
              <a:gd name="connsiteX2" fmla="*/ 3735000 w 7452111"/>
              <a:gd name="connsiteY2" fmla="*/ 0 h 134333"/>
              <a:gd name="connsiteX3" fmla="*/ 3831154 w 7452111"/>
              <a:gd name="connsiteY3" fmla="*/ 131729 h 134333"/>
              <a:gd name="connsiteX4" fmla="*/ 7452111 w 7452111"/>
              <a:gd name="connsiteY4" fmla="*/ 131729 h 13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2111" h="134333">
                <a:moveTo>
                  <a:pt x="0" y="131337"/>
                </a:moveTo>
                <a:lnTo>
                  <a:pt x="3631195" y="134333"/>
                </a:lnTo>
                <a:lnTo>
                  <a:pt x="3735000" y="0"/>
                </a:lnTo>
                <a:lnTo>
                  <a:pt x="3831154" y="131729"/>
                </a:lnTo>
                <a:lnTo>
                  <a:pt x="7452111" y="131729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solidFill>
                <a:srgbClr val="0A62AC"/>
              </a:solidFill>
              <a:latin typeface="Century Gothic Standaard" charset="0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BA305E60-48B3-41CA-A07D-90A6F00DA3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20" y="5991966"/>
            <a:ext cx="2266380" cy="863600"/>
          </a:xfrm>
          <a:prstGeom prst="rect">
            <a:avLst/>
          </a:prstGeom>
        </p:spPr>
      </p:pic>
      <p:sp>
        <p:nvSpPr>
          <p:cNvPr id="49" name="Tekstvak 48"/>
          <p:cNvSpPr txBox="1"/>
          <p:nvPr/>
        </p:nvSpPr>
        <p:spPr>
          <a:xfrm>
            <a:off x="894770" y="4242652"/>
            <a:ext cx="7348155" cy="124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Reduction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of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the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use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of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ground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water</a:t>
            </a:r>
          </a:p>
          <a:p>
            <a:pPr marL="342900" indent="-342900">
              <a:buFont typeface="+mj-lt"/>
              <a:buAutoNum type="arabicPeriod"/>
            </a:pPr>
            <a:endParaRPr lang="nl-NL" sz="1600" spc="300" baseline="-25000" dirty="0">
              <a:solidFill>
                <a:schemeClr val="bg1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Reducing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the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water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consumption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to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below 6 l/l</a:t>
            </a:r>
          </a:p>
          <a:p>
            <a:pPr marL="342900" indent="-342900">
              <a:buFont typeface="+mj-lt"/>
              <a:buAutoNum type="arabicPeriod"/>
            </a:pPr>
            <a:endParaRPr lang="nl-NL" sz="1600" spc="300" dirty="0">
              <a:solidFill>
                <a:schemeClr val="bg1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More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sustainable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production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process</a:t>
            </a:r>
            <a:endParaRPr lang="nl-NL" sz="1600" spc="300" dirty="0">
              <a:solidFill>
                <a:schemeClr val="bg1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490600C0-D388-4424-9087-71812AF31C8D}"/>
              </a:ext>
            </a:extLst>
          </p:cNvPr>
          <p:cNvSpPr txBox="1"/>
          <p:nvPr/>
        </p:nvSpPr>
        <p:spPr>
          <a:xfrm>
            <a:off x="602206" y="1340768"/>
            <a:ext cx="7927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INSTALLATION</a:t>
            </a:r>
          </a:p>
        </p:txBody>
      </p:sp>
      <p:sp>
        <p:nvSpPr>
          <p:cNvPr id="11" name="Vrije vorm 12">
            <a:extLst>
              <a:ext uri="{FF2B5EF4-FFF2-40B4-BE49-F238E27FC236}">
                <a16:creationId xmlns:a16="http://schemas.microsoft.com/office/drawing/2014/main" id="{27DDA720-0767-4D53-8B9E-4C2BD33F5F71}"/>
              </a:ext>
            </a:extLst>
          </p:cNvPr>
          <p:cNvSpPr/>
          <p:nvPr/>
        </p:nvSpPr>
        <p:spPr>
          <a:xfrm rot="10800000">
            <a:off x="608511" y="1864977"/>
            <a:ext cx="7923929" cy="134333"/>
          </a:xfrm>
          <a:custGeom>
            <a:avLst/>
            <a:gdLst>
              <a:gd name="connsiteX0" fmla="*/ 0 w 2032000"/>
              <a:gd name="connsiteY0" fmla="*/ 203200 h 228600"/>
              <a:gd name="connsiteX1" fmla="*/ 787400 w 2032000"/>
              <a:gd name="connsiteY1" fmla="*/ 215900 h 228600"/>
              <a:gd name="connsiteX2" fmla="*/ 977900 w 2032000"/>
              <a:gd name="connsiteY2" fmla="*/ 0 h 228600"/>
              <a:gd name="connsiteX3" fmla="*/ 1155700 w 2032000"/>
              <a:gd name="connsiteY3" fmla="*/ 228600 h 228600"/>
              <a:gd name="connsiteX4" fmla="*/ 2032000 w 2032000"/>
              <a:gd name="connsiteY4" fmla="*/ 228600 h 228600"/>
              <a:gd name="connsiteX0" fmla="*/ 0 w 2388315"/>
              <a:gd name="connsiteY0" fmla="*/ 228957 h 228957"/>
              <a:gd name="connsiteX1" fmla="*/ 1143715 w 2388315"/>
              <a:gd name="connsiteY1" fmla="*/ 215900 h 228957"/>
              <a:gd name="connsiteX2" fmla="*/ 1334215 w 2388315"/>
              <a:gd name="connsiteY2" fmla="*/ 0 h 228957"/>
              <a:gd name="connsiteX3" fmla="*/ 1512015 w 2388315"/>
              <a:gd name="connsiteY3" fmla="*/ 228600 h 228957"/>
              <a:gd name="connsiteX4" fmla="*/ 2388315 w 2388315"/>
              <a:gd name="connsiteY4" fmla="*/ 228600 h 228957"/>
              <a:gd name="connsiteX0" fmla="*/ 0 w 2388315"/>
              <a:gd name="connsiteY0" fmla="*/ 216079 h 228600"/>
              <a:gd name="connsiteX1" fmla="*/ 1143715 w 2388315"/>
              <a:gd name="connsiteY1" fmla="*/ 215900 h 228600"/>
              <a:gd name="connsiteX2" fmla="*/ 1334215 w 2388315"/>
              <a:gd name="connsiteY2" fmla="*/ 0 h 228600"/>
              <a:gd name="connsiteX3" fmla="*/ 1512015 w 2388315"/>
              <a:gd name="connsiteY3" fmla="*/ 228600 h 228600"/>
              <a:gd name="connsiteX4" fmla="*/ 2388315 w 2388315"/>
              <a:gd name="connsiteY4" fmla="*/ 228600 h 228600"/>
              <a:gd name="connsiteX0" fmla="*/ 0 w 2369185"/>
              <a:gd name="connsiteY0" fmla="*/ 216079 h 232426"/>
              <a:gd name="connsiteX1" fmla="*/ 1143715 w 2369185"/>
              <a:gd name="connsiteY1" fmla="*/ 215900 h 232426"/>
              <a:gd name="connsiteX2" fmla="*/ 1334215 w 2369185"/>
              <a:gd name="connsiteY2" fmla="*/ 0 h 232426"/>
              <a:gd name="connsiteX3" fmla="*/ 1512015 w 2369185"/>
              <a:gd name="connsiteY3" fmla="*/ 228600 h 232426"/>
              <a:gd name="connsiteX4" fmla="*/ 2369185 w 2369185"/>
              <a:gd name="connsiteY4" fmla="*/ 232426 h 232426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512015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36252"/>
              <a:gd name="connsiteX1" fmla="*/ 1143715 w 2376837"/>
              <a:gd name="connsiteY1" fmla="*/ 215900 h 236252"/>
              <a:gd name="connsiteX2" fmla="*/ 1334215 w 2376837"/>
              <a:gd name="connsiteY2" fmla="*/ 0 h 236252"/>
              <a:gd name="connsiteX3" fmla="*/ 1301589 w 2376837"/>
              <a:gd name="connsiteY3" fmla="*/ 236252 h 236252"/>
              <a:gd name="connsiteX4" fmla="*/ 2376837 w 2376837"/>
              <a:gd name="connsiteY4" fmla="*/ 228600 h 236252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28600"/>
              <a:gd name="connsiteX1" fmla="*/ 1067196 w 2376837"/>
              <a:gd name="connsiteY1" fmla="*/ 219726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147212 h 159733"/>
              <a:gd name="connsiteX1" fmla="*/ 106719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8632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2081 h 159733"/>
              <a:gd name="connsiteX4" fmla="*/ 2376837 w 2376837"/>
              <a:gd name="connsiteY4" fmla="*/ 159733 h 159733"/>
              <a:gd name="connsiteX0" fmla="*/ 0 w 2369185"/>
              <a:gd name="connsiteY0" fmla="*/ 147212 h 152081"/>
              <a:gd name="connsiteX1" fmla="*/ 1090152 w 2369185"/>
              <a:gd name="connsiteY1" fmla="*/ 147033 h 152081"/>
              <a:gd name="connsiteX2" fmla="*/ 1200307 w 2369185"/>
              <a:gd name="connsiteY2" fmla="*/ 0 h 152081"/>
              <a:gd name="connsiteX3" fmla="*/ 1293937 w 2369185"/>
              <a:gd name="connsiteY3" fmla="*/ 152081 h 152081"/>
              <a:gd name="connsiteX4" fmla="*/ 2369185 w 2369185"/>
              <a:gd name="connsiteY4" fmla="*/ 148255 h 152081"/>
              <a:gd name="connsiteX0" fmla="*/ 0 w 2369185"/>
              <a:gd name="connsiteY0" fmla="*/ 147212 h 159733"/>
              <a:gd name="connsiteX1" fmla="*/ 1090152 w 2369185"/>
              <a:gd name="connsiteY1" fmla="*/ 147033 h 159733"/>
              <a:gd name="connsiteX2" fmla="*/ 1200307 w 2369185"/>
              <a:gd name="connsiteY2" fmla="*/ 0 h 159733"/>
              <a:gd name="connsiteX3" fmla="*/ 1293937 w 2369185"/>
              <a:gd name="connsiteY3" fmla="*/ 152081 h 159733"/>
              <a:gd name="connsiteX4" fmla="*/ 2369185 w 2369185"/>
              <a:gd name="connsiteY4" fmla="*/ 159733 h 159733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3937 w 2373011"/>
              <a:gd name="connsiteY3" fmla="*/ 152081 h 152081"/>
              <a:gd name="connsiteX4" fmla="*/ 2373011 w 2373011"/>
              <a:gd name="connsiteY4" fmla="*/ 152081 h 152081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0111 w 2373011"/>
              <a:gd name="connsiteY3" fmla="*/ 144429 h 152081"/>
              <a:gd name="connsiteX4" fmla="*/ 2373011 w 2373011"/>
              <a:gd name="connsiteY4" fmla="*/ 152081 h 152081"/>
              <a:gd name="connsiteX0" fmla="*/ 0 w 2373011"/>
              <a:gd name="connsiteY0" fmla="*/ 147212 h 147212"/>
              <a:gd name="connsiteX1" fmla="*/ 1090152 w 2373011"/>
              <a:gd name="connsiteY1" fmla="*/ 147033 h 147212"/>
              <a:gd name="connsiteX2" fmla="*/ 1200307 w 2373011"/>
              <a:gd name="connsiteY2" fmla="*/ 0 h 147212"/>
              <a:gd name="connsiteX3" fmla="*/ 1290111 w 2373011"/>
              <a:gd name="connsiteY3" fmla="*/ 144429 h 147212"/>
              <a:gd name="connsiteX4" fmla="*/ 2373011 w 2373011"/>
              <a:gd name="connsiteY4" fmla="*/ 144429 h 147212"/>
              <a:gd name="connsiteX0" fmla="*/ 0 w 2373011"/>
              <a:gd name="connsiteY0" fmla="*/ 144037 h 144037"/>
              <a:gd name="connsiteX1" fmla="*/ 1090152 w 2373011"/>
              <a:gd name="connsiteY1" fmla="*/ 143858 h 144037"/>
              <a:gd name="connsiteX2" fmla="*/ 1190782 w 2373011"/>
              <a:gd name="connsiteY2" fmla="*/ 0 h 144037"/>
              <a:gd name="connsiteX3" fmla="*/ 1290111 w 2373011"/>
              <a:gd name="connsiteY3" fmla="*/ 141254 h 144037"/>
              <a:gd name="connsiteX4" fmla="*/ 2373011 w 2373011"/>
              <a:gd name="connsiteY4" fmla="*/ 141254 h 144037"/>
              <a:gd name="connsiteX0" fmla="*/ 0 w 2373011"/>
              <a:gd name="connsiteY0" fmla="*/ 140862 h 140862"/>
              <a:gd name="connsiteX1" fmla="*/ 1090152 w 2373011"/>
              <a:gd name="connsiteY1" fmla="*/ 140683 h 140862"/>
              <a:gd name="connsiteX2" fmla="*/ 1197132 w 2373011"/>
              <a:gd name="connsiteY2" fmla="*/ 0 h 140862"/>
              <a:gd name="connsiteX3" fmla="*/ 1290111 w 2373011"/>
              <a:gd name="connsiteY3" fmla="*/ 138079 h 140862"/>
              <a:gd name="connsiteX4" fmla="*/ 2373011 w 2373011"/>
              <a:gd name="connsiteY4" fmla="*/ 138079 h 140862"/>
              <a:gd name="connsiteX0" fmla="*/ 0 w 2373011"/>
              <a:gd name="connsiteY0" fmla="*/ 134512 h 134512"/>
              <a:gd name="connsiteX1" fmla="*/ 1090152 w 2373011"/>
              <a:gd name="connsiteY1" fmla="*/ 134333 h 134512"/>
              <a:gd name="connsiteX2" fmla="*/ 1193957 w 2373011"/>
              <a:gd name="connsiteY2" fmla="*/ 0 h 134512"/>
              <a:gd name="connsiteX3" fmla="*/ 1290111 w 2373011"/>
              <a:gd name="connsiteY3" fmla="*/ 131729 h 134512"/>
              <a:gd name="connsiteX4" fmla="*/ 2373011 w 2373011"/>
              <a:gd name="connsiteY4" fmla="*/ 131729 h 134512"/>
              <a:gd name="connsiteX0" fmla="*/ 0 w 4914054"/>
              <a:gd name="connsiteY0" fmla="*/ 131337 h 134333"/>
              <a:gd name="connsiteX1" fmla="*/ 3631195 w 4914054"/>
              <a:gd name="connsiteY1" fmla="*/ 134333 h 134333"/>
              <a:gd name="connsiteX2" fmla="*/ 3735000 w 4914054"/>
              <a:gd name="connsiteY2" fmla="*/ 0 h 134333"/>
              <a:gd name="connsiteX3" fmla="*/ 3831154 w 4914054"/>
              <a:gd name="connsiteY3" fmla="*/ 131729 h 134333"/>
              <a:gd name="connsiteX4" fmla="*/ 4914054 w 4914054"/>
              <a:gd name="connsiteY4" fmla="*/ 131729 h 134333"/>
              <a:gd name="connsiteX0" fmla="*/ 0 w 7452111"/>
              <a:gd name="connsiteY0" fmla="*/ 131337 h 134333"/>
              <a:gd name="connsiteX1" fmla="*/ 3631195 w 7452111"/>
              <a:gd name="connsiteY1" fmla="*/ 134333 h 134333"/>
              <a:gd name="connsiteX2" fmla="*/ 3735000 w 7452111"/>
              <a:gd name="connsiteY2" fmla="*/ 0 h 134333"/>
              <a:gd name="connsiteX3" fmla="*/ 3831154 w 7452111"/>
              <a:gd name="connsiteY3" fmla="*/ 131729 h 134333"/>
              <a:gd name="connsiteX4" fmla="*/ 7452111 w 7452111"/>
              <a:gd name="connsiteY4" fmla="*/ 131729 h 13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2111" h="134333">
                <a:moveTo>
                  <a:pt x="0" y="131337"/>
                </a:moveTo>
                <a:lnTo>
                  <a:pt x="3631195" y="134333"/>
                </a:lnTo>
                <a:lnTo>
                  <a:pt x="3735000" y="0"/>
                </a:lnTo>
                <a:lnTo>
                  <a:pt x="3831154" y="131729"/>
                </a:lnTo>
                <a:lnTo>
                  <a:pt x="7452111" y="131729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solidFill>
                <a:srgbClr val="0A62AC"/>
              </a:solidFill>
              <a:latin typeface="Century Gothic Standaard" charset="0"/>
            </a:endParaRPr>
          </a:p>
        </p:txBody>
      </p:sp>
      <p:grpSp>
        <p:nvGrpSpPr>
          <p:cNvPr id="20" name="Groep 19">
            <a:extLst>
              <a:ext uri="{FF2B5EF4-FFF2-40B4-BE49-F238E27FC236}">
                <a16:creationId xmlns:a16="http://schemas.microsoft.com/office/drawing/2014/main" id="{C466451C-D8CB-45DD-963B-88F4F2B5CCBF}"/>
              </a:ext>
            </a:extLst>
          </p:cNvPr>
          <p:cNvGrpSpPr>
            <a:grpSpLocks noChangeAspect="1"/>
          </p:cNvGrpSpPr>
          <p:nvPr/>
        </p:nvGrpSpPr>
        <p:grpSpPr>
          <a:xfrm>
            <a:off x="2014964" y="2363942"/>
            <a:ext cx="5116378" cy="549444"/>
            <a:chOff x="5076056" y="4154083"/>
            <a:chExt cx="4033344" cy="433138"/>
          </a:xfrm>
        </p:grpSpPr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BB047C87-236A-46A2-BD75-6482E4FE62AF}"/>
                </a:ext>
              </a:extLst>
            </p:cNvPr>
            <p:cNvGrpSpPr/>
            <p:nvPr/>
          </p:nvGrpSpPr>
          <p:grpSpPr>
            <a:xfrm>
              <a:off x="5076056" y="4154083"/>
              <a:ext cx="2302465" cy="433138"/>
              <a:chOff x="5148064" y="3111885"/>
              <a:chExt cx="2302465" cy="433138"/>
            </a:xfrm>
          </p:grpSpPr>
          <p:sp>
            <p:nvSpPr>
              <p:cNvPr id="26" name="Rechthoek 25">
                <a:extLst>
                  <a:ext uri="{FF2B5EF4-FFF2-40B4-BE49-F238E27FC236}">
                    <a16:creationId xmlns:a16="http://schemas.microsoft.com/office/drawing/2014/main" id="{E6C81BA4-BBE5-4872-A987-9D5D1DFBAA3F}"/>
                  </a:ext>
                </a:extLst>
              </p:cNvPr>
              <p:cNvSpPr/>
              <p:nvPr/>
            </p:nvSpPr>
            <p:spPr>
              <a:xfrm>
                <a:off x="5148064" y="3111885"/>
                <a:ext cx="576064" cy="433138"/>
              </a:xfrm>
              <a:prstGeom prst="rect">
                <a:avLst/>
              </a:prstGeom>
              <a:ln w="31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nl-BE" sz="1100" dirty="0">
                    <a:solidFill>
                      <a:schemeClr val="accent1">
                        <a:lumMod val="75000"/>
                      </a:schemeClr>
                    </a:solidFill>
                  </a:rPr>
                  <a:t>Buffer</a:t>
                </a:r>
              </a:p>
            </p:txBody>
          </p:sp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3846CE9D-91E4-4C3F-97EB-4759E7585915}"/>
                  </a:ext>
                </a:extLst>
              </p:cNvPr>
              <p:cNvSpPr/>
              <p:nvPr/>
            </p:nvSpPr>
            <p:spPr>
              <a:xfrm>
                <a:off x="6010369" y="3111885"/>
                <a:ext cx="576064" cy="433138"/>
              </a:xfrm>
              <a:prstGeom prst="rect">
                <a:avLst/>
              </a:prstGeom>
              <a:ln w="31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nl-BE" sz="1100" spc="-80" dirty="0">
                    <a:solidFill>
                      <a:schemeClr val="accent1">
                        <a:lumMod val="75000"/>
                      </a:schemeClr>
                    </a:solidFill>
                  </a:rPr>
                  <a:t>Bioreactor</a:t>
                </a:r>
              </a:p>
            </p:txBody>
          </p:sp>
          <p:cxnSp>
            <p:nvCxnSpPr>
              <p:cNvPr id="28" name="Rechte verbindingslijn met pijl 27">
                <a:extLst>
                  <a:ext uri="{FF2B5EF4-FFF2-40B4-BE49-F238E27FC236}">
                    <a16:creationId xmlns:a16="http://schemas.microsoft.com/office/drawing/2014/main" id="{E349209E-5C8F-4E16-83C9-53A18B44C7D0}"/>
                  </a:ext>
                </a:extLst>
              </p:cNvPr>
              <p:cNvCxnSpPr>
                <a:stCxn id="26" idx="3"/>
                <a:endCxn id="27" idx="1"/>
              </p:cNvCxnSpPr>
              <p:nvPr/>
            </p:nvCxnSpPr>
            <p:spPr>
              <a:xfrm>
                <a:off x="5724128" y="3328454"/>
                <a:ext cx="28624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F0624116-F106-4994-B83E-F89A16BECA23}"/>
                  </a:ext>
                </a:extLst>
              </p:cNvPr>
              <p:cNvSpPr/>
              <p:nvPr/>
            </p:nvSpPr>
            <p:spPr>
              <a:xfrm>
                <a:off x="6874465" y="3111885"/>
                <a:ext cx="576064" cy="433138"/>
              </a:xfrm>
              <a:prstGeom prst="rect">
                <a:avLst/>
              </a:prstGeom>
              <a:ln w="31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nl-BE" sz="1100" dirty="0">
                    <a:solidFill>
                      <a:schemeClr val="accent1">
                        <a:lumMod val="75000"/>
                      </a:schemeClr>
                    </a:solidFill>
                  </a:rPr>
                  <a:t>MBR</a:t>
                </a:r>
              </a:p>
            </p:txBody>
          </p:sp>
          <p:cxnSp>
            <p:nvCxnSpPr>
              <p:cNvPr id="30" name="Rechte verbindingslijn met pijl 29">
                <a:extLst>
                  <a:ext uri="{FF2B5EF4-FFF2-40B4-BE49-F238E27FC236}">
                    <a16:creationId xmlns:a16="http://schemas.microsoft.com/office/drawing/2014/main" id="{EB567562-87E7-48F4-987F-91E4AD825C0E}"/>
                  </a:ext>
                </a:extLst>
              </p:cNvPr>
              <p:cNvCxnSpPr/>
              <p:nvPr/>
            </p:nvCxnSpPr>
            <p:spPr>
              <a:xfrm>
                <a:off x="6586433" y="3328454"/>
                <a:ext cx="28624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13CCD142-3E7E-40E2-A458-A989DCE374E7}"/>
                </a:ext>
              </a:extLst>
            </p:cNvPr>
            <p:cNvSpPr/>
            <p:nvPr/>
          </p:nvSpPr>
          <p:spPr>
            <a:xfrm>
              <a:off x="7666553" y="4154083"/>
              <a:ext cx="576064" cy="433138"/>
            </a:xfrm>
            <a:prstGeom prst="rect">
              <a:avLst/>
            </a:prstGeom>
            <a:ln w="31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BE" sz="1100" dirty="0">
                  <a:solidFill>
                    <a:schemeClr val="accent1">
                      <a:lumMod val="75000"/>
                    </a:schemeClr>
                  </a:solidFill>
                </a:rPr>
                <a:t>RO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D8FE5092-8382-41B3-B432-906479AF600C}"/>
                </a:ext>
              </a:extLst>
            </p:cNvPr>
            <p:cNvSpPr/>
            <p:nvPr/>
          </p:nvSpPr>
          <p:spPr>
            <a:xfrm>
              <a:off x="8533336" y="4154083"/>
              <a:ext cx="576064" cy="433138"/>
            </a:xfrm>
            <a:prstGeom prst="rect">
              <a:avLst/>
            </a:prstGeom>
            <a:ln w="31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BE" sz="1100" dirty="0">
                  <a:solidFill>
                    <a:schemeClr val="accent1">
                      <a:lumMod val="75000"/>
                    </a:schemeClr>
                  </a:solidFill>
                </a:rPr>
                <a:t>Water </a:t>
              </a:r>
              <a:r>
                <a:rPr lang="nl-BE" sz="1100" dirty="0" err="1">
                  <a:solidFill>
                    <a:schemeClr val="accent1">
                      <a:lumMod val="75000"/>
                    </a:schemeClr>
                  </a:solidFill>
                </a:rPr>
                <a:t>reuse</a:t>
              </a:r>
              <a:endParaRPr lang="nl-BE" sz="11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24" name="Rechte verbindingslijn met pijl 23">
              <a:extLst>
                <a:ext uri="{FF2B5EF4-FFF2-40B4-BE49-F238E27FC236}">
                  <a16:creationId xmlns:a16="http://schemas.microsoft.com/office/drawing/2014/main" id="{3DA05C41-989C-464F-B796-E2073845C7CB}"/>
                </a:ext>
              </a:extLst>
            </p:cNvPr>
            <p:cNvCxnSpPr/>
            <p:nvPr/>
          </p:nvCxnSpPr>
          <p:spPr>
            <a:xfrm>
              <a:off x="7380312" y="4370652"/>
              <a:ext cx="28624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Rechte verbindingslijn met pijl 24">
              <a:extLst>
                <a:ext uri="{FF2B5EF4-FFF2-40B4-BE49-F238E27FC236}">
                  <a16:creationId xmlns:a16="http://schemas.microsoft.com/office/drawing/2014/main" id="{9908B982-7824-4036-A5AE-34940CFB282F}"/>
                </a:ext>
              </a:extLst>
            </p:cNvPr>
            <p:cNvCxnSpPr/>
            <p:nvPr/>
          </p:nvCxnSpPr>
          <p:spPr>
            <a:xfrm>
              <a:off x="8242617" y="4381994"/>
              <a:ext cx="28624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3398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801152"/>
            <a:ext cx="9144000" cy="5143500"/>
          </a:xfrm>
          <a:prstGeom prst="rect">
            <a:avLst/>
          </a:prstGeom>
          <a:solidFill>
            <a:srgbClr val="186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Century Gothic Standaard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604884" y="1124744"/>
            <a:ext cx="7927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IMPACT OF WATER REUSE</a:t>
            </a:r>
          </a:p>
        </p:txBody>
      </p:sp>
      <p:sp>
        <p:nvSpPr>
          <p:cNvPr id="13" name="Vrije vorm 12"/>
          <p:cNvSpPr/>
          <p:nvPr/>
        </p:nvSpPr>
        <p:spPr>
          <a:xfrm rot="10800000">
            <a:off x="611189" y="1648953"/>
            <a:ext cx="7923929" cy="134333"/>
          </a:xfrm>
          <a:custGeom>
            <a:avLst/>
            <a:gdLst>
              <a:gd name="connsiteX0" fmla="*/ 0 w 2032000"/>
              <a:gd name="connsiteY0" fmla="*/ 203200 h 228600"/>
              <a:gd name="connsiteX1" fmla="*/ 787400 w 2032000"/>
              <a:gd name="connsiteY1" fmla="*/ 215900 h 228600"/>
              <a:gd name="connsiteX2" fmla="*/ 977900 w 2032000"/>
              <a:gd name="connsiteY2" fmla="*/ 0 h 228600"/>
              <a:gd name="connsiteX3" fmla="*/ 1155700 w 2032000"/>
              <a:gd name="connsiteY3" fmla="*/ 228600 h 228600"/>
              <a:gd name="connsiteX4" fmla="*/ 2032000 w 2032000"/>
              <a:gd name="connsiteY4" fmla="*/ 228600 h 228600"/>
              <a:gd name="connsiteX0" fmla="*/ 0 w 2388315"/>
              <a:gd name="connsiteY0" fmla="*/ 228957 h 228957"/>
              <a:gd name="connsiteX1" fmla="*/ 1143715 w 2388315"/>
              <a:gd name="connsiteY1" fmla="*/ 215900 h 228957"/>
              <a:gd name="connsiteX2" fmla="*/ 1334215 w 2388315"/>
              <a:gd name="connsiteY2" fmla="*/ 0 h 228957"/>
              <a:gd name="connsiteX3" fmla="*/ 1512015 w 2388315"/>
              <a:gd name="connsiteY3" fmla="*/ 228600 h 228957"/>
              <a:gd name="connsiteX4" fmla="*/ 2388315 w 2388315"/>
              <a:gd name="connsiteY4" fmla="*/ 228600 h 228957"/>
              <a:gd name="connsiteX0" fmla="*/ 0 w 2388315"/>
              <a:gd name="connsiteY0" fmla="*/ 216079 h 228600"/>
              <a:gd name="connsiteX1" fmla="*/ 1143715 w 2388315"/>
              <a:gd name="connsiteY1" fmla="*/ 215900 h 228600"/>
              <a:gd name="connsiteX2" fmla="*/ 1334215 w 2388315"/>
              <a:gd name="connsiteY2" fmla="*/ 0 h 228600"/>
              <a:gd name="connsiteX3" fmla="*/ 1512015 w 2388315"/>
              <a:gd name="connsiteY3" fmla="*/ 228600 h 228600"/>
              <a:gd name="connsiteX4" fmla="*/ 2388315 w 2388315"/>
              <a:gd name="connsiteY4" fmla="*/ 228600 h 228600"/>
              <a:gd name="connsiteX0" fmla="*/ 0 w 2369185"/>
              <a:gd name="connsiteY0" fmla="*/ 216079 h 232426"/>
              <a:gd name="connsiteX1" fmla="*/ 1143715 w 2369185"/>
              <a:gd name="connsiteY1" fmla="*/ 215900 h 232426"/>
              <a:gd name="connsiteX2" fmla="*/ 1334215 w 2369185"/>
              <a:gd name="connsiteY2" fmla="*/ 0 h 232426"/>
              <a:gd name="connsiteX3" fmla="*/ 1512015 w 2369185"/>
              <a:gd name="connsiteY3" fmla="*/ 228600 h 232426"/>
              <a:gd name="connsiteX4" fmla="*/ 2369185 w 2369185"/>
              <a:gd name="connsiteY4" fmla="*/ 232426 h 232426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512015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36252"/>
              <a:gd name="connsiteX1" fmla="*/ 1143715 w 2376837"/>
              <a:gd name="connsiteY1" fmla="*/ 215900 h 236252"/>
              <a:gd name="connsiteX2" fmla="*/ 1334215 w 2376837"/>
              <a:gd name="connsiteY2" fmla="*/ 0 h 236252"/>
              <a:gd name="connsiteX3" fmla="*/ 1301589 w 2376837"/>
              <a:gd name="connsiteY3" fmla="*/ 236252 h 236252"/>
              <a:gd name="connsiteX4" fmla="*/ 2376837 w 2376837"/>
              <a:gd name="connsiteY4" fmla="*/ 228600 h 236252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28600"/>
              <a:gd name="connsiteX1" fmla="*/ 1067196 w 2376837"/>
              <a:gd name="connsiteY1" fmla="*/ 219726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147212 h 159733"/>
              <a:gd name="connsiteX1" fmla="*/ 106719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8632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2081 h 159733"/>
              <a:gd name="connsiteX4" fmla="*/ 2376837 w 2376837"/>
              <a:gd name="connsiteY4" fmla="*/ 159733 h 159733"/>
              <a:gd name="connsiteX0" fmla="*/ 0 w 2369185"/>
              <a:gd name="connsiteY0" fmla="*/ 147212 h 152081"/>
              <a:gd name="connsiteX1" fmla="*/ 1090152 w 2369185"/>
              <a:gd name="connsiteY1" fmla="*/ 147033 h 152081"/>
              <a:gd name="connsiteX2" fmla="*/ 1200307 w 2369185"/>
              <a:gd name="connsiteY2" fmla="*/ 0 h 152081"/>
              <a:gd name="connsiteX3" fmla="*/ 1293937 w 2369185"/>
              <a:gd name="connsiteY3" fmla="*/ 152081 h 152081"/>
              <a:gd name="connsiteX4" fmla="*/ 2369185 w 2369185"/>
              <a:gd name="connsiteY4" fmla="*/ 148255 h 152081"/>
              <a:gd name="connsiteX0" fmla="*/ 0 w 2369185"/>
              <a:gd name="connsiteY0" fmla="*/ 147212 h 159733"/>
              <a:gd name="connsiteX1" fmla="*/ 1090152 w 2369185"/>
              <a:gd name="connsiteY1" fmla="*/ 147033 h 159733"/>
              <a:gd name="connsiteX2" fmla="*/ 1200307 w 2369185"/>
              <a:gd name="connsiteY2" fmla="*/ 0 h 159733"/>
              <a:gd name="connsiteX3" fmla="*/ 1293937 w 2369185"/>
              <a:gd name="connsiteY3" fmla="*/ 152081 h 159733"/>
              <a:gd name="connsiteX4" fmla="*/ 2369185 w 2369185"/>
              <a:gd name="connsiteY4" fmla="*/ 159733 h 159733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3937 w 2373011"/>
              <a:gd name="connsiteY3" fmla="*/ 152081 h 152081"/>
              <a:gd name="connsiteX4" fmla="*/ 2373011 w 2373011"/>
              <a:gd name="connsiteY4" fmla="*/ 152081 h 152081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0111 w 2373011"/>
              <a:gd name="connsiteY3" fmla="*/ 144429 h 152081"/>
              <a:gd name="connsiteX4" fmla="*/ 2373011 w 2373011"/>
              <a:gd name="connsiteY4" fmla="*/ 152081 h 152081"/>
              <a:gd name="connsiteX0" fmla="*/ 0 w 2373011"/>
              <a:gd name="connsiteY0" fmla="*/ 147212 h 147212"/>
              <a:gd name="connsiteX1" fmla="*/ 1090152 w 2373011"/>
              <a:gd name="connsiteY1" fmla="*/ 147033 h 147212"/>
              <a:gd name="connsiteX2" fmla="*/ 1200307 w 2373011"/>
              <a:gd name="connsiteY2" fmla="*/ 0 h 147212"/>
              <a:gd name="connsiteX3" fmla="*/ 1290111 w 2373011"/>
              <a:gd name="connsiteY3" fmla="*/ 144429 h 147212"/>
              <a:gd name="connsiteX4" fmla="*/ 2373011 w 2373011"/>
              <a:gd name="connsiteY4" fmla="*/ 144429 h 147212"/>
              <a:gd name="connsiteX0" fmla="*/ 0 w 2373011"/>
              <a:gd name="connsiteY0" fmla="*/ 144037 h 144037"/>
              <a:gd name="connsiteX1" fmla="*/ 1090152 w 2373011"/>
              <a:gd name="connsiteY1" fmla="*/ 143858 h 144037"/>
              <a:gd name="connsiteX2" fmla="*/ 1190782 w 2373011"/>
              <a:gd name="connsiteY2" fmla="*/ 0 h 144037"/>
              <a:gd name="connsiteX3" fmla="*/ 1290111 w 2373011"/>
              <a:gd name="connsiteY3" fmla="*/ 141254 h 144037"/>
              <a:gd name="connsiteX4" fmla="*/ 2373011 w 2373011"/>
              <a:gd name="connsiteY4" fmla="*/ 141254 h 144037"/>
              <a:gd name="connsiteX0" fmla="*/ 0 w 2373011"/>
              <a:gd name="connsiteY0" fmla="*/ 140862 h 140862"/>
              <a:gd name="connsiteX1" fmla="*/ 1090152 w 2373011"/>
              <a:gd name="connsiteY1" fmla="*/ 140683 h 140862"/>
              <a:gd name="connsiteX2" fmla="*/ 1197132 w 2373011"/>
              <a:gd name="connsiteY2" fmla="*/ 0 h 140862"/>
              <a:gd name="connsiteX3" fmla="*/ 1290111 w 2373011"/>
              <a:gd name="connsiteY3" fmla="*/ 138079 h 140862"/>
              <a:gd name="connsiteX4" fmla="*/ 2373011 w 2373011"/>
              <a:gd name="connsiteY4" fmla="*/ 138079 h 140862"/>
              <a:gd name="connsiteX0" fmla="*/ 0 w 2373011"/>
              <a:gd name="connsiteY0" fmla="*/ 134512 h 134512"/>
              <a:gd name="connsiteX1" fmla="*/ 1090152 w 2373011"/>
              <a:gd name="connsiteY1" fmla="*/ 134333 h 134512"/>
              <a:gd name="connsiteX2" fmla="*/ 1193957 w 2373011"/>
              <a:gd name="connsiteY2" fmla="*/ 0 h 134512"/>
              <a:gd name="connsiteX3" fmla="*/ 1290111 w 2373011"/>
              <a:gd name="connsiteY3" fmla="*/ 131729 h 134512"/>
              <a:gd name="connsiteX4" fmla="*/ 2373011 w 2373011"/>
              <a:gd name="connsiteY4" fmla="*/ 131729 h 134512"/>
              <a:gd name="connsiteX0" fmla="*/ 0 w 4914054"/>
              <a:gd name="connsiteY0" fmla="*/ 131337 h 134333"/>
              <a:gd name="connsiteX1" fmla="*/ 3631195 w 4914054"/>
              <a:gd name="connsiteY1" fmla="*/ 134333 h 134333"/>
              <a:gd name="connsiteX2" fmla="*/ 3735000 w 4914054"/>
              <a:gd name="connsiteY2" fmla="*/ 0 h 134333"/>
              <a:gd name="connsiteX3" fmla="*/ 3831154 w 4914054"/>
              <a:gd name="connsiteY3" fmla="*/ 131729 h 134333"/>
              <a:gd name="connsiteX4" fmla="*/ 4914054 w 4914054"/>
              <a:gd name="connsiteY4" fmla="*/ 131729 h 134333"/>
              <a:gd name="connsiteX0" fmla="*/ 0 w 7452111"/>
              <a:gd name="connsiteY0" fmla="*/ 131337 h 134333"/>
              <a:gd name="connsiteX1" fmla="*/ 3631195 w 7452111"/>
              <a:gd name="connsiteY1" fmla="*/ 134333 h 134333"/>
              <a:gd name="connsiteX2" fmla="*/ 3735000 w 7452111"/>
              <a:gd name="connsiteY2" fmla="*/ 0 h 134333"/>
              <a:gd name="connsiteX3" fmla="*/ 3831154 w 7452111"/>
              <a:gd name="connsiteY3" fmla="*/ 131729 h 134333"/>
              <a:gd name="connsiteX4" fmla="*/ 7452111 w 7452111"/>
              <a:gd name="connsiteY4" fmla="*/ 131729 h 13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2111" h="134333">
                <a:moveTo>
                  <a:pt x="0" y="131337"/>
                </a:moveTo>
                <a:lnTo>
                  <a:pt x="3631195" y="134333"/>
                </a:lnTo>
                <a:lnTo>
                  <a:pt x="3735000" y="0"/>
                </a:lnTo>
                <a:lnTo>
                  <a:pt x="3831154" y="131729"/>
                </a:lnTo>
                <a:lnTo>
                  <a:pt x="7452111" y="131729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solidFill>
                <a:srgbClr val="0A62AC"/>
              </a:solidFill>
              <a:latin typeface="Century Gothic Standaard" charset="0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BA305E60-48B3-41CA-A07D-90A6F00DA3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20" y="5991966"/>
            <a:ext cx="2266380" cy="863600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B40A52CF-2E80-40F3-8925-42E37A173D61}"/>
              </a:ext>
            </a:extLst>
          </p:cNvPr>
          <p:cNvSpPr txBox="1"/>
          <p:nvPr/>
        </p:nvSpPr>
        <p:spPr>
          <a:xfrm>
            <a:off x="894770" y="1844824"/>
            <a:ext cx="734815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Water reuse applications:</a:t>
            </a:r>
            <a:endParaRPr lang="en-GB" sz="1600" dirty="0">
              <a:solidFill>
                <a:schemeClr val="bg1"/>
              </a:solidFill>
              <a:latin typeface="Century Gothic Standaard" charset="0"/>
            </a:endParaRPr>
          </a:p>
          <a:p>
            <a:pPr lvl="1"/>
            <a:r>
              <a:rPr lang="en-GB" sz="1600" dirty="0">
                <a:solidFill>
                  <a:schemeClr val="bg1"/>
                </a:solidFill>
                <a:latin typeface="Century Gothic Standaard" charset="0"/>
              </a:rPr>
              <a:t>The water is not used as brew water or for the final rinsing step (tanks, piping, bottles)</a:t>
            </a:r>
          </a:p>
          <a:p>
            <a:pPr lvl="1"/>
            <a:r>
              <a:rPr lang="en-GB" sz="1600" dirty="0">
                <a:solidFill>
                  <a:schemeClr val="bg1"/>
                </a:solidFill>
                <a:latin typeface="Century Gothic Standaard" charset="0"/>
              </a:rPr>
              <a:t>Reuse water is transported via a separate system to approved consumers: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Century Gothic Standaard" charset="0"/>
              </a:rPr>
              <a:t>Sanitary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Century Gothic Standaard" charset="0"/>
              </a:rPr>
              <a:t>Lubrication of lines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Century Gothic Standaard" charset="0"/>
              </a:rPr>
              <a:t>External cleaning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chemeClr val="bg1"/>
                </a:solidFill>
                <a:latin typeface="Century Gothic Standaard" charset="0"/>
              </a:rPr>
              <a:t>Suppletion</a:t>
            </a:r>
            <a:r>
              <a:rPr lang="en-GB" sz="1600" dirty="0">
                <a:solidFill>
                  <a:schemeClr val="bg1"/>
                </a:solidFill>
                <a:latin typeface="Century Gothic Standaard" charset="0"/>
              </a:rPr>
              <a:t> water for steam boiler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Century Gothic Standaard" charset="0"/>
              </a:rPr>
              <a:t>Replenishing of caustic baths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Century Gothic Standaard" charset="0"/>
              </a:rPr>
              <a:t>Rinsing of sand filters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Century Gothic Standaard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9938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801152"/>
            <a:ext cx="9144000" cy="5143500"/>
          </a:xfrm>
          <a:prstGeom prst="rect">
            <a:avLst/>
          </a:prstGeom>
          <a:solidFill>
            <a:srgbClr val="186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Century Gothic Standaard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604884" y="1124744"/>
            <a:ext cx="7927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IMPACT OF WATER REUSE</a:t>
            </a:r>
          </a:p>
        </p:txBody>
      </p:sp>
      <p:sp>
        <p:nvSpPr>
          <p:cNvPr id="13" name="Vrije vorm 12"/>
          <p:cNvSpPr/>
          <p:nvPr/>
        </p:nvSpPr>
        <p:spPr>
          <a:xfrm rot="10800000">
            <a:off x="611189" y="1648953"/>
            <a:ext cx="7923929" cy="134333"/>
          </a:xfrm>
          <a:custGeom>
            <a:avLst/>
            <a:gdLst>
              <a:gd name="connsiteX0" fmla="*/ 0 w 2032000"/>
              <a:gd name="connsiteY0" fmla="*/ 203200 h 228600"/>
              <a:gd name="connsiteX1" fmla="*/ 787400 w 2032000"/>
              <a:gd name="connsiteY1" fmla="*/ 215900 h 228600"/>
              <a:gd name="connsiteX2" fmla="*/ 977900 w 2032000"/>
              <a:gd name="connsiteY2" fmla="*/ 0 h 228600"/>
              <a:gd name="connsiteX3" fmla="*/ 1155700 w 2032000"/>
              <a:gd name="connsiteY3" fmla="*/ 228600 h 228600"/>
              <a:gd name="connsiteX4" fmla="*/ 2032000 w 2032000"/>
              <a:gd name="connsiteY4" fmla="*/ 228600 h 228600"/>
              <a:gd name="connsiteX0" fmla="*/ 0 w 2388315"/>
              <a:gd name="connsiteY0" fmla="*/ 228957 h 228957"/>
              <a:gd name="connsiteX1" fmla="*/ 1143715 w 2388315"/>
              <a:gd name="connsiteY1" fmla="*/ 215900 h 228957"/>
              <a:gd name="connsiteX2" fmla="*/ 1334215 w 2388315"/>
              <a:gd name="connsiteY2" fmla="*/ 0 h 228957"/>
              <a:gd name="connsiteX3" fmla="*/ 1512015 w 2388315"/>
              <a:gd name="connsiteY3" fmla="*/ 228600 h 228957"/>
              <a:gd name="connsiteX4" fmla="*/ 2388315 w 2388315"/>
              <a:gd name="connsiteY4" fmla="*/ 228600 h 228957"/>
              <a:gd name="connsiteX0" fmla="*/ 0 w 2388315"/>
              <a:gd name="connsiteY0" fmla="*/ 216079 h 228600"/>
              <a:gd name="connsiteX1" fmla="*/ 1143715 w 2388315"/>
              <a:gd name="connsiteY1" fmla="*/ 215900 h 228600"/>
              <a:gd name="connsiteX2" fmla="*/ 1334215 w 2388315"/>
              <a:gd name="connsiteY2" fmla="*/ 0 h 228600"/>
              <a:gd name="connsiteX3" fmla="*/ 1512015 w 2388315"/>
              <a:gd name="connsiteY3" fmla="*/ 228600 h 228600"/>
              <a:gd name="connsiteX4" fmla="*/ 2388315 w 2388315"/>
              <a:gd name="connsiteY4" fmla="*/ 228600 h 228600"/>
              <a:gd name="connsiteX0" fmla="*/ 0 w 2369185"/>
              <a:gd name="connsiteY0" fmla="*/ 216079 h 232426"/>
              <a:gd name="connsiteX1" fmla="*/ 1143715 w 2369185"/>
              <a:gd name="connsiteY1" fmla="*/ 215900 h 232426"/>
              <a:gd name="connsiteX2" fmla="*/ 1334215 w 2369185"/>
              <a:gd name="connsiteY2" fmla="*/ 0 h 232426"/>
              <a:gd name="connsiteX3" fmla="*/ 1512015 w 2369185"/>
              <a:gd name="connsiteY3" fmla="*/ 228600 h 232426"/>
              <a:gd name="connsiteX4" fmla="*/ 2369185 w 2369185"/>
              <a:gd name="connsiteY4" fmla="*/ 232426 h 232426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512015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36252"/>
              <a:gd name="connsiteX1" fmla="*/ 1143715 w 2376837"/>
              <a:gd name="connsiteY1" fmla="*/ 215900 h 236252"/>
              <a:gd name="connsiteX2" fmla="*/ 1334215 w 2376837"/>
              <a:gd name="connsiteY2" fmla="*/ 0 h 236252"/>
              <a:gd name="connsiteX3" fmla="*/ 1301589 w 2376837"/>
              <a:gd name="connsiteY3" fmla="*/ 236252 h 236252"/>
              <a:gd name="connsiteX4" fmla="*/ 2376837 w 2376837"/>
              <a:gd name="connsiteY4" fmla="*/ 228600 h 236252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28600"/>
              <a:gd name="connsiteX1" fmla="*/ 1067196 w 2376837"/>
              <a:gd name="connsiteY1" fmla="*/ 219726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147212 h 159733"/>
              <a:gd name="connsiteX1" fmla="*/ 106719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8632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2081 h 159733"/>
              <a:gd name="connsiteX4" fmla="*/ 2376837 w 2376837"/>
              <a:gd name="connsiteY4" fmla="*/ 159733 h 159733"/>
              <a:gd name="connsiteX0" fmla="*/ 0 w 2369185"/>
              <a:gd name="connsiteY0" fmla="*/ 147212 h 152081"/>
              <a:gd name="connsiteX1" fmla="*/ 1090152 w 2369185"/>
              <a:gd name="connsiteY1" fmla="*/ 147033 h 152081"/>
              <a:gd name="connsiteX2" fmla="*/ 1200307 w 2369185"/>
              <a:gd name="connsiteY2" fmla="*/ 0 h 152081"/>
              <a:gd name="connsiteX3" fmla="*/ 1293937 w 2369185"/>
              <a:gd name="connsiteY3" fmla="*/ 152081 h 152081"/>
              <a:gd name="connsiteX4" fmla="*/ 2369185 w 2369185"/>
              <a:gd name="connsiteY4" fmla="*/ 148255 h 152081"/>
              <a:gd name="connsiteX0" fmla="*/ 0 w 2369185"/>
              <a:gd name="connsiteY0" fmla="*/ 147212 h 159733"/>
              <a:gd name="connsiteX1" fmla="*/ 1090152 w 2369185"/>
              <a:gd name="connsiteY1" fmla="*/ 147033 h 159733"/>
              <a:gd name="connsiteX2" fmla="*/ 1200307 w 2369185"/>
              <a:gd name="connsiteY2" fmla="*/ 0 h 159733"/>
              <a:gd name="connsiteX3" fmla="*/ 1293937 w 2369185"/>
              <a:gd name="connsiteY3" fmla="*/ 152081 h 159733"/>
              <a:gd name="connsiteX4" fmla="*/ 2369185 w 2369185"/>
              <a:gd name="connsiteY4" fmla="*/ 159733 h 159733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3937 w 2373011"/>
              <a:gd name="connsiteY3" fmla="*/ 152081 h 152081"/>
              <a:gd name="connsiteX4" fmla="*/ 2373011 w 2373011"/>
              <a:gd name="connsiteY4" fmla="*/ 152081 h 152081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0111 w 2373011"/>
              <a:gd name="connsiteY3" fmla="*/ 144429 h 152081"/>
              <a:gd name="connsiteX4" fmla="*/ 2373011 w 2373011"/>
              <a:gd name="connsiteY4" fmla="*/ 152081 h 152081"/>
              <a:gd name="connsiteX0" fmla="*/ 0 w 2373011"/>
              <a:gd name="connsiteY0" fmla="*/ 147212 h 147212"/>
              <a:gd name="connsiteX1" fmla="*/ 1090152 w 2373011"/>
              <a:gd name="connsiteY1" fmla="*/ 147033 h 147212"/>
              <a:gd name="connsiteX2" fmla="*/ 1200307 w 2373011"/>
              <a:gd name="connsiteY2" fmla="*/ 0 h 147212"/>
              <a:gd name="connsiteX3" fmla="*/ 1290111 w 2373011"/>
              <a:gd name="connsiteY3" fmla="*/ 144429 h 147212"/>
              <a:gd name="connsiteX4" fmla="*/ 2373011 w 2373011"/>
              <a:gd name="connsiteY4" fmla="*/ 144429 h 147212"/>
              <a:gd name="connsiteX0" fmla="*/ 0 w 2373011"/>
              <a:gd name="connsiteY0" fmla="*/ 144037 h 144037"/>
              <a:gd name="connsiteX1" fmla="*/ 1090152 w 2373011"/>
              <a:gd name="connsiteY1" fmla="*/ 143858 h 144037"/>
              <a:gd name="connsiteX2" fmla="*/ 1190782 w 2373011"/>
              <a:gd name="connsiteY2" fmla="*/ 0 h 144037"/>
              <a:gd name="connsiteX3" fmla="*/ 1290111 w 2373011"/>
              <a:gd name="connsiteY3" fmla="*/ 141254 h 144037"/>
              <a:gd name="connsiteX4" fmla="*/ 2373011 w 2373011"/>
              <a:gd name="connsiteY4" fmla="*/ 141254 h 144037"/>
              <a:gd name="connsiteX0" fmla="*/ 0 w 2373011"/>
              <a:gd name="connsiteY0" fmla="*/ 140862 h 140862"/>
              <a:gd name="connsiteX1" fmla="*/ 1090152 w 2373011"/>
              <a:gd name="connsiteY1" fmla="*/ 140683 h 140862"/>
              <a:gd name="connsiteX2" fmla="*/ 1197132 w 2373011"/>
              <a:gd name="connsiteY2" fmla="*/ 0 h 140862"/>
              <a:gd name="connsiteX3" fmla="*/ 1290111 w 2373011"/>
              <a:gd name="connsiteY3" fmla="*/ 138079 h 140862"/>
              <a:gd name="connsiteX4" fmla="*/ 2373011 w 2373011"/>
              <a:gd name="connsiteY4" fmla="*/ 138079 h 140862"/>
              <a:gd name="connsiteX0" fmla="*/ 0 w 2373011"/>
              <a:gd name="connsiteY0" fmla="*/ 134512 h 134512"/>
              <a:gd name="connsiteX1" fmla="*/ 1090152 w 2373011"/>
              <a:gd name="connsiteY1" fmla="*/ 134333 h 134512"/>
              <a:gd name="connsiteX2" fmla="*/ 1193957 w 2373011"/>
              <a:gd name="connsiteY2" fmla="*/ 0 h 134512"/>
              <a:gd name="connsiteX3" fmla="*/ 1290111 w 2373011"/>
              <a:gd name="connsiteY3" fmla="*/ 131729 h 134512"/>
              <a:gd name="connsiteX4" fmla="*/ 2373011 w 2373011"/>
              <a:gd name="connsiteY4" fmla="*/ 131729 h 134512"/>
              <a:gd name="connsiteX0" fmla="*/ 0 w 4914054"/>
              <a:gd name="connsiteY0" fmla="*/ 131337 h 134333"/>
              <a:gd name="connsiteX1" fmla="*/ 3631195 w 4914054"/>
              <a:gd name="connsiteY1" fmla="*/ 134333 h 134333"/>
              <a:gd name="connsiteX2" fmla="*/ 3735000 w 4914054"/>
              <a:gd name="connsiteY2" fmla="*/ 0 h 134333"/>
              <a:gd name="connsiteX3" fmla="*/ 3831154 w 4914054"/>
              <a:gd name="connsiteY3" fmla="*/ 131729 h 134333"/>
              <a:gd name="connsiteX4" fmla="*/ 4914054 w 4914054"/>
              <a:gd name="connsiteY4" fmla="*/ 131729 h 134333"/>
              <a:gd name="connsiteX0" fmla="*/ 0 w 7452111"/>
              <a:gd name="connsiteY0" fmla="*/ 131337 h 134333"/>
              <a:gd name="connsiteX1" fmla="*/ 3631195 w 7452111"/>
              <a:gd name="connsiteY1" fmla="*/ 134333 h 134333"/>
              <a:gd name="connsiteX2" fmla="*/ 3735000 w 7452111"/>
              <a:gd name="connsiteY2" fmla="*/ 0 h 134333"/>
              <a:gd name="connsiteX3" fmla="*/ 3831154 w 7452111"/>
              <a:gd name="connsiteY3" fmla="*/ 131729 h 134333"/>
              <a:gd name="connsiteX4" fmla="*/ 7452111 w 7452111"/>
              <a:gd name="connsiteY4" fmla="*/ 131729 h 13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2111" h="134333">
                <a:moveTo>
                  <a:pt x="0" y="131337"/>
                </a:moveTo>
                <a:lnTo>
                  <a:pt x="3631195" y="134333"/>
                </a:lnTo>
                <a:lnTo>
                  <a:pt x="3735000" y="0"/>
                </a:lnTo>
                <a:lnTo>
                  <a:pt x="3831154" y="131729"/>
                </a:lnTo>
                <a:lnTo>
                  <a:pt x="7452111" y="131729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solidFill>
                <a:srgbClr val="0A62AC"/>
              </a:solidFill>
              <a:latin typeface="Century Gothic Standaard" charset="0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BA305E60-48B3-41CA-A07D-90A6F00DA3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20" y="5991966"/>
            <a:ext cx="2266380" cy="863600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B40A52CF-2E80-40F3-8925-42E37A173D61}"/>
              </a:ext>
            </a:extLst>
          </p:cNvPr>
          <p:cNvSpPr txBox="1"/>
          <p:nvPr/>
        </p:nvSpPr>
        <p:spPr>
          <a:xfrm>
            <a:off x="894770" y="1844824"/>
            <a:ext cx="73481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GB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2016: 131 600 hl/y – No water reuse</a:t>
            </a:r>
            <a:endParaRPr lang="en-GB" sz="1600" spc="300" baseline="-25000" dirty="0">
              <a:solidFill>
                <a:schemeClr val="bg1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E48C982-329E-4614-A9B0-D8F0906789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00" y="2458800"/>
            <a:ext cx="6339840" cy="3124200"/>
          </a:xfrm>
          <a:prstGeom prst="rect">
            <a:avLst/>
          </a:prstGeom>
        </p:spPr>
      </p:pic>
      <p:pic>
        <p:nvPicPr>
          <p:cNvPr id="1027" name="Picture 3" descr="File:Logo-westmalle.png">
            <a:hlinkClick r:id="rId5"/>
            <a:extLst>
              <a:ext uri="{FF2B5EF4-FFF2-40B4-BE49-F238E27FC236}">
                <a16:creationId xmlns:a16="http://schemas.microsoft.com/office/drawing/2014/main" id="{92FD4859-D8B4-4807-B097-6F4FAC513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932000"/>
            <a:ext cx="952381" cy="59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4D9FAA24-4D28-4DD8-8A74-C4EFC4652D48}"/>
              </a:ext>
            </a:extLst>
          </p:cNvPr>
          <p:cNvSpPr txBox="1"/>
          <p:nvPr/>
        </p:nvSpPr>
        <p:spPr>
          <a:xfrm>
            <a:off x="5737330" y="2325340"/>
            <a:ext cx="30097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err="1">
                <a:solidFill>
                  <a:schemeClr val="bg1"/>
                </a:solidFill>
                <a:latin typeface="Century Gothic Standaard" charset="0"/>
              </a:rPr>
              <a:t>Fresh</a:t>
            </a:r>
            <a:r>
              <a:rPr lang="nl-NL" sz="1200" dirty="0">
                <a:solidFill>
                  <a:schemeClr val="bg1"/>
                </a:solidFill>
                <a:latin typeface="Century Gothic Standaard" charset="0"/>
              </a:rPr>
              <a:t> water intake	108 420 m³/y</a:t>
            </a:r>
          </a:p>
          <a:p>
            <a:r>
              <a:rPr lang="nl-NL" sz="1200" dirty="0" err="1">
                <a:solidFill>
                  <a:schemeClr val="bg1"/>
                </a:solidFill>
                <a:latin typeface="Century Gothic Standaard" charset="0"/>
              </a:rPr>
              <a:t>Brine</a:t>
            </a:r>
            <a:r>
              <a:rPr lang="nl-NL" sz="1200" dirty="0">
                <a:solidFill>
                  <a:schemeClr val="bg1"/>
                </a:solidFill>
                <a:latin typeface="Century Gothic Standaard" charset="0"/>
              </a:rPr>
              <a:t> </a:t>
            </a:r>
            <a:r>
              <a:rPr lang="nl-NL" sz="1200" dirty="0" err="1">
                <a:solidFill>
                  <a:schemeClr val="bg1"/>
                </a:solidFill>
                <a:latin typeface="Century Gothic Standaard" charset="0"/>
              </a:rPr>
              <a:t>consumption</a:t>
            </a:r>
            <a:r>
              <a:rPr lang="nl-NL" sz="1200" dirty="0">
                <a:solidFill>
                  <a:schemeClr val="bg1"/>
                </a:solidFill>
                <a:latin typeface="Century Gothic Standaard" charset="0"/>
              </a:rPr>
              <a:t>	14 560 kg/y</a:t>
            </a:r>
          </a:p>
          <a:p>
            <a:r>
              <a:rPr lang="nl-NL" sz="1200" dirty="0">
                <a:solidFill>
                  <a:schemeClr val="bg1"/>
                </a:solidFill>
                <a:latin typeface="Century Gothic Standaard" charset="0"/>
              </a:rPr>
              <a:t>Water </a:t>
            </a:r>
            <a:r>
              <a:rPr lang="nl-NL" sz="1200" dirty="0" err="1">
                <a:solidFill>
                  <a:schemeClr val="bg1"/>
                </a:solidFill>
                <a:latin typeface="Century Gothic Standaard" charset="0"/>
              </a:rPr>
              <a:t>reuse</a:t>
            </a:r>
            <a:r>
              <a:rPr lang="nl-NL" sz="1200" dirty="0">
                <a:solidFill>
                  <a:schemeClr val="bg1"/>
                </a:solidFill>
                <a:latin typeface="Century Gothic Standaard" charset="0"/>
              </a:rPr>
              <a:t>		0 m³/y – 0%</a:t>
            </a:r>
          </a:p>
          <a:p>
            <a:r>
              <a:rPr lang="nl-NL" sz="1200" dirty="0" err="1">
                <a:solidFill>
                  <a:schemeClr val="bg1"/>
                </a:solidFill>
                <a:latin typeface="Century Gothic Standaard" charset="0"/>
              </a:rPr>
              <a:t>Fresh</a:t>
            </a:r>
            <a:r>
              <a:rPr lang="nl-NL" sz="1200" dirty="0">
                <a:solidFill>
                  <a:schemeClr val="bg1"/>
                </a:solidFill>
                <a:latin typeface="Century Gothic Standaard" charset="0"/>
              </a:rPr>
              <a:t> water </a:t>
            </a:r>
            <a:r>
              <a:rPr lang="nl-NL" sz="1200" dirty="0" err="1">
                <a:solidFill>
                  <a:schemeClr val="bg1"/>
                </a:solidFill>
                <a:latin typeface="Century Gothic Standaard" charset="0"/>
              </a:rPr>
              <a:t>consumption</a:t>
            </a:r>
            <a:r>
              <a:rPr lang="nl-NL" sz="1200" dirty="0">
                <a:solidFill>
                  <a:schemeClr val="bg1"/>
                </a:solidFill>
                <a:latin typeface="Century Gothic Standaard" charset="0"/>
              </a:rPr>
              <a:t>	8,2 l/l</a:t>
            </a:r>
          </a:p>
          <a:p>
            <a:endParaRPr lang="nl-NL" sz="1600" dirty="0">
              <a:solidFill>
                <a:schemeClr val="bg1"/>
              </a:solidFill>
              <a:latin typeface="Century Gothic Standaard" charset="0"/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4ED16E2B-2790-4CF4-830D-028095933D88}"/>
              </a:ext>
            </a:extLst>
          </p:cNvPr>
          <p:cNvSpPr/>
          <p:nvPr/>
        </p:nvSpPr>
        <p:spPr>
          <a:xfrm>
            <a:off x="5737331" y="2325341"/>
            <a:ext cx="3168000" cy="88763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260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801152"/>
            <a:ext cx="9144000" cy="5143500"/>
          </a:xfrm>
          <a:prstGeom prst="rect">
            <a:avLst/>
          </a:prstGeom>
          <a:solidFill>
            <a:srgbClr val="186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Century Gothic Standaard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604884" y="1124744"/>
            <a:ext cx="7927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IMPACT OF WATER REUSE</a:t>
            </a:r>
          </a:p>
        </p:txBody>
      </p:sp>
      <p:sp>
        <p:nvSpPr>
          <p:cNvPr id="13" name="Vrije vorm 12"/>
          <p:cNvSpPr/>
          <p:nvPr/>
        </p:nvSpPr>
        <p:spPr>
          <a:xfrm rot="10800000">
            <a:off x="611189" y="1648953"/>
            <a:ext cx="7923929" cy="134333"/>
          </a:xfrm>
          <a:custGeom>
            <a:avLst/>
            <a:gdLst>
              <a:gd name="connsiteX0" fmla="*/ 0 w 2032000"/>
              <a:gd name="connsiteY0" fmla="*/ 203200 h 228600"/>
              <a:gd name="connsiteX1" fmla="*/ 787400 w 2032000"/>
              <a:gd name="connsiteY1" fmla="*/ 215900 h 228600"/>
              <a:gd name="connsiteX2" fmla="*/ 977900 w 2032000"/>
              <a:gd name="connsiteY2" fmla="*/ 0 h 228600"/>
              <a:gd name="connsiteX3" fmla="*/ 1155700 w 2032000"/>
              <a:gd name="connsiteY3" fmla="*/ 228600 h 228600"/>
              <a:gd name="connsiteX4" fmla="*/ 2032000 w 2032000"/>
              <a:gd name="connsiteY4" fmla="*/ 228600 h 228600"/>
              <a:gd name="connsiteX0" fmla="*/ 0 w 2388315"/>
              <a:gd name="connsiteY0" fmla="*/ 228957 h 228957"/>
              <a:gd name="connsiteX1" fmla="*/ 1143715 w 2388315"/>
              <a:gd name="connsiteY1" fmla="*/ 215900 h 228957"/>
              <a:gd name="connsiteX2" fmla="*/ 1334215 w 2388315"/>
              <a:gd name="connsiteY2" fmla="*/ 0 h 228957"/>
              <a:gd name="connsiteX3" fmla="*/ 1512015 w 2388315"/>
              <a:gd name="connsiteY3" fmla="*/ 228600 h 228957"/>
              <a:gd name="connsiteX4" fmla="*/ 2388315 w 2388315"/>
              <a:gd name="connsiteY4" fmla="*/ 228600 h 228957"/>
              <a:gd name="connsiteX0" fmla="*/ 0 w 2388315"/>
              <a:gd name="connsiteY0" fmla="*/ 216079 h 228600"/>
              <a:gd name="connsiteX1" fmla="*/ 1143715 w 2388315"/>
              <a:gd name="connsiteY1" fmla="*/ 215900 h 228600"/>
              <a:gd name="connsiteX2" fmla="*/ 1334215 w 2388315"/>
              <a:gd name="connsiteY2" fmla="*/ 0 h 228600"/>
              <a:gd name="connsiteX3" fmla="*/ 1512015 w 2388315"/>
              <a:gd name="connsiteY3" fmla="*/ 228600 h 228600"/>
              <a:gd name="connsiteX4" fmla="*/ 2388315 w 2388315"/>
              <a:gd name="connsiteY4" fmla="*/ 228600 h 228600"/>
              <a:gd name="connsiteX0" fmla="*/ 0 w 2369185"/>
              <a:gd name="connsiteY0" fmla="*/ 216079 h 232426"/>
              <a:gd name="connsiteX1" fmla="*/ 1143715 w 2369185"/>
              <a:gd name="connsiteY1" fmla="*/ 215900 h 232426"/>
              <a:gd name="connsiteX2" fmla="*/ 1334215 w 2369185"/>
              <a:gd name="connsiteY2" fmla="*/ 0 h 232426"/>
              <a:gd name="connsiteX3" fmla="*/ 1512015 w 2369185"/>
              <a:gd name="connsiteY3" fmla="*/ 228600 h 232426"/>
              <a:gd name="connsiteX4" fmla="*/ 2369185 w 2369185"/>
              <a:gd name="connsiteY4" fmla="*/ 232426 h 232426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512015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36252"/>
              <a:gd name="connsiteX1" fmla="*/ 1143715 w 2376837"/>
              <a:gd name="connsiteY1" fmla="*/ 215900 h 236252"/>
              <a:gd name="connsiteX2" fmla="*/ 1334215 w 2376837"/>
              <a:gd name="connsiteY2" fmla="*/ 0 h 236252"/>
              <a:gd name="connsiteX3" fmla="*/ 1301589 w 2376837"/>
              <a:gd name="connsiteY3" fmla="*/ 236252 h 236252"/>
              <a:gd name="connsiteX4" fmla="*/ 2376837 w 2376837"/>
              <a:gd name="connsiteY4" fmla="*/ 228600 h 236252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28600"/>
              <a:gd name="connsiteX1" fmla="*/ 1067196 w 2376837"/>
              <a:gd name="connsiteY1" fmla="*/ 219726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147212 h 159733"/>
              <a:gd name="connsiteX1" fmla="*/ 106719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8632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2081 h 159733"/>
              <a:gd name="connsiteX4" fmla="*/ 2376837 w 2376837"/>
              <a:gd name="connsiteY4" fmla="*/ 159733 h 159733"/>
              <a:gd name="connsiteX0" fmla="*/ 0 w 2369185"/>
              <a:gd name="connsiteY0" fmla="*/ 147212 h 152081"/>
              <a:gd name="connsiteX1" fmla="*/ 1090152 w 2369185"/>
              <a:gd name="connsiteY1" fmla="*/ 147033 h 152081"/>
              <a:gd name="connsiteX2" fmla="*/ 1200307 w 2369185"/>
              <a:gd name="connsiteY2" fmla="*/ 0 h 152081"/>
              <a:gd name="connsiteX3" fmla="*/ 1293937 w 2369185"/>
              <a:gd name="connsiteY3" fmla="*/ 152081 h 152081"/>
              <a:gd name="connsiteX4" fmla="*/ 2369185 w 2369185"/>
              <a:gd name="connsiteY4" fmla="*/ 148255 h 152081"/>
              <a:gd name="connsiteX0" fmla="*/ 0 w 2369185"/>
              <a:gd name="connsiteY0" fmla="*/ 147212 h 159733"/>
              <a:gd name="connsiteX1" fmla="*/ 1090152 w 2369185"/>
              <a:gd name="connsiteY1" fmla="*/ 147033 h 159733"/>
              <a:gd name="connsiteX2" fmla="*/ 1200307 w 2369185"/>
              <a:gd name="connsiteY2" fmla="*/ 0 h 159733"/>
              <a:gd name="connsiteX3" fmla="*/ 1293937 w 2369185"/>
              <a:gd name="connsiteY3" fmla="*/ 152081 h 159733"/>
              <a:gd name="connsiteX4" fmla="*/ 2369185 w 2369185"/>
              <a:gd name="connsiteY4" fmla="*/ 159733 h 159733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3937 w 2373011"/>
              <a:gd name="connsiteY3" fmla="*/ 152081 h 152081"/>
              <a:gd name="connsiteX4" fmla="*/ 2373011 w 2373011"/>
              <a:gd name="connsiteY4" fmla="*/ 152081 h 152081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0111 w 2373011"/>
              <a:gd name="connsiteY3" fmla="*/ 144429 h 152081"/>
              <a:gd name="connsiteX4" fmla="*/ 2373011 w 2373011"/>
              <a:gd name="connsiteY4" fmla="*/ 152081 h 152081"/>
              <a:gd name="connsiteX0" fmla="*/ 0 w 2373011"/>
              <a:gd name="connsiteY0" fmla="*/ 147212 h 147212"/>
              <a:gd name="connsiteX1" fmla="*/ 1090152 w 2373011"/>
              <a:gd name="connsiteY1" fmla="*/ 147033 h 147212"/>
              <a:gd name="connsiteX2" fmla="*/ 1200307 w 2373011"/>
              <a:gd name="connsiteY2" fmla="*/ 0 h 147212"/>
              <a:gd name="connsiteX3" fmla="*/ 1290111 w 2373011"/>
              <a:gd name="connsiteY3" fmla="*/ 144429 h 147212"/>
              <a:gd name="connsiteX4" fmla="*/ 2373011 w 2373011"/>
              <a:gd name="connsiteY4" fmla="*/ 144429 h 147212"/>
              <a:gd name="connsiteX0" fmla="*/ 0 w 2373011"/>
              <a:gd name="connsiteY0" fmla="*/ 144037 h 144037"/>
              <a:gd name="connsiteX1" fmla="*/ 1090152 w 2373011"/>
              <a:gd name="connsiteY1" fmla="*/ 143858 h 144037"/>
              <a:gd name="connsiteX2" fmla="*/ 1190782 w 2373011"/>
              <a:gd name="connsiteY2" fmla="*/ 0 h 144037"/>
              <a:gd name="connsiteX3" fmla="*/ 1290111 w 2373011"/>
              <a:gd name="connsiteY3" fmla="*/ 141254 h 144037"/>
              <a:gd name="connsiteX4" fmla="*/ 2373011 w 2373011"/>
              <a:gd name="connsiteY4" fmla="*/ 141254 h 144037"/>
              <a:gd name="connsiteX0" fmla="*/ 0 w 2373011"/>
              <a:gd name="connsiteY0" fmla="*/ 140862 h 140862"/>
              <a:gd name="connsiteX1" fmla="*/ 1090152 w 2373011"/>
              <a:gd name="connsiteY1" fmla="*/ 140683 h 140862"/>
              <a:gd name="connsiteX2" fmla="*/ 1197132 w 2373011"/>
              <a:gd name="connsiteY2" fmla="*/ 0 h 140862"/>
              <a:gd name="connsiteX3" fmla="*/ 1290111 w 2373011"/>
              <a:gd name="connsiteY3" fmla="*/ 138079 h 140862"/>
              <a:gd name="connsiteX4" fmla="*/ 2373011 w 2373011"/>
              <a:gd name="connsiteY4" fmla="*/ 138079 h 140862"/>
              <a:gd name="connsiteX0" fmla="*/ 0 w 2373011"/>
              <a:gd name="connsiteY0" fmla="*/ 134512 h 134512"/>
              <a:gd name="connsiteX1" fmla="*/ 1090152 w 2373011"/>
              <a:gd name="connsiteY1" fmla="*/ 134333 h 134512"/>
              <a:gd name="connsiteX2" fmla="*/ 1193957 w 2373011"/>
              <a:gd name="connsiteY2" fmla="*/ 0 h 134512"/>
              <a:gd name="connsiteX3" fmla="*/ 1290111 w 2373011"/>
              <a:gd name="connsiteY3" fmla="*/ 131729 h 134512"/>
              <a:gd name="connsiteX4" fmla="*/ 2373011 w 2373011"/>
              <a:gd name="connsiteY4" fmla="*/ 131729 h 134512"/>
              <a:gd name="connsiteX0" fmla="*/ 0 w 4914054"/>
              <a:gd name="connsiteY0" fmla="*/ 131337 h 134333"/>
              <a:gd name="connsiteX1" fmla="*/ 3631195 w 4914054"/>
              <a:gd name="connsiteY1" fmla="*/ 134333 h 134333"/>
              <a:gd name="connsiteX2" fmla="*/ 3735000 w 4914054"/>
              <a:gd name="connsiteY2" fmla="*/ 0 h 134333"/>
              <a:gd name="connsiteX3" fmla="*/ 3831154 w 4914054"/>
              <a:gd name="connsiteY3" fmla="*/ 131729 h 134333"/>
              <a:gd name="connsiteX4" fmla="*/ 4914054 w 4914054"/>
              <a:gd name="connsiteY4" fmla="*/ 131729 h 134333"/>
              <a:gd name="connsiteX0" fmla="*/ 0 w 7452111"/>
              <a:gd name="connsiteY0" fmla="*/ 131337 h 134333"/>
              <a:gd name="connsiteX1" fmla="*/ 3631195 w 7452111"/>
              <a:gd name="connsiteY1" fmla="*/ 134333 h 134333"/>
              <a:gd name="connsiteX2" fmla="*/ 3735000 w 7452111"/>
              <a:gd name="connsiteY2" fmla="*/ 0 h 134333"/>
              <a:gd name="connsiteX3" fmla="*/ 3831154 w 7452111"/>
              <a:gd name="connsiteY3" fmla="*/ 131729 h 134333"/>
              <a:gd name="connsiteX4" fmla="*/ 7452111 w 7452111"/>
              <a:gd name="connsiteY4" fmla="*/ 131729 h 13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2111" h="134333">
                <a:moveTo>
                  <a:pt x="0" y="131337"/>
                </a:moveTo>
                <a:lnTo>
                  <a:pt x="3631195" y="134333"/>
                </a:lnTo>
                <a:lnTo>
                  <a:pt x="3735000" y="0"/>
                </a:lnTo>
                <a:lnTo>
                  <a:pt x="3831154" y="131729"/>
                </a:lnTo>
                <a:lnTo>
                  <a:pt x="7452111" y="131729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solidFill>
                <a:srgbClr val="0A62AC"/>
              </a:solidFill>
              <a:latin typeface="Century Gothic Standaard" charset="0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BA305E60-48B3-41CA-A07D-90A6F00DA3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20" y="5991966"/>
            <a:ext cx="2266380" cy="863600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B40A52CF-2E80-40F3-8925-42E37A173D61}"/>
              </a:ext>
            </a:extLst>
          </p:cNvPr>
          <p:cNvSpPr txBox="1"/>
          <p:nvPr/>
        </p:nvSpPr>
        <p:spPr>
          <a:xfrm>
            <a:off x="894770" y="1844824"/>
            <a:ext cx="73481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en-GB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2018: 134 500 hl/y – Water reuse</a:t>
            </a:r>
            <a:endParaRPr lang="en-GB" sz="1600" spc="300" baseline="-25000" dirty="0">
              <a:solidFill>
                <a:schemeClr val="bg1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</p:txBody>
      </p:sp>
      <p:pic>
        <p:nvPicPr>
          <p:cNvPr id="1027" name="Picture 3" descr="File:Logo-westmalle.png">
            <a:hlinkClick r:id="rId4"/>
            <a:extLst>
              <a:ext uri="{FF2B5EF4-FFF2-40B4-BE49-F238E27FC236}">
                <a16:creationId xmlns:a16="http://schemas.microsoft.com/office/drawing/2014/main" id="{92FD4859-D8B4-4807-B097-6F4FAC513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932000"/>
            <a:ext cx="952381" cy="59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4D9FAA24-4D28-4DD8-8A74-C4EFC4652D48}"/>
              </a:ext>
            </a:extLst>
          </p:cNvPr>
          <p:cNvSpPr txBox="1"/>
          <p:nvPr/>
        </p:nvSpPr>
        <p:spPr>
          <a:xfrm>
            <a:off x="5737330" y="2325340"/>
            <a:ext cx="33961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err="1">
                <a:solidFill>
                  <a:schemeClr val="bg1"/>
                </a:solidFill>
                <a:latin typeface="Century Gothic Standaard" charset="0"/>
              </a:rPr>
              <a:t>Fresh</a:t>
            </a:r>
            <a:r>
              <a:rPr lang="nl-NL" sz="1200" dirty="0">
                <a:solidFill>
                  <a:schemeClr val="bg1"/>
                </a:solidFill>
                <a:latin typeface="Century Gothic Standaard" charset="0"/>
              </a:rPr>
              <a:t> water intake	81 420 m³/y</a:t>
            </a:r>
          </a:p>
          <a:p>
            <a:r>
              <a:rPr lang="nl-NL" sz="1200" dirty="0" err="1">
                <a:solidFill>
                  <a:schemeClr val="bg1"/>
                </a:solidFill>
                <a:latin typeface="Century Gothic Standaard" charset="0"/>
              </a:rPr>
              <a:t>Brine</a:t>
            </a:r>
            <a:r>
              <a:rPr lang="nl-NL" sz="1200" dirty="0">
                <a:solidFill>
                  <a:schemeClr val="bg1"/>
                </a:solidFill>
                <a:latin typeface="Century Gothic Standaard" charset="0"/>
              </a:rPr>
              <a:t> </a:t>
            </a:r>
            <a:r>
              <a:rPr lang="nl-NL" sz="1200" dirty="0" err="1">
                <a:solidFill>
                  <a:schemeClr val="bg1"/>
                </a:solidFill>
                <a:latin typeface="Century Gothic Standaard" charset="0"/>
              </a:rPr>
              <a:t>consumption</a:t>
            </a:r>
            <a:r>
              <a:rPr lang="nl-NL" sz="1200" dirty="0">
                <a:solidFill>
                  <a:schemeClr val="bg1"/>
                </a:solidFill>
                <a:latin typeface="Century Gothic Standaard" charset="0"/>
              </a:rPr>
              <a:t>	10 920 kg/y</a:t>
            </a:r>
          </a:p>
          <a:p>
            <a:r>
              <a:rPr lang="nl-NL" sz="1200" dirty="0">
                <a:solidFill>
                  <a:schemeClr val="bg1"/>
                </a:solidFill>
                <a:latin typeface="Century Gothic Standaard" charset="0"/>
              </a:rPr>
              <a:t>Water </a:t>
            </a:r>
            <a:r>
              <a:rPr lang="nl-NL" sz="1200" dirty="0" err="1">
                <a:solidFill>
                  <a:schemeClr val="bg1"/>
                </a:solidFill>
                <a:latin typeface="Century Gothic Standaard" charset="0"/>
              </a:rPr>
              <a:t>reuse</a:t>
            </a:r>
            <a:r>
              <a:rPr lang="nl-NL" sz="1200" dirty="0">
                <a:solidFill>
                  <a:schemeClr val="bg1"/>
                </a:solidFill>
                <a:latin typeface="Century Gothic Standaard" charset="0"/>
              </a:rPr>
              <a:t>		16 700 m³/y – 20%</a:t>
            </a:r>
          </a:p>
          <a:p>
            <a:r>
              <a:rPr lang="nl-NL" sz="1200" dirty="0" err="1">
                <a:solidFill>
                  <a:schemeClr val="bg1"/>
                </a:solidFill>
                <a:latin typeface="Century Gothic Standaard" charset="0"/>
              </a:rPr>
              <a:t>Fresh</a:t>
            </a:r>
            <a:r>
              <a:rPr lang="nl-NL" sz="1200" dirty="0">
                <a:solidFill>
                  <a:schemeClr val="bg1"/>
                </a:solidFill>
                <a:latin typeface="Century Gothic Standaard" charset="0"/>
              </a:rPr>
              <a:t> water </a:t>
            </a:r>
            <a:r>
              <a:rPr lang="nl-NL" sz="1200" dirty="0" err="1">
                <a:solidFill>
                  <a:schemeClr val="bg1"/>
                </a:solidFill>
                <a:latin typeface="Century Gothic Standaard" charset="0"/>
              </a:rPr>
              <a:t>consumption</a:t>
            </a:r>
            <a:r>
              <a:rPr lang="nl-NL" sz="1200" dirty="0">
                <a:solidFill>
                  <a:schemeClr val="bg1"/>
                </a:solidFill>
                <a:latin typeface="Century Gothic Standaard" charset="0"/>
              </a:rPr>
              <a:t>	6,1 l/l</a:t>
            </a:r>
          </a:p>
          <a:p>
            <a:endParaRPr lang="nl-NL" sz="1600" dirty="0">
              <a:solidFill>
                <a:schemeClr val="bg1"/>
              </a:solidFill>
              <a:latin typeface="Century Gothic Standaard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BFC8E4A-4601-4140-9188-40E978F13B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00" y="2458800"/>
            <a:ext cx="6339840" cy="3124200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D700DB0A-C896-4E69-BF52-4FE71A5D10C6}"/>
              </a:ext>
            </a:extLst>
          </p:cNvPr>
          <p:cNvSpPr/>
          <p:nvPr/>
        </p:nvSpPr>
        <p:spPr>
          <a:xfrm>
            <a:off x="5737331" y="2325341"/>
            <a:ext cx="3168000" cy="88763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907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801152"/>
            <a:ext cx="9144000" cy="5143500"/>
          </a:xfrm>
          <a:prstGeom prst="rect">
            <a:avLst/>
          </a:prstGeom>
          <a:solidFill>
            <a:srgbClr val="186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Century Gothic Standaard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604884" y="1124744"/>
            <a:ext cx="7927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IMPACT OF WATER REUSE</a:t>
            </a:r>
          </a:p>
        </p:txBody>
      </p:sp>
      <p:sp>
        <p:nvSpPr>
          <p:cNvPr id="13" name="Vrije vorm 12"/>
          <p:cNvSpPr/>
          <p:nvPr/>
        </p:nvSpPr>
        <p:spPr>
          <a:xfrm rot="10800000">
            <a:off x="611189" y="1648953"/>
            <a:ext cx="7923929" cy="134333"/>
          </a:xfrm>
          <a:custGeom>
            <a:avLst/>
            <a:gdLst>
              <a:gd name="connsiteX0" fmla="*/ 0 w 2032000"/>
              <a:gd name="connsiteY0" fmla="*/ 203200 h 228600"/>
              <a:gd name="connsiteX1" fmla="*/ 787400 w 2032000"/>
              <a:gd name="connsiteY1" fmla="*/ 215900 h 228600"/>
              <a:gd name="connsiteX2" fmla="*/ 977900 w 2032000"/>
              <a:gd name="connsiteY2" fmla="*/ 0 h 228600"/>
              <a:gd name="connsiteX3" fmla="*/ 1155700 w 2032000"/>
              <a:gd name="connsiteY3" fmla="*/ 228600 h 228600"/>
              <a:gd name="connsiteX4" fmla="*/ 2032000 w 2032000"/>
              <a:gd name="connsiteY4" fmla="*/ 228600 h 228600"/>
              <a:gd name="connsiteX0" fmla="*/ 0 w 2388315"/>
              <a:gd name="connsiteY0" fmla="*/ 228957 h 228957"/>
              <a:gd name="connsiteX1" fmla="*/ 1143715 w 2388315"/>
              <a:gd name="connsiteY1" fmla="*/ 215900 h 228957"/>
              <a:gd name="connsiteX2" fmla="*/ 1334215 w 2388315"/>
              <a:gd name="connsiteY2" fmla="*/ 0 h 228957"/>
              <a:gd name="connsiteX3" fmla="*/ 1512015 w 2388315"/>
              <a:gd name="connsiteY3" fmla="*/ 228600 h 228957"/>
              <a:gd name="connsiteX4" fmla="*/ 2388315 w 2388315"/>
              <a:gd name="connsiteY4" fmla="*/ 228600 h 228957"/>
              <a:gd name="connsiteX0" fmla="*/ 0 w 2388315"/>
              <a:gd name="connsiteY0" fmla="*/ 216079 h 228600"/>
              <a:gd name="connsiteX1" fmla="*/ 1143715 w 2388315"/>
              <a:gd name="connsiteY1" fmla="*/ 215900 h 228600"/>
              <a:gd name="connsiteX2" fmla="*/ 1334215 w 2388315"/>
              <a:gd name="connsiteY2" fmla="*/ 0 h 228600"/>
              <a:gd name="connsiteX3" fmla="*/ 1512015 w 2388315"/>
              <a:gd name="connsiteY3" fmla="*/ 228600 h 228600"/>
              <a:gd name="connsiteX4" fmla="*/ 2388315 w 2388315"/>
              <a:gd name="connsiteY4" fmla="*/ 228600 h 228600"/>
              <a:gd name="connsiteX0" fmla="*/ 0 w 2369185"/>
              <a:gd name="connsiteY0" fmla="*/ 216079 h 232426"/>
              <a:gd name="connsiteX1" fmla="*/ 1143715 w 2369185"/>
              <a:gd name="connsiteY1" fmla="*/ 215900 h 232426"/>
              <a:gd name="connsiteX2" fmla="*/ 1334215 w 2369185"/>
              <a:gd name="connsiteY2" fmla="*/ 0 h 232426"/>
              <a:gd name="connsiteX3" fmla="*/ 1512015 w 2369185"/>
              <a:gd name="connsiteY3" fmla="*/ 228600 h 232426"/>
              <a:gd name="connsiteX4" fmla="*/ 2369185 w 2369185"/>
              <a:gd name="connsiteY4" fmla="*/ 232426 h 232426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512015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36252"/>
              <a:gd name="connsiteX1" fmla="*/ 1143715 w 2376837"/>
              <a:gd name="connsiteY1" fmla="*/ 215900 h 236252"/>
              <a:gd name="connsiteX2" fmla="*/ 1334215 w 2376837"/>
              <a:gd name="connsiteY2" fmla="*/ 0 h 236252"/>
              <a:gd name="connsiteX3" fmla="*/ 1301589 w 2376837"/>
              <a:gd name="connsiteY3" fmla="*/ 236252 h 236252"/>
              <a:gd name="connsiteX4" fmla="*/ 2376837 w 2376837"/>
              <a:gd name="connsiteY4" fmla="*/ 228600 h 236252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28600"/>
              <a:gd name="connsiteX1" fmla="*/ 1067196 w 2376837"/>
              <a:gd name="connsiteY1" fmla="*/ 219726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147212 h 159733"/>
              <a:gd name="connsiteX1" fmla="*/ 106719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8632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2081 h 159733"/>
              <a:gd name="connsiteX4" fmla="*/ 2376837 w 2376837"/>
              <a:gd name="connsiteY4" fmla="*/ 159733 h 159733"/>
              <a:gd name="connsiteX0" fmla="*/ 0 w 2369185"/>
              <a:gd name="connsiteY0" fmla="*/ 147212 h 152081"/>
              <a:gd name="connsiteX1" fmla="*/ 1090152 w 2369185"/>
              <a:gd name="connsiteY1" fmla="*/ 147033 h 152081"/>
              <a:gd name="connsiteX2" fmla="*/ 1200307 w 2369185"/>
              <a:gd name="connsiteY2" fmla="*/ 0 h 152081"/>
              <a:gd name="connsiteX3" fmla="*/ 1293937 w 2369185"/>
              <a:gd name="connsiteY3" fmla="*/ 152081 h 152081"/>
              <a:gd name="connsiteX4" fmla="*/ 2369185 w 2369185"/>
              <a:gd name="connsiteY4" fmla="*/ 148255 h 152081"/>
              <a:gd name="connsiteX0" fmla="*/ 0 w 2369185"/>
              <a:gd name="connsiteY0" fmla="*/ 147212 h 159733"/>
              <a:gd name="connsiteX1" fmla="*/ 1090152 w 2369185"/>
              <a:gd name="connsiteY1" fmla="*/ 147033 h 159733"/>
              <a:gd name="connsiteX2" fmla="*/ 1200307 w 2369185"/>
              <a:gd name="connsiteY2" fmla="*/ 0 h 159733"/>
              <a:gd name="connsiteX3" fmla="*/ 1293937 w 2369185"/>
              <a:gd name="connsiteY3" fmla="*/ 152081 h 159733"/>
              <a:gd name="connsiteX4" fmla="*/ 2369185 w 2369185"/>
              <a:gd name="connsiteY4" fmla="*/ 159733 h 159733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3937 w 2373011"/>
              <a:gd name="connsiteY3" fmla="*/ 152081 h 152081"/>
              <a:gd name="connsiteX4" fmla="*/ 2373011 w 2373011"/>
              <a:gd name="connsiteY4" fmla="*/ 152081 h 152081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0111 w 2373011"/>
              <a:gd name="connsiteY3" fmla="*/ 144429 h 152081"/>
              <a:gd name="connsiteX4" fmla="*/ 2373011 w 2373011"/>
              <a:gd name="connsiteY4" fmla="*/ 152081 h 152081"/>
              <a:gd name="connsiteX0" fmla="*/ 0 w 2373011"/>
              <a:gd name="connsiteY0" fmla="*/ 147212 h 147212"/>
              <a:gd name="connsiteX1" fmla="*/ 1090152 w 2373011"/>
              <a:gd name="connsiteY1" fmla="*/ 147033 h 147212"/>
              <a:gd name="connsiteX2" fmla="*/ 1200307 w 2373011"/>
              <a:gd name="connsiteY2" fmla="*/ 0 h 147212"/>
              <a:gd name="connsiteX3" fmla="*/ 1290111 w 2373011"/>
              <a:gd name="connsiteY3" fmla="*/ 144429 h 147212"/>
              <a:gd name="connsiteX4" fmla="*/ 2373011 w 2373011"/>
              <a:gd name="connsiteY4" fmla="*/ 144429 h 147212"/>
              <a:gd name="connsiteX0" fmla="*/ 0 w 2373011"/>
              <a:gd name="connsiteY0" fmla="*/ 144037 h 144037"/>
              <a:gd name="connsiteX1" fmla="*/ 1090152 w 2373011"/>
              <a:gd name="connsiteY1" fmla="*/ 143858 h 144037"/>
              <a:gd name="connsiteX2" fmla="*/ 1190782 w 2373011"/>
              <a:gd name="connsiteY2" fmla="*/ 0 h 144037"/>
              <a:gd name="connsiteX3" fmla="*/ 1290111 w 2373011"/>
              <a:gd name="connsiteY3" fmla="*/ 141254 h 144037"/>
              <a:gd name="connsiteX4" fmla="*/ 2373011 w 2373011"/>
              <a:gd name="connsiteY4" fmla="*/ 141254 h 144037"/>
              <a:gd name="connsiteX0" fmla="*/ 0 w 2373011"/>
              <a:gd name="connsiteY0" fmla="*/ 140862 h 140862"/>
              <a:gd name="connsiteX1" fmla="*/ 1090152 w 2373011"/>
              <a:gd name="connsiteY1" fmla="*/ 140683 h 140862"/>
              <a:gd name="connsiteX2" fmla="*/ 1197132 w 2373011"/>
              <a:gd name="connsiteY2" fmla="*/ 0 h 140862"/>
              <a:gd name="connsiteX3" fmla="*/ 1290111 w 2373011"/>
              <a:gd name="connsiteY3" fmla="*/ 138079 h 140862"/>
              <a:gd name="connsiteX4" fmla="*/ 2373011 w 2373011"/>
              <a:gd name="connsiteY4" fmla="*/ 138079 h 140862"/>
              <a:gd name="connsiteX0" fmla="*/ 0 w 2373011"/>
              <a:gd name="connsiteY0" fmla="*/ 134512 h 134512"/>
              <a:gd name="connsiteX1" fmla="*/ 1090152 w 2373011"/>
              <a:gd name="connsiteY1" fmla="*/ 134333 h 134512"/>
              <a:gd name="connsiteX2" fmla="*/ 1193957 w 2373011"/>
              <a:gd name="connsiteY2" fmla="*/ 0 h 134512"/>
              <a:gd name="connsiteX3" fmla="*/ 1290111 w 2373011"/>
              <a:gd name="connsiteY3" fmla="*/ 131729 h 134512"/>
              <a:gd name="connsiteX4" fmla="*/ 2373011 w 2373011"/>
              <a:gd name="connsiteY4" fmla="*/ 131729 h 134512"/>
              <a:gd name="connsiteX0" fmla="*/ 0 w 4914054"/>
              <a:gd name="connsiteY0" fmla="*/ 131337 h 134333"/>
              <a:gd name="connsiteX1" fmla="*/ 3631195 w 4914054"/>
              <a:gd name="connsiteY1" fmla="*/ 134333 h 134333"/>
              <a:gd name="connsiteX2" fmla="*/ 3735000 w 4914054"/>
              <a:gd name="connsiteY2" fmla="*/ 0 h 134333"/>
              <a:gd name="connsiteX3" fmla="*/ 3831154 w 4914054"/>
              <a:gd name="connsiteY3" fmla="*/ 131729 h 134333"/>
              <a:gd name="connsiteX4" fmla="*/ 4914054 w 4914054"/>
              <a:gd name="connsiteY4" fmla="*/ 131729 h 134333"/>
              <a:gd name="connsiteX0" fmla="*/ 0 w 7452111"/>
              <a:gd name="connsiteY0" fmla="*/ 131337 h 134333"/>
              <a:gd name="connsiteX1" fmla="*/ 3631195 w 7452111"/>
              <a:gd name="connsiteY1" fmla="*/ 134333 h 134333"/>
              <a:gd name="connsiteX2" fmla="*/ 3735000 w 7452111"/>
              <a:gd name="connsiteY2" fmla="*/ 0 h 134333"/>
              <a:gd name="connsiteX3" fmla="*/ 3831154 w 7452111"/>
              <a:gd name="connsiteY3" fmla="*/ 131729 h 134333"/>
              <a:gd name="connsiteX4" fmla="*/ 7452111 w 7452111"/>
              <a:gd name="connsiteY4" fmla="*/ 131729 h 13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2111" h="134333">
                <a:moveTo>
                  <a:pt x="0" y="131337"/>
                </a:moveTo>
                <a:lnTo>
                  <a:pt x="3631195" y="134333"/>
                </a:lnTo>
                <a:lnTo>
                  <a:pt x="3735000" y="0"/>
                </a:lnTo>
                <a:lnTo>
                  <a:pt x="3831154" y="131729"/>
                </a:lnTo>
                <a:lnTo>
                  <a:pt x="7452111" y="131729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solidFill>
                <a:srgbClr val="0A62AC"/>
              </a:solidFill>
              <a:latin typeface="Century Gothic Standaard" charset="0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BA305E60-48B3-41CA-A07D-90A6F00DA3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20" y="5991966"/>
            <a:ext cx="2266380" cy="863600"/>
          </a:xfrm>
          <a:prstGeom prst="rect">
            <a:avLst/>
          </a:prstGeom>
        </p:spPr>
      </p:pic>
      <p:graphicFrame>
        <p:nvGraphicFramePr>
          <p:cNvPr id="31" name="Tijdelijke aanduiding voor inhoud 4">
            <a:extLst>
              <a:ext uri="{FF2B5EF4-FFF2-40B4-BE49-F238E27FC236}">
                <a16:creationId xmlns:a16="http://schemas.microsoft.com/office/drawing/2014/main" id="{83FE2E83-21A9-426A-924F-EAEF33E5EC39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3890818"/>
              </p:ext>
            </p:extLst>
          </p:nvPr>
        </p:nvGraphicFramePr>
        <p:xfrm>
          <a:off x="1277008" y="2132625"/>
          <a:ext cx="6583680" cy="3703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2" name="Afbeelding 31">
            <a:extLst>
              <a:ext uri="{FF2B5EF4-FFF2-40B4-BE49-F238E27FC236}">
                <a16:creationId xmlns:a16="http://schemas.microsoft.com/office/drawing/2014/main" id="{43619FF1-4890-45C8-9B0A-DC0B35B3EC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5141" y="3553437"/>
            <a:ext cx="768096" cy="576072"/>
          </a:xfrm>
          <a:prstGeom prst="rect">
            <a:avLst/>
          </a:prstGeom>
        </p:spPr>
      </p:pic>
      <p:pic>
        <p:nvPicPr>
          <p:cNvPr id="33" name="Afbeelding 32">
            <a:extLst>
              <a:ext uri="{FF2B5EF4-FFF2-40B4-BE49-F238E27FC236}">
                <a16:creationId xmlns:a16="http://schemas.microsoft.com/office/drawing/2014/main" id="{ACB83D42-461E-47F2-98AF-3C38D879B7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0292" y="3744854"/>
            <a:ext cx="1453337" cy="743816"/>
          </a:xfrm>
          <a:prstGeom prst="rect">
            <a:avLst/>
          </a:prstGeom>
        </p:spPr>
      </p:pic>
      <p:sp>
        <p:nvSpPr>
          <p:cNvPr id="34" name="Tekstvak 33">
            <a:extLst>
              <a:ext uri="{FF2B5EF4-FFF2-40B4-BE49-F238E27FC236}">
                <a16:creationId xmlns:a16="http://schemas.microsoft.com/office/drawing/2014/main" id="{9C91D4AF-0F81-4F44-B9AC-C8615D71B665}"/>
              </a:ext>
            </a:extLst>
          </p:cNvPr>
          <p:cNvSpPr txBox="1"/>
          <p:nvPr/>
        </p:nvSpPr>
        <p:spPr>
          <a:xfrm>
            <a:off x="1117421" y="4077072"/>
            <a:ext cx="1618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b="1" dirty="0">
                <a:solidFill>
                  <a:schemeClr val="bg1"/>
                </a:solidFill>
              </a:rPr>
              <a:t>Star-up of new </a:t>
            </a:r>
            <a:r>
              <a:rPr lang="nl-BE" sz="1200" b="1" dirty="0" err="1">
                <a:solidFill>
                  <a:schemeClr val="bg1"/>
                </a:solidFill>
              </a:rPr>
              <a:t>installation</a:t>
            </a:r>
            <a:endParaRPr lang="nl-BE" sz="1200" b="1" dirty="0">
              <a:solidFill>
                <a:schemeClr val="bg1"/>
              </a:solidFill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86251818-C9B1-4A33-B87B-26DDFCB89398}"/>
              </a:ext>
            </a:extLst>
          </p:cNvPr>
          <p:cNvSpPr txBox="1"/>
          <p:nvPr/>
        </p:nvSpPr>
        <p:spPr>
          <a:xfrm>
            <a:off x="3394858" y="4536123"/>
            <a:ext cx="1903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b="1" dirty="0">
                <a:solidFill>
                  <a:schemeClr val="bg1"/>
                </a:solidFill>
              </a:rPr>
              <a:t>CIP </a:t>
            </a:r>
            <a:r>
              <a:rPr lang="nl-BE" sz="1200" b="1" dirty="0" err="1">
                <a:solidFill>
                  <a:schemeClr val="bg1"/>
                </a:solidFill>
              </a:rPr>
              <a:t>optimisation</a:t>
            </a:r>
            <a:endParaRPr lang="nl-BE" sz="1200" b="1" dirty="0">
              <a:solidFill>
                <a:schemeClr val="bg1"/>
              </a:solidFill>
            </a:endParaRPr>
          </a:p>
        </p:txBody>
      </p:sp>
      <p:sp>
        <p:nvSpPr>
          <p:cNvPr id="36" name="Pijl: rechts 35">
            <a:extLst>
              <a:ext uri="{FF2B5EF4-FFF2-40B4-BE49-F238E27FC236}">
                <a16:creationId xmlns:a16="http://schemas.microsoft.com/office/drawing/2014/main" id="{2B8AC636-A47D-4C04-8A56-814BBB2D2960}"/>
              </a:ext>
            </a:extLst>
          </p:cNvPr>
          <p:cNvSpPr/>
          <p:nvPr/>
        </p:nvSpPr>
        <p:spPr>
          <a:xfrm>
            <a:off x="4981251" y="3843435"/>
            <a:ext cx="2759101" cy="748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200" b="1" dirty="0" err="1">
                <a:solidFill>
                  <a:schemeClr val="bg1"/>
                </a:solidFill>
              </a:rPr>
              <a:t>Implementation</a:t>
            </a:r>
            <a:r>
              <a:rPr lang="nl-BE" sz="1200" b="1" dirty="0">
                <a:solidFill>
                  <a:schemeClr val="bg1"/>
                </a:solidFill>
              </a:rPr>
              <a:t> of RO water </a:t>
            </a:r>
            <a:r>
              <a:rPr lang="nl-BE" sz="1200" b="1" dirty="0" err="1">
                <a:solidFill>
                  <a:schemeClr val="bg1"/>
                </a:solidFill>
              </a:rPr>
              <a:t>reuse</a:t>
            </a:r>
            <a:endParaRPr lang="nl-BE" sz="1200" b="1" dirty="0">
              <a:solidFill>
                <a:schemeClr val="bg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B3B92732-2284-4CCE-9DFF-75866F630732}"/>
              </a:ext>
            </a:extLst>
          </p:cNvPr>
          <p:cNvSpPr txBox="1"/>
          <p:nvPr/>
        </p:nvSpPr>
        <p:spPr>
          <a:xfrm>
            <a:off x="894770" y="1844824"/>
            <a:ext cx="73481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4"/>
            </a:pPr>
            <a:r>
              <a:rPr lang="en-GB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Specific water consumption</a:t>
            </a:r>
            <a:endParaRPr lang="en-GB" sz="1600" spc="300" baseline="-25000" dirty="0">
              <a:solidFill>
                <a:schemeClr val="bg1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60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801152"/>
            <a:ext cx="9144000" cy="5143500"/>
          </a:xfrm>
          <a:prstGeom prst="rect">
            <a:avLst/>
          </a:prstGeom>
          <a:solidFill>
            <a:srgbClr val="186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Century Gothic Standaard" charset="0"/>
            </a:endParaRPr>
          </a:p>
        </p:txBody>
      </p:sp>
      <p:graphicFrame>
        <p:nvGraphicFramePr>
          <p:cNvPr id="18" name="Grafiek 17">
            <a:extLst>
              <a:ext uri="{FF2B5EF4-FFF2-40B4-BE49-F238E27FC236}">
                <a16:creationId xmlns:a16="http://schemas.microsoft.com/office/drawing/2014/main" id="{1C6F0507-0B54-40B3-B673-797F7BAE1062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788699845"/>
              </p:ext>
            </p:extLst>
          </p:nvPr>
        </p:nvGraphicFramePr>
        <p:xfrm>
          <a:off x="169061" y="2131048"/>
          <a:ext cx="4717370" cy="307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kstvak 3"/>
          <p:cNvSpPr txBox="1"/>
          <p:nvPr/>
        </p:nvSpPr>
        <p:spPr>
          <a:xfrm>
            <a:off x="604884" y="1124744"/>
            <a:ext cx="7927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IMPACT OF WATER REUSE</a:t>
            </a:r>
          </a:p>
        </p:txBody>
      </p:sp>
      <p:sp>
        <p:nvSpPr>
          <p:cNvPr id="13" name="Vrije vorm 12"/>
          <p:cNvSpPr/>
          <p:nvPr/>
        </p:nvSpPr>
        <p:spPr>
          <a:xfrm rot="10800000">
            <a:off x="611189" y="1648953"/>
            <a:ext cx="7923929" cy="134333"/>
          </a:xfrm>
          <a:custGeom>
            <a:avLst/>
            <a:gdLst>
              <a:gd name="connsiteX0" fmla="*/ 0 w 2032000"/>
              <a:gd name="connsiteY0" fmla="*/ 203200 h 228600"/>
              <a:gd name="connsiteX1" fmla="*/ 787400 w 2032000"/>
              <a:gd name="connsiteY1" fmla="*/ 215900 h 228600"/>
              <a:gd name="connsiteX2" fmla="*/ 977900 w 2032000"/>
              <a:gd name="connsiteY2" fmla="*/ 0 h 228600"/>
              <a:gd name="connsiteX3" fmla="*/ 1155700 w 2032000"/>
              <a:gd name="connsiteY3" fmla="*/ 228600 h 228600"/>
              <a:gd name="connsiteX4" fmla="*/ 2032000 w 2032000"/>
              <a:gd name="connsiteY4" fmla="*/ 228600 h 228600"/>
              <a:gd name="connsiteX0" fmla="*/ 0 w 2388315"/>
              <a:gd name="connsiteY0" fmla="*/ 228957 h 228957"/>
              <a:gd name="connsiteX1" fmla="*/ 1143715 w 2388315"/>
              <a:gd name="connsiteY1" fmla="*/ 215900 h 228957"/>
              <a:gd name="connsiteX2" fmla="*/ 1334215 w 2388315"/>
              <a:gd name="connsiteY2" fmla="*/ 0 h 228957"/>
              <a:gd name="connsiteX3" fmla="*/ 1512015 w 2388315"/>
              <a:gd name="connsiteY3" fmla="*/ 228600 h 228957"/>
              <a:gd name="connsiteX4" fmla="*/ 2388315 w 2388315"/>
              <a:gd name="connsiteY4" fmla="*/ 228600 h 228957"/>
              <a:gd name="connsiteX0" fmla="*/ 0 w 2388315"/>
              <a:gd name="connsiteY0" fmla="*/ 216079 h 228600"/>
              <a:gd name="connsiteX1" fmla="*/ 1143715 w 2388315"/>
              <a:gd name="connsiteY1" fmla="*/ 215900 h 228600"/>
              <a:gd name="connsiteX2" fmla="*/ 1334215 w 2388315"/>
              <a:gd name="connsiteY2" fmla="*/ 0 h 228600"/>
              <a:gd name="connsiteX3" fmla="*/ 1512015 w 2388315"/>
              <a:gd name="connsiteY3" fmla="*/ 228600 h 228600"/>
              <a:gd name="connsiteX4" fmla="*/ 2388315 w 2388315"/>
              <a:gd name="connsiteY4" fmla="*/ 228600 h 228600"/>
              <a:gd name="connsiteX0" fmla="*/ 0 w 2369185"/>
              <a:gd name="connsiteY0" fmla="*/ 216079 h 232426"/>
              <a:gd name="connsiteX1" fmla="*/ 1143715 w 2369185"/>
              <a:gd name="connsiteY1" fmla="*/ 215900 h 232426"/>
              <a:gd name="connsiteX2" fmla="*/ 1334215 w 2369185"/>
              <a:gd name="connsiteY2" fmla="*/ 0 h 232426"/>
              <a:gd name="connsiteX3" fmla="*/ 1512015 w 2369185"/>
              <a:gd name="connsiteY3" fmla="*/ 228600 h 232426"/>
              <a:gd name="connsiteX4" fmla="*/ 2369185 w 2369185"/>
              <a:gd name="connsiteY4" fmla="*/ 232426 h 232426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512015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36252"/>
              <a:gd name="connsiteX1" fmla="*/ 1143715 w 2376837"/>
              <a:gd name="connsiteY1" fmla="*/ 215900 h 236252"/>
              <a:gd name="connsiteX2" fmla="*/ 1334215 w 2376837"/>
              <a:gd name="connsiteY2" fmla="*/ 0 h 236252"/>
              <a:gd name="connsiteX3" fmla="*/ 1301589 w 2376837"/>
              <a:gd name="connsiteY3" fmla="*/ 236252 h 236252"/>
              <a:gd name="connsiteX4" fmla="*/ 2376837 w 2376837"/>
              <a:gd name="connsiteY4" fmla="*/ 228600 h 236252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28600"/>
              <a:gd name="connsiteX1" fmla="*/ 1067196 w 2376837"/>
              <a:gd name="connsiteY1" fmla="*/ 219726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147212 h 159733"/>
              <a:gd name="connsiteX1" fmla="*/ 106719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8632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2081 h 159733"/>
              <a:gd name="connsiteX4" fmla="*/ 2376837 w 2376837"/>
              <a:gd name="connsiteY4" fmla="*/ 159733 h 159733"/>
              <a:gd name="connsiteX0" fmla="*/ 0 w 2369185"/>
              <a:gd name="connsiteY0" fmla="*/ 147212 h 152081"/>
              <a:gd name="connsiteX1" fmla="*/ 1090152 w 2369185"/>
              <a:gd name="connsiteY1" fmla="*/ 147033 h 152081"/>
              <a:gd name="connsiteX2" fmla="*/ 1200307 w 2369185"/>
              <a:gd name="connsiteY2" fmla="*/ 0 h 152081"/>
              <a:gd name="connsiteX3" fmla="*/ 1293937 w 2369185"/>
              <a:gd name="connsiteY3" fmla="*/ 152081 h 152081"/>
              <a:gd name="connsiteX4" fmla="*/ 2369185 w 2369185"/>
              <a:gd name="connsiteY4" fmla="*/ 148255 h 152081"/>
              <a:gd name="connsiteX0" fmla="*/ 0 w 2369185"/>
              <a:gd name="connsiteY0" fmla="*/ 147212 h 159733"/>
              <a:gd name="connsiteX1" fmla="*/ 1090152 w 2369185"/>
              <a:gd name="connsiteY1" fmla="*/ 147033 h 159733"/>
              <a:gd name="connsiteX2" fmla="*/ 1200307 w 2369185"/>
              <a:gd name="connsiteY2" fmla="*/ 0 h 159733"/>
              <a:gd name="connsiteX3" fmla="*/ 1293937 w 2369185"/>
              <a:gd name="connsiteY3" fmla="*/ 152081 h 159733"/>
              <a:gd name="connsiteX4" fmla="*/ 2369185 w 2369185"/>
              <a:gd name="connsiteY4" fmla="*/ 159733 h 159733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3937 w 2373011"/>
              <a:gd name="connsiteY3" fmla="*/ 152081 h 152081"/>
              <a:gd name="connsiteX4" fmla="*/ 2373011 w 2373011"/>
              <a:gd name="connsiteY4" fmla="*/ 152081 h 152081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0111 w 2373011"/>
              <a:gd name="connsiteY3" fmla="*/ 144429 h 152081"/>
              <a:gd name="connsiteX4" fmla="*/ 2373011 w 2373011"/>
              <a:gd name="connsiteY4" fmla="*/ 152081 h 152081"/>
              <a:gd name="connsiteX0" fmla="*/ 0 w 2373011"/>
              <a:gd name="connsiteY0" fmla="*/ 147212 h 147212"/>
              <a:gd name="connsiteX1" fmla="*/ 1090152 w 2373011"/>
              <a:gd name="connsiteY1" fmla="*/ 147033 h 147212"/>
              <a:gd name="connsiteX2" fmla="*/ 1200307 w 2373011"/>
              <a:gd name="connsiteY2" fmla="*/ 0 h 147212"/>
              <a:gd name="connsiteX3" fmla="*/ 1290111 w 2373011"/>
              <a:gd name="connsiteY3" fmla="*/ 144429 h 147212"/>
              <a:gd name="connsiteX4" fmla="*/ 2373011 w 2373011"/>
              <a:gd name="connsiteY4" fmla="*/ 144429 h 147212"/>
              <a:gd name="connsiteX0" fmla="*/ 0 w 2373011"/>
              <a:gd name="connsiteY0" fmla="*/ 144037 h 144037"/>
              <a:gd name="connsiteX1" fmla="*/ 1090152 w 2373011"/>
              <a:gd name="connsiteY1" fmla="*/ 143858 h 144037"/>
              <a:gd name="connsiteX2" fmla="*/ 1190782 w 2373011"/>
              <a:gd name="connsiteY2" fmla="*/ 0 h 144037"/>
              <a:gd name="connsiteX3" fmla="*/ 1290111 w 2373011"/>
              <a:gd name="connsiteY3" fmla="*/ 141254 h 144037"/>
              <a:gd name="connsiteX4" fmla="*/ 2373011 w 2373011"/>
              <a:gd name="connsiteY4" fmla="*/ 141254 h 144037"/>
              <a:gd name="connsiteX0" fmla="*/ 0 w 2373011"/>
              <a:gd name="connsiteY0" fmla="*/ 140862 h 140862"/>
              <a:gd name="connsiteX1" fmla="*/ 1090152 w 2373011"/>
              <a:gd name="connsiteY1" fmla="*/ 140683 h 140862"/>
              <a:gd name="connsiteX2" fmla="*/ 1197132 w 2373011"/>
              <a:gd name="connsiteY2" fmla="*/ 0 h 140862"/>
              <a:gd name="connsiteX3" fmla="*/ 1290111 w 2373011"/>
              <a:gd name="connsiteY3" fmla="*/ 138079 h 140862"/>
              <a:gd name="connsiteX4" fmla="*/ 2373011 w 2373011"/>
              <a:gd name="connsiteY4" fmla="*/ 138079 h 140862"/>
              <a:gd name="connsiteX0" fmla="*/ 0 w 2373011"/>
              <a:gd name="connsiteY0" fmla="*/ 134512 h 134512"/>
              <a:gd name="connsiteX1" fmla="*/ 1090152 w 2373011"/>
              <a:gd name="connsiteY1" fmla="*/ 134333 h 134512"/>
              <a:gd name="connsiteX2" fmla="*/ 1193957 w 2373011"/>
              <a:gd name="connsiteY2" fmla="*/ 0 h 134512"/>
              <a:gd name="connsiteX3" fmla="*/ 1290111 w 2373011"/>
              <a:gd name="connsiteY3" fmla="*/ 131729 h 134512"/>
              <a:gd name="connsiteX4" fmla="*/ 2373011 w 2373011"/>
              <a:gd name="connsiteY4" fmla="*/ 131729 h 134512"/>
              <a:gd name="connsiteX0" fmla="*/ 0 w 4914054"/>
              <a:gd name="connsiteY0" fmla="*/ 131337 h 134333"/>
              <a:gd name="connsiteX1" fmla="*/ 3631195 w 4914054"/>
              <a:gd name="connsiteY1" fmla="*/ 134333 h 134333"/>
              <a:gd name="connsiteX2" fmla="*/ 3735000 w 4914054"/>
              <a:gd name="connsiteY2" fmla="*/ 0 h 134333"/>
              <a:gd name="connsiteX3" fmla="*/ 3831154 w 4914054"/>
              <a:gd name="connsiteY3" fmla="*/ 131729 h 134333"/>
              <a:gd name="connsiteX4" fmla="*/ 4914054 w 4914054"/>
              <a:gd name="connsiteY4" fmla="*/ 131729 h 134333"/>
              <a:gd name="connsiteX0" fmla="*/ 0 w 7452111"/>
              <a:gd name="connsiteY0" fmla="*/ 131337 h 134333"/>
              <a:gd name="connsiteX1" fmla="*/ 3631195 w 7452111"/>
              <a:gd name="connsiteY1" fmla="*/ 134333 h 134333"/>
              <a:gd name="connsiteX2" fmla="*/ 3735000 w 7452111"/>
              <a:gd name="connsiteY2" fmla="*/ 0 h 134333"/>
              <a:gd name="connsiteX3" fmla="*/ 3831154 w 7452111"/>
              <a:gd name="connsiteY3" fmla="*/ 131729 h 134333"/>
              <a:gd name="connsiteX4" fmla="*/ 7452111 w 7452111"/>
              <a:gd name="connsiteY4" fmla="*/ 131729 h 13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2111" h="134333">
                <a:moveTo>
                  <a:pt x="0" y="131337"/>
                </a:moveTo>
                <a:lnTo>
                  <a:pt x="3631195" y="134333"/>
                </a:lnTo>
                <a:lnTo>
                  <a:pt x="3735000" y="0"/>
                </a:lnTo>
                <a:lnTo>
                  <a:pt x="3831154" y="131729"/>
                </a:lnTo>
                <a:lnTo>
                  <a:pt x="7452111" y="131729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solidFill>
                <a:srgbClr val="0A62AC"/>
              </a:solidFill>
              <a:latin typeface="Century Gothic Standaard" charset="0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BA305E60-48B3-41CA-A07D-90A6F00DA3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20" y="5991966"/>
            <a:ext cx="2266380" cy="8636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BF132F3-F22C-4019-9AE1-20270FE3FC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931" y="2165356"/>
            <a:ext cx="3840480" cy="2880360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44096B7-14DC-4174-A6B8-0C5910404F98}"/>
              </a:ext>
            </a:extLst>
          </p:cNvPr>
          <p:cNvSpPr txBox="1"/>
          <p:nvPr/>
        </p:nvSpPr>
        <p:spPr>
          <a:xfrm>
            <a:off x="5212623" y="4523505"/>
            <a:ext cx="1623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err="1"/>
              <a:t>Permeate</a:t>
            </a:r>
            <a:r>
              <a:rPr lang="nl-BE" b="1" dirty="0"/>
              <a:t> MBR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A8AE87C8-3B35-44BF-856B-A7839F530B93}"/>
              </a:ext>
            </a:extLst>
          </p:cNvPr>
          <p:cNvSpPr txBox="1"/>
          <p:nvPr/>
        </p:nvSpPr>
        <p:spPr>
          <a:xfrm>
            <a:off x="7020272" y="4523505"/>
            <a:ext cx="144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err="1"/>
              <a:t>Permeate</a:t>
            </a:r>
            <a:r>
              <a:rPr lang="nl-BE" b="1" dirty="0"/>
              <a:t> RO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C426A29A-DCD9-47A1-B1A2-975CC4C988AF}"/>
              </a:ext>
            </a:extLst>
          </p:cNvPr>
          <p:cNvSpPr txBox="1"/>
          <p:nvPr/>
        </p:nvSpPr>
        <p:spPr>
          <a:xfrm>
            <a:off x="2754896" y="2865074"/>
            <a:ext cx="922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 err="1">
                <a:solidFill>
                  <a:schemeClr val="bg1"/>
                </a:solidFill>
              </a:rPr>
              <a:t>Chemicals</a:t>
            </a:r>
            <a:endParaRPr lang="nl-BE" sz="1400" dirty="0">
              <a:solidFill>
                <a:schemeClr val="bg1"/>
              </a:solidFill>
            </a:endParaRP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2A55BA35-DF0B-447F-B28C-7CE1D75EACF7}"/>
              </a:ext>
            </a:extLst>
          </p:cNvPr>
          <p:cNvSpPr/>
          <p:nvPr/>
        </p:nvSpPr>
        <p:spPr>
          <a:xfrm>
            <a:off x="3149731" y="3722761"/>
            <a:ext cx="6839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400" dirty="0">
                <a:solidFill>
                  <a:schemeClr val="bg1"/>
                </a:solidFill>
              </a:rPr>
              <a:t>Energy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F722A1A-BDF6-40E5-A5DA-B4D4A442350B}"/>
              </a:ext>
            </a:extLst>
          </p:cNvPr>
          <p:cNvSpPr/>
          <p:nvPr/>
        </p:nvSpPr>
        <p:spPr>
          <a:xfrm>
            <a:off x="1338844" y="3217394"/>
            <a:ext cx="10068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400" dirty="0">
                <a:solidFill>
                  <a:schemeClr val="bg1"/>
                </a:solidFill>
              </a:rPr>
              <a:t>Monitoring</a:t>
            </a: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4663961F-4864-4FEE-A376-C8CC0CAF6D25}"/>
              </a:ext>
            </a:extLst>
          </p:cNvPr>
          <p:cNvSpPr/>
          <p:nvPr/>
        </p:nvSpPr>
        <p:spPr>
          <a:xfrm>
            <a:off x="2401922" y="4316496"/>
            <a:ext cx="11492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400" dirty="0">
                <a:solidFill>
                  <a:schemeClr val="bg1"/>
                </a:solidFill>
              </a:rPr>
              <a:t>Maintenance</a:t>
            </a: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5AC92C12-77FC-47CB-99EC-75F4B1132114}"/>
              </a:ext>
            </a:extLst>
          </p:cNvPr>
          <p:cNvSpPr/>
          <p:nvPr/>
        </p:nvSpPr>
        <p:spPr>
          <a:xfrm>
            <a:off x="1338844" y="4033429"/>
            <a:ext cx="11087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400" dirty="0" err="1">
                <a:solidFill>
                  <a:schemeClr val="bg1"/>
                </a:solidFill>
              </a:rPr>
              <a:t>Membrane</a:t>
            </a:r>
            <a:endParaRPr lang="nl-BE" sz="1400" dirty="0">
              <a:solidFill>
                <a:schemeClr val="bg1"/>
              </a:solidFill>
            </a:endParaRPr>
          </a:p>
          <a:p>
            <a:r>
              <a:rPr lang="nl-BE" sz="1400" dirty="0" err="1">
                <a:solidFill>
                  <a:schemeClr val="bg1"/>
                </a:solidFill>
              </a:rPr>
              <a:t>replacement</a:t>
            </a:r>
            <a:endParaRPr lang="nl-BE" sz="1400" dirty="0">
              <a:solidFill>
                <a:schemeClr val="bg1"/>
              </a:solidFill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D2956E72-28EE-47F2-B5F1-783B767E1D5D}"/>
              </a:ext>
            </a:extLst>
          </p:cNvPr>
          <p:cNvSpPr txBox="1"/>
          <p:nvPr/>
        </p:nvSpPr>
        <p:spPr>
          <a:xfrm>
            <a:off x="604884" y="5162843"/>
            <a:ext cx="49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Including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savings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on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brine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total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cost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amounts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to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</a:t>
            </a:r>
            <a:r>
              <a:rPr lang="nl-NL" sz="1600" b="1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0,29 €/m³</a:t>
            </a:r>
            <a:endParaRPr lang="nl-NL" sz="1600" b="1" dirty="0">
              <a:solidFill>
                <a:schemeClr val="bg1"/>
              </a:solidFill>
              <a:latin typeface="Century Gothic Standaard" charset="0"/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227D2B1A-DA98-440E-B590-1B5DA7EB310E}"/>
              </a:ext>
            </a:extLst>
          </p:cNvPr>
          <p:cNvSpPr txBox="1"/>
          <p:nvPr/>
        </p:nvSpPr>
        <p:spPr>
          <a:xfrm>
            <a:off x="894770" y="1848446"/>
            <a:ext cx="73481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5"/>
            </a:pP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Operational</a:t>
            </a:r>
            <a:r>
              <a:rPr lang="nl-NL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</a:t>
            </a:r>
            <a:r>
              <a:rPr lang="nl-NL" sz="1600" spc="300" dirty="0" err="1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cost</a:t>
            </a:r>
            <a:endParaRPr lang="nl-NL" sz="1600" dirty="0">
              <a:solidFill>
                <a:schemeClr val="bg1"/>
              </a:solidFill>
              <a:latin typeface="Century Gothic Standa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64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Afbeelding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926" y="2807574"/>
            <a:ext cx="853558" cy="841403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2433233" y="555442"/>
            <a:ext cx="4277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spc="300" dirty="0">
                <a:solidFill>
                  <a:srgbClr val="18678F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OUR SERVICES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8DB8C8AE-0FEE-47E5-B72F-39C0774D3AB2}"/>
              </a:ext>
            </a:extLst>
          </p:cNvPr>
          <p:cNvSpPr txBox="1"/>
          <p:nvPr/>
        </p:nvSpPr>
        <p:spPr>
          <a:xfrm>
            <a:off x="669054" y="3959702"/>
            <a:ext cx="11769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100" spc="100" dirty="0">
                <a:solidFill>
                  <a:srgbClr val="18678F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Design &amp; </a:t>
            </a:r>
          </a:p>
          <a:p>
            <a:pPr algn="ctr"/>
            <a:r>
              <a:rPr lang="nl-NL" sz="1100" spc="100" dirty="0" err="1">
                <a:solidFill>
                  <a:srgbClr val="18678F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Optimisation</a:t>
            </a:r>
            <a:endParaRPr lang="nl-NL" sz="1100" spc="100" dirty="0">
              <a:solidFill>
                <a:srgbClr val="18678F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DFB7B077-DCCC-434B-8D45-917A489192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8173" y="2778431"/>
            <a:ext cx="883719" cy="868274"/>
          </a:xfrm>
          <a:prstGeom prst="rect">
            <a:avLst/>
          </a:prstGeom>
        </p:spPr>
      </p:pic>
      <p:sp>
        <p:nvSpPr>
          <p:cNvPr id="24" name="Tekstvak 23">
            <a:extLst>
              <a:ext uri="{FF2B5EF4-FFF2-40B4-BE49-F238E27FC236}">
                <a16:creationId xmlns:a16="http://schemas.microsoft.com/office/drawing/2014/main" id="{A507B6BC-8EA4-4C2E-9422-63FE81EFFD54}"/>
              </a:ext>
            </a:extLst>
          </p:cNvPr>
          <p:cNvSpPr txBox="1"/>
          <p:nvPr/>
        </p:nvSpPr>
        <p:spPr>
          <a:xfrm>
            <a:off x="2382581" y="3969781"/>
            <a:ext cx="12069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100" spc="100" dirty="0">
                <a:solidFill>
                  <a:srgbClr val="18678F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Engineering &amp; Construction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F77B173E-4F06-4660-AC5D-4395132A0FCA}"/>
              </a:ext>
            </a:extLst>
          </p:cNvPr>
          <p:cNvSpPr txBox="1"/>
          <p:nvPr/>
        </p:nvSpPr>
        <p:spPr>
          <a:xfrm>
            <a:off x="4205785" y="3949829"/>
            <a:ext cx="12069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100" spc="100" dirty="0" err="1">
                <a:solidFill>
                  <a:srgbClr val="18678F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Operation</a:t>
            </a:r>
            <a:r>
              <a:rPr lang="nl-NL" sz="1100" spc="100" dirty="0">
                <a:solidFill>
                  <a:srgbClr val="18678F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</a:t>
            </a:r>
            <a:r>
              <a:rPr lang="nl-NL" sz="1100" spc="100" dirty="0" err="1">
                <a:solidFill>
                  <a:srgbClr val="18678F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and</a:t>
            </a:r>
            <a:r>
              <a:rPr lang="nl-NL" sz="1100" spc="100" dirty="0">
                <a:solidFill>
                  <a:srgbClr val="18678F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</a:t>
            </a:r>
            <a:br>
              <a:rPr lang="nl-NL" sz="1100" spc="100" dirty="0">
                <a:solidFill>
                  <a:srgbClr val="18678F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</a:br>
            <a:r>
              <a:rPr lang="nl-NL" sz="1100" spc="100" dirty="0" err="1">
                <a:solidFill>
                  <a:srgbClr val="18678F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After</a:t>
            </a:r>
            <a:r>
              <a:rPr lang="nl-NL" sz="1100" spc="100" dirty="0">
                <a:solidFill>
                  <a:srgbClr val="18678F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-care</a:t>
            </a:r>
          </a:p>
        </p:txBody>
      </p:sp>
      <p:pic>
        <p:nvPicPr>
          <p:cNvPr id="26" name="Afbeelding 25">
            <a:extLst>
              <a:ext uri="{FF2B5EF4-FFF2-40B4-BE49-F238E27FC236}">
                <a16:creationId xmlns:a16="http://schemas.microsoft.com/office/drawing/2014/main" id="{34586E64-4111-43AE-8F51-7569DA55E0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6183" y="2778431"/>
            <a:ext cx="1038881" cy="967234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7B3F8ADF-0624-4336-B8C2-5C38508EDA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1862" y="2824999"/>
            <a:ext cx="879808" cy="920666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AAA84322-8C76-417F-95B3-4F1458448E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310" y="2804918"/>
            <a:ext cx="899965" cy="972637"/>
          </a:xfrm>
          <a:prstGeom prst="rect">
            <a:avLst/>
          </a:prstGeom>
        </p:spPr>
      </p:pic>
      <p:sp>
        <p:nvSpPr>
          <p:cNvPr id="29" name="Tekstvak 28">
            <a:extLst>
              <a:ext uri="{FF2B5EF4-FFF2-40B4-BE49-F238E27FC236}">
                <a16:creationId xmlns:a16="http://schemas.microsoft.com/office/drawing/2014/main" id="{826EC797-C8F8-4D82-8F83-C3DC13C7AA61}"/>
              </a:ext>
            </a:extLst>
          </p:cNvPr>
          <p:cNvSpPr txBox="1"/>
          <p:nvPr/>
        </p:nvSpPr>
        <p:spPr>
          <a:xfrm>
            <a:off x="5960218" y="4019029"/>
            <a:ext cx="11769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spc="100" dirty="0">
                <a:solidFill>
                  <a:srgbClr val="18678F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Innovation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12AAF290-3881-4F02-907D-4E1034BD3867}"/>
              </a:ext>
            </a:extLst>
          </p:cNvPr>
          <p:cNvSpPr txBox="1"/>
          <p:nvPr/>
        </p:nvSpPr>
        <p:spPr>
          <a:xfrm>
            <a:off x="7513118" y="4077503"/>
            <a:ext cx="1008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100" spc="100" dirty="0" err="1">
                <a:solidFill>
                  <a:srgbClr val="18678F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Financing</a:t>
            </a:r>
            <a:endParaRPr lang="nl-BE" sz="1100" spc="100" dirty="0">
              <a:solidFill>
                <a:srgbClr val="18678F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</p:txBody>
      </p:sp>
      <p:pic>
        <p:nvPicPr>
          <p:cNvPr id="31" name="Afbeelding 30">
            <a:extLst>
              <a:ext uri="{FF2B5EF4-FFF2-40B4-BE49-F238E27FC236}">
                <a16:creationId xmlns:a16="http://schemas.microsoft.com/office/drawing/2014/main" id="{1E0B13CC-EB6D-4575-B337-F2098E0806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20" y="5991966"/>
            <a:ext cx="2266380" cy="863600"/>
          </a:xfrm>
          <a:prstGeom prst="rect">
            <a:avLst/>
          </a:prstGeom>
        </p:spPr>
      </p:pic>
      <p:sp>
        <p:nvSpPr>
          <p:cNvPr id="32" name="Vrije vorm 36">
            <a:extLst>
              <a:ext uri="{FF2B5EF4-FFF2-40B4-BE49-F238E27FC236}">
                <a16:creationId xmlns:a16="http://schemas.microsoft.com/office/drawing/2014/main" id="{7793E97F-B9A2-4623-865C-682911E711C5}"/>
              </a:ext>
            </a:extLst>
          </p:cNvPr>
          <p:cNvSpPr/>
          <p:nvPr/>
        </p:nvSpPr>
        <p:spPr>
          <a:xfrm rot="10800000">
            <a:off x="597594" y="1214126"/>
            <a:ext cx="7923929" cy="134333"/>
          </a:xfrm>
          <a:custGeom>
            <a:avLst/>
            <a:gdLst>
              <a:gd name="connsiteX0" fmla="*/ 0 w 2032000"/>
              <a:gd name="connsiteY0" fmla="*/ 203200 h 228600"/>
              <a:gd name="connsiteX1" fmla="*/ 787400 w 2032000"/>
              <a:gd name="connsiteY1" fmla="*/ 215900 h 228600"/>
              <a:gd name="connsiteX2" fmla="*/ 977900 w 2032000"/>
              <a:gd name="connsiteY2" fmla="*/ 0 h 228600"/>
              <a:gd name="connsiteX3" fmla="*/ 1155700 w 2032000"/>
              <a:gd name="connsiteY3" fmla="*/ 228600 h 228600"/>
              <a:gd name="connsiteX4" fmla="*/ 2032000 w 2032000"/>
              <a:gd name="connsiteY4" fmla="*/ 228600 h 228600"/>
              <a:gd name="connsiteX0" fmla="*/ 0 w 2388315"/>
              <a:gd name="connsiteY0" fmla="*/ 228957 h 228957"/>
              <a:gd name="connsiteX1" fmla="*/ 1143715 w 2388315"/>
              <a:gd name="connsiteY1" fmla="*/ 215900 h 228957"/>
              <a:gd name="connsiteX2" fmla="*/ 1334215 w 2388315"/>
              <a:gd name="connsiteY2" fmla="*/ 0 h 228957"/>
              <a:gd name="connsiteX3" fmla="*/ 1512015 w 2388315"/>
              <a:gd name="connsiteY3" fmla="*/ 228600 h 228957"/>
              <a:gd name="connsiteX4" fmla="*/ 2388315 w 2388315"/>
              <a:gd name="connsiteY4" fmla="*/ 228600 h 228957"/>
              <a:gd name="connsiteX0" fmla="*/ 0 w 2388315"/>
              <a:gd name="connsiteY0" fmla="*/ 216079 h 228600"/>
              <a:gd name="connsiteX1" fmla="*/ 1143715 w 2388315"/>
              <a:gd name="connsiteY1" fmla="*/ 215900 h 228600"/>
              <a:gd name="connsiteX2" fmla="*/ 1334215 w 2388315"/>
              <a:gd name="connsiteY2" fmla="*/ 0 h 228600"/>
              <a:gd name="connsiteX3" fmla="*/ 1512015 w 2388315"/>
              <a:gd name="connsiteY3" fmla="*/ 228600 h 228600"/>
              <a:gd name="connsiteX4" fmla="*/ 2388315 w 2388315"/>
              <a:gd name="connsiteY4" fmla="*/ 228600 h 228600"/>
              <a:gd name="connsiteX0" fmla="*/ 0 w 2369185"/>
              <a:gd name="connsiteY0" fmla="*/ 216079 h 232426"/>
              <a:gd name="connsiteX1" fmla="*/ 1143715 w 2369185"/>
              <a:gd name="connsiteY1" fmla="*/ 215900 h 232426"/>
              <a:gd name="connsiteX2" fmla="*/ 1334215 w 2369185"/>
              <a:gd name="connsiteY2" fmla="*/ 0 h 232426"/>
              <a:gd name="connsiteX3" fmla="*/ 1512015 w 2369185"/>
              <a:gd name="connsiteY3" fmla="*/ 228600 h 232426"/>
              <a:gd name="connsiteX4" fmla="*/ 2369185 w 2369185"/>
              <a:gd name="connsiteY4" fmla="*/ 232426 h 232426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512015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36252"/>
              <a:gd name="connsiteX1" fmla="*/ 1143715 w 2376837"/>
              <a:gd name="connsiteY1" fmla="*/ 215900 h 236252"/>
              <a:gd name="connsiteX2" fmla="*/ 1334215 w 2376837"/>
              <a:gd name="connsiteY2" fmla="*/ 0 h 236252"/>
              <a:gd name="connsiteX3" fmla="*/ 1301589 w 2376837"/>
              <a:gd name="connsiteY3" fmla="*/ 236252 h 236252"/>
              <a:gd name="connsiteX4" fmla="*/ 2376837 w 2376837"/>
              <a:gd name="connsiteY4" fmla="*/ 228600 h 236252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28600"/>
              <a:gd name="connsiteX1" fmla="*/ 1067196 w 2376837"/>
              <a:gd name="connsiteY1" fmla="*/ 219726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147212 h 159733"/>
              <a:gd name="connsiteX1" fmla="*/ 106719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8632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2081 h 159733"/>
              <a:gd name="connsiteX4" fmla="*/ 2376837 w 2376837"/>
              <a:gd name="connsiteY4" fmla="*/ 159733 h 159733"/>
              <a:gd name="connsiteX0" fmla="*/ 0 w 2369185"/>
              <a:gd name="connsiteY0" fmla="*/ 147212 h 152081"/>
              <a:gd name="connsiteX1" fmla="*/ 1090152 w 2369185"/>
              <a:gd name="connsiteY1" fmla="*/ 147033 h 152081"/>
              <a:gd name="connsiteX2" fmla="*/ 1200307 w 2369185"/>
              <a:gd name="connsiteY2" fmla="*/ 0 h 152081"/>
              <a:gd name="connsiteX3" fmla="*/ 1293937 w 2369185"/>
              <a:gd name="connsiteY3" fmla="*/ 152081 h 152081"/>
              <a:gd name="connsiteX4" fmla="*/ 2369185 w 2369185"/>
              <a:gd name="connsiteY4" fmla="*/ 148255 h 152081"/>
              <a:gd name="connsiteX0" fmla="*/ 0 w 2369185"/>
              <a:gd name="connsiteY0" fmla="*/ 147212 h 159733"/>
              <a:gd name="connsiteX1" fmla="*/ 1090152 w 2369185"/>
              <a:gd name="connsiteY1" fmla="*/ 147033 h 159733"/>
              <a:gd name="connsiteX2" fmla="*/ 1200307 w 2369185"/>
              <a:gd name="connsiteY2" fmla="*/ 0 h 159733"/>
              <a:gd name="connsiteX3" fmla="*/ 1293937 w 2369185"/>
              <a:gd name="connsiteY3" fmla="*/ 152081 h 159733"/>
              <a:gd name="connsiteX4" fmla="*/ 2369185 w 2369185"/>
              <a:gd name="connsiteY4" fmla="*/ 159733 h 159733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3937 w 2373011"/>
              <a:gd name="connsiteY3" fmla="*/ 152081 h 152081"/>
              <a:gd name="connsiteX4" fmla="*/ 2373011 w 2373011"/>
              <a:gd name="connsiteY4" fmla="*/ 152081 h 152081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0111 w 2373011"/>
              <a:gd name="connsiteY3" fmla="*/ 144429 h 152081"/>
              <a:gd name="connsiteX4" fmla="*/ 2373011 w 2373011"/>
              <a:gd name="connsiteY4" fmla="*/ 152081 h 152081"/>
              <a:gd name="connsiteX0" fmla="*/ 0 w 2373011"/>
              <a:gd name="connsiteY0" fmla="*/ 147212 h 147212"/>
              <a:gd name="connsiteX1" fmla="*/ 1090152 w 2373011"/>
              <a:gd name="connsiteY1" fmla="*/ 147033 h 147212"/>
              <a:gd name="connsiteX2" fmla="*/ 1200307 w 2373011"/>
              <a:gd name="connsiteY2" fmla="*/ 0 h 147212"/>
              <a:gd name="connsiteX3" fmla="*/ 1290111 w 2373011"/>
              <a:gd name="connsiteY3" fmla="*/ 144429 h 147212"/>
              <a:gd name="connsiteX4" fmla="*/ 2373011 w 2373011"/>
              <a:gd name="connsiteY4" fmla="*/ 144429 h 147212"/>
              <a:gd name="connsiteX0" fmla="*/ 0 w 2373011"/>
              <a:gd name="connsiteY0" fmla="*/ 144037 h 144037"/>
              <a:gd name="connsiteX1" fmla="*/ 1090152 w 2373011"/>
              <a:gd name="connsiteY1" fmla="*/ 143858 h 144037"/>
              <a:gd name="connsiteX2" fmla="*/ 1190782 w 2373011"/>
              <a:gd name="connsiteY2" fmla="*/ 0 h 144037"/>
              <a:gd name="connsiteX3" fmla="*/ 1290111 w 2373011"/>
              <a:gd name="connsiteY3" fmla="*/ 141254 h 144037"/>
              <a:gd name="connsiteX4" fmla="*/ 2373011 w 2373011"/>
              <a:gd name="connsiteY4" fmla="*/ 141254 h 144037"/>
              <a:gd name="connsiteX0" fmla="*/ 0 w 2373011"/>
              <a:gd name="connsiteY0" fmla="*/ 140862 h 140862"/>
              <a:gd name="connsiteX1" fmla="*/ 1090152 w 2373011"/>
              <a:gd name="connsiteY1" fmla="*/ 140683 h 140862"/>
              <a:gd name="connsiteX2" fmla="*/ 1197132 w 2373011"/>
              <a:gd name="connsiteY2" fmla="*/ 0 h 140862"/>
              <a:gd name="connsiteX3" fmla="*/ 1290111 w 2373011"/>
              <a:gd name="connsiteY3" fmla="*/ 138079 h 140862"/>
              <a:gd name="connsiteX4" fmla="*/ 2373011 w 2373011"/>
              <a:gd name="connsiteY4" fmla="*/ 138079 h 140862"/>
              <a:gd name="connsiteX0" fmla="*/ 0 w 2373011"/>
              <a:gd name="connsiteY0" fmla="*/ 134512 h 134512"/>
              <a:gd name="connsiteX1" fmla="*/ 1090152 w 2373011"/>
              <a:gd name="connsiteY1" fmla="*/ 134333 h 134512"/>
              <a:gd name="connsiteX2" fmla="*/ 1193957 w 2373011"/>
              <a:gd name="connsiteY2" fmla="*/ 0 h 134512"/>
              <a:gd name="connsiteX3" fmla="*/ 1290111 w 2373011"/>
              <a:gd name="connsiteY3" fmla="*/ 131729 h 134512"/>
              <a:gd name="connsiteX4" fmla="*/ 2373011 w 2373011"/>
              <a:gd name="connsiteY4" fmla="*/ 131729 h 134512"/>
              <a:gd name="connsiteX0" fmla="*/ 0 w 4914054"/>
              <a:gd name="connsiteY0" fmla="*/ 131337 h 134333"/>
              <a:gd name="connsiteX1" fmla="*/ 3631195 w 4914054"/>
              <a:gd name="connsiteY1" fmla="*/ 134333 h 134333"/>
              <a:gd name="connsiteX2" fmla="*/ 3735000 w 4914054"/>
              <a:gd name="connsiteY2" fmla="*/ 0 h 134333"/>
              <a:gd name="connsiteX3" fmla="*/ 3831154 w 4914054"/>
              <a:gd name="connsiteY3" fmla="*/ 131729 h 134333"/>
              <a:gd name="connsiteX4" fmla="*/ 4914054 w 4914054"/>
              <a:gd name="connsiteY4" fmla="*/ 131729 h 134333"/>
              <a:gd name="connsiteX0" fmla="*/ 0 w 7452111"/>
              <a:gd name="connsiteY0" fmla="*/ 131337 h 134333"/>
              <a:gd name="connsiteX1" fmla="*/ 3631195 w 7452111"/>
              <a:gd name="connsiteY1" fmla="*/ 134333 h 134333"/>
              <a:gd name="connsiteX2" fmla="*/ 3735000 w 7452111"/>
              <a:gd name="connsiteY2" fmla="*/ 0 h 134333"/>
              <a:gd name="connsiteX3" fmla="*/ 3831154 w 7452111"/>
              <a:gd name="connsiteY3" fmla="*/ 131729 h 134333"/>
              <a:gd name="connsiteX4" fmla="*/ 7452111 w 7452111"/>
              <a:gd name="connsiteY4" fmla="*/ 131729 h 13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2111" h="134333">
                <a:moveTo>
                  <a:pt x="0" y="131337"/>
                </a:moveTo>
                <a:lnTo>
                  <a:pt x="3631195" y="134333"/>
                </a:lnTo>
                <a:lnTo>
                  <a:pt x="3735000" y="0"/>
                </a:lnTo>
                <a:lnTo>
                  <a:pt x="3831154" y="131729"/>
                </a:lnTo>
                <a:lnTo>
                  <a:pt x="7452111" y="131729"/>
                </a:lnTo>
              </a:path>
            </a:pathLst>
          </a:custGeom>
          <a:noFill/>
          <a:ln w="6350">
            <a:solidFill>
              <a:srgbClr val="186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solidFill>
                <a:srgbClr val="0A62AC"/>
              </a:solidFill>
              <a:latin typeface="Century Gothic Standa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84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801152"/>
            <a:ext cx="9144000" cy="5143500"/>
          </a:xfrm>
          <a:prstGeom prst="rect">
            <a:avLst/>
          </a:prstGeom>
          <a:solidFill>
            <a:srgbClr val="186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Century Gothic Standaard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604884" y="1124744"/>
            <a:ext cx="7927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GENERAL CONCLUSION</a:t>
            </a:r>
          </a:p>
        </p:txBody>
      </p:sp>
      <p:sp>
        <p:nvSpPr>
          <p:cNvPr id="13" name="Vrije vorm 12"/>
          <p:cNvSpPr/>
          <p:nvPr/>
        </p:nvSpPr>
        <p:spPr>
          <a:xfrm rot="10800000">
            <a:off x="611189" y="1648953"/>
            <a:ext cx="7923929" cy="134333"/>
          </a:xfrm>
          <a:custGeom>
            <a:avLst/>
            <a:gdLst>
              <a:gd name="connsiteX0" fmla="*/ 0 w 2032000"/>
              <a:gd name="connsiteY0" fmla="*/ 203200 h 228600"/>
              <a:gd name="connsiteX1" fmla="*/ 787400 w 2032000"/>
              <a:gd name="connsiteY1" fmla="*/ 215900 h 228600"/>
              <a:gd name="connsiteX2" fmla="*/ 977900 w 2032000"/>
              <a:gd name="connsiteY2" fmla="*/ 0 h 228600"/>
              <a:gd name="connsiteX3" fmla="*/ 1155700 w 2032000"/>
              <a:gd name="connsiteY3" fmla="*/ 228600 h 228600"/>
              <a:gd name="connsiteX4" fmla="*/ 2032000 w 2032000"/>
              <a:gd name="connsiteY4" fmla="*/ 228600 h 228600"/>
              <a:gd name="connsiteX0" fmla="*/ 0 w 2388315"/>
              <a:gd name="connsiteY0" fmla="*/ 228957 h 228957"/>
              <a:gd name="connsiteX1" fmla="*/ 1143715 w 2388315"/>
              <a:gd name="connsiteY1" fmla="*/ 215900 h 228957"/>
              <a:gd name="connsiteX2" fmla="*/ 1334215 w 2388315"/>
              <a:gd name="connsiteY2" fmla="*/ 0 h 228957"/>
              <a:gd name="connsiteX3" fmla="*/ 1512015 w 2388315"/>
              <a:gd name="connsiteY3" fmla="*/ 228600 h 228957"/>
              <a:gd name="connsiteX4" fmla="*/ 2388315 w 2388315"/>
              <a:gd name="connsiteY4" fmla="*/ 228600 h 228957"/>
              <a:gd name="connsiteX0" fmla="*/ 0 w 2388315"/>
              <a:gd name="connsiteY0" fmla="*/ 216079 h 228600"/>
              <a:gd name="connsiteX1" fmla="*/ 1143715 w 2388315"/>
              <a:gd name="connsiteY1" fmla="*/ 215900 h 228600"/>
              <a:gd name="connsiteX2" fmla="*/ 1334215 w 2388315"/>
              <a:gd name="connsiteY2" fmla="*/ 0 h 228600"/>
              <a:gd name="connsiteX3" fmla="*/ 1512015 w 2388315"/>
              <a:gd name="connsiteY3" fmla="*/ 228600 h 228600"/>
              <a:gd name="connsiteX4" fmla="*/ 2388315 w 2388315"/>
              <a:gd name="connsiteY4" fmla="*/ 228600 h 228600"/>
              <a:gd name="connsiteX0" fmla="*/ 0 w 2369185"/>
              <a:gd name="connsiteY0" fmla="*/ 216079 h 232426"/>
              <a:gd name="connsiteX1" fmla="*/ 1143715 w 2369185"/>
              <a:gd name="connsiteY1" fmla="*/ 215900 h 232426"/>
              <a:gd name="connsiteX2" fmla="*/ 1334215 w 2369185"/>
              <a:gd name="connsiteY2" fmla="*/ 0 h 232426"/>
              <a:gd name="connsiteX3" fmla="*/ 1512015 w 2369185"/>
              <a:gd name="connsiteY3" fmla="*/ 228600 h 232426"/>
              <a:gd name="connsiteX4" fmla="*/ 2369185 w 2369185"/>
              <a:gd name="connsiteY4" fmla="*/ 232426 h 232426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512015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36252"/>
              <a:gd name="connsiteX1" fmla="*/ 1143715 w 2376837"/>
              <a:gd name="connsiteY1" fmla="*/ 215900 h 236252"/>
              <a:gd name="connsiteX2" fmla="*/ 1334215 w 2376837"/>
              <a:gd name="connsiteY2" fmla="*/ 0 h 236252"/>
              <a:gd name="connsiteX3" fmla="*/ 1301589 w 2376837"/>
              <a:gd name="connsiteY3" fmla="*/ 236252 h 236252"/>
              <a:gd name="connsiteX4" fmla="*/ 2376837 w 2376837"/>
              <a:gd name="connsiteY4" fmla="*/ 228600 h 236252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28600"/>
              <a:gd name="connsiteX1" fmla="*/ 1067196 w 2376837"/>
              <a:gd name="connsiteY1" fmla="*/ 219726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147212 h 159733"/>
              <a:gd name="connsiteX1" fmla="*/ 106719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8632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2081 h 159733"/>
              <a:gd name="connsiteX4" fmla="*/ 2376837 w 2376837"/>
              <a:gd name="connsiteY4" fmla="*/ 159733 h 159733"/>
              <a:gd name="connsiteX0" fmla="*/ 0 w 2369185"/>
              <a:gd name="connsiteY0" fmla="*/ 147212 h 152081"/>
              <a:gd name="connsiteX1" fmla="*/ 1090152 w 2369185"/>
              <a:gd name="connsiteY1" fmla="*/ 147033 h 152081"/>
              <a:gd name="connsiteX2" fmla="*/ 1200307 w 2369185"/>
              <a:gd name="connsiteY2" fmla="*/ 0 h 152081"/>
              <a:gd name="connsiteX3" fmla="*/ 1293937 w 2369185"/>
              <a:gd name="connsiteY3" fmla="*/ 152081 h 152081"/>
              <a:gd name="connsiteX4" fmla="*/ 2369185 w 2369185"/>
              <a:gd name="connsiteY4" fmla="*/ 148255 h 152081"/>
              <a:gd name="connsiteX0" fmla="*/ 0 w 2369185"/>
              <a:gd name="connsiteY0" fmla="*/ 147212 h 159733"/>
              <a:gd name="connsiteX1" fmla="*/ 1090152 w 2369185"/>
              <a:gd name="connsiteY1" fmla="*/ 147033 h 159733"/>
              <a:gd name="connsiteX2" fmla="*/ 1200307 w 2369185"/>
              <a:gd name="connsiteY2" fmla="*/ 0 h 159733"/>
              <a:gd name="connsiteX3" fmla="*/ 1293937 w 2369185"/>
              <a:gd name="connsiteY3" fmla="*/ 152081 h 159733"/>
              <a:gd name="connsiteX4" fmla="*/ 2369185 w 2369185"/>
              <a:gd name="connsiteY4" fmla="*/ 159733 h 159733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3937 w 2373011"/>
              <a:gd name="connsiteY3" fmla="*/ 152081 h 152081"/>
              <a:gd name="connsiteX4" fmla="*/ 2373011 w 2373011"/>
              <a:gd name="connsiteY4" fmla="*/ 152081 h 152081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0111 w 2373011"/>
              <a:gd name="connsiteY3" fmla="*/ 144429 h 152081"/>
              <a:gd name="connsiteX4" fmla="*/ 2373011 w 2373011"/>
              <a:gd name="connsiteY4" fmla="*/ 152081 h 152081"/>
              <a:gd name="connsiteX0" fmla="*/ 0 w 2373011"/>
              <a:gd name="connsiteY0" fmla="*/ 147212 h 147212"/>
              <a:gd name="connsiteX1" fmla="*/ 1090152 w 2373011"/>
              <a:gd name="connsiteY1" fmla="*/ 147033 h 147212"/>
              <a:gd name="connsiteX2" fmla="*/ 1200307 w 2373011"/>
              <a:gd name="connsiteY2" fmla="*/ 0 h 147212"/>
              <a:gd name="connsiteX3" fmla="*/ 1290111 w 2373011"/>
              <a:gd name="connsiteY3" fmla="*/ 144429 h 147212"/>
              <a:gd name="connsiteX4" fmla="*/ 2373011 w 2373011"/>
              <a:gd name="connsiteY4" fmla="*/ 144429 h 147212"/>
              <a:gd name="connsiteX0" fmla="*/ 0 w 2373011"/>
              <a:gd name="connsiteY0" fmla="*/ 144037 h 144037"/>
              <a:gd name="connsiteX1" fmla="*/ 1090152 w 2373011"/>
              <a:gd name="connsiteY1" fmla="*/ 143858 h 144037"/>
              <a:gd name="connsiteX2" fmla="*/ 1190782 w 2373011"/>
              <a:gd name="connsiteY2" fmla="*/ 0 h 144037"/>
              <a:gd name="connsiteX3" fmla="*/ 1290111 w 2373011"/>
              <a:gd name="connsiteY3" fmla="*/ 141254 h 144037"/>
              <a:gd name="connsiteX4" fmla="*/ 2373011 w 2373011"/>
              <a:gd name="connsiteY4" fmla="*/ 141254 h 144037"/>
              <a:gd name="connsiteX0" fmla="*/ 0 w 2373011"/>
              <a:gd name="connsiteY0" fmla="*/ 140862 h 140862"/>
              <a:gd name="connsiteX1" fmla="*/ 1090152 w 2373011"/>
              <a:gd name="connsiteY1" fmla="*/ 140683 h 140862"/>
              <a:gd name="connsiteX2" fmla="*/ 1197132 w 2373011"/>
              <a:gd name="connsiteY2" fmla="*/ 0 h 140862"/>
              <a:gd name="connsiteX3" fmla="*/ 1290111 w 2373011"/>
              <a:gd name="connsiteY3" fmla="*/ 138079 h 140862"/>
              <a:gd name="connsiteX4" fmla="*/ 2373011 w 2373011"/>
              <a:gd name="connsiteY4" fmla="*/ 138079 h 140862"/>
              <a:gd name="connsiteX0" fmla="*/ 0 w 2373011"/>
              <a:gd name="connsiteY0" fmla="*/ 134512 h 134512"/>
              <a:gd name="connsiteX1" fmla="*/ 1090152 w 2373011"/>
              <a:gd name="connsiteY1" fmla="*/ 134333 h 134512"/>
              <a:gd name="connsiteX2" fmla="*/ 1193957 w 2373011"/>
              <a:gd name="connsiteY2" fmla="*/ 0 h 134512"/>
              <a:gd name="connsiteX3" fmla="*/ 1290111 w 2373011"/>
              <a:gd name="connsiteY3" fmla="*/ 131729 h 134512"/>
              <a:gd name="connsiteX4" fmla="*/ 2373011 w 2373011"/>
              <a:gd name="connsiteY4" fmla="*/ 131729 h 134512"/>
              <a:gd name="connsiteX0" fmla="*/ 0 w 4914054"/>
              <a:gd name="connsiteY0" fmla="*/ 131337 h 134333"/>
              <a:gd name="connsiteX1" fmla="*/ 3631195 w 4914054"/>
              <a:gd name="connsiteY1" fmla="*/ 134333 h 134333"/>
              <a:gd name="connsiteX2" fmla="*/ 3735000 w 4914054"/>
              <a:gd name="connsiteY2" fmla="*/ 0 h 134333"/>
              <a:gd name="connsiteX3" fmla="*/ 3831154 w 4914054"/>
              <a:gd name="connsiteY3" fmla="*/ 131729 h 134333"/>
              <a:gd name="connsiteX4" fmla="*/ 4914054 w 4914054"/>
              <a:gd name="connsiteY4" fmla="*/ 131729 h 134333"/>
              <a:gd name="connsiteX0" fmla="*/ 0 w 7452111"/>
              <a:gd name="connsiteY0" fmla="*/ 131337 h 134333"/>
              <a:gd name="connsiteX1" fmla="*/ 3631195 w 7452111"/>
              <a:gd name="connsiteY1" fmla="*/ 134333 h 134333"/>
              <a:gd name="connsiteX2" fmla="*/ 3735000 w 7452111"/>
              <a:gd name="connsiteY2" fmla="*/ 0 h 134333"/>
              <a:gd name="connsiteX3" fmla="*/ 3831154 w 7452111"/>
              <a:gd name="connsiteY3" fmla="*/ 131729 h 134333"/>
              <a:gd name="connsiteX4" fmla="*/ 7452111 w 7452111"/>
              <a:gd name="connsiteY4" fmla="*/ 131729 h 13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2111" h="134333">
                <a:moveTo>
                  <a:pt x="0" y="131337"/>
                </a:moveTo>
                <a:lnTo>
                  <a:pt x="3631195" y="134333"/>
                </a:lnTo>
                <a:lnTo>
                  <a:pt x="3735000" y="0"/>
                </a:lnTo>
                <a:lnTo>
                  <a:pt x="3831154" y="131729"/>
                </a:lnTo>
                <a:lnTo>
                  <a:pt x="7452111" y="131729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solidFill>
                <a:srgbClr val="0A62AC"/>
              </a:solidFill>
              <a:latin typeface="Century Gothic Standaard" charset="0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BA305E60-48B3-41CA-A07D-90A6F00DA3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20" y="5991966"/>
            <a:ext cx="2266380" cy="863600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B40A52CF-2E80-40F3-8925-42E37A173D61}"/>
              </a:ext>
            </a:extLst>
          </p:cNvPr>
          <p:cNvSpPr txBox="1"/>
          <p:nvPr/>
        </p:nvSpPr>
        <p:spPr>
          <a:xfrm>
            <a:off x="894770" y="1844824"/>
            <a:ext cx="73481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Stable process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spc="300" dirty="0">
              <a:solidFill>
                <a:schemeClr val="bg1"/>
              </a:solidFill>
              <a:latin typeface="Century Gothic Standaard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spc="300" dirty="0">
                <a:solidFill>
                  <a:schemeClr val="bg1"/>
                </a:solidFill>
                <a:latin typeface="Century Gothic Standaard" charset="0"/>
              </a:rPr>
              <a:t>Excellent water quality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spc="300" dirty="0">
              <a:solidFill>
                <a:schemeClr val="bg1"/>
              </a:solidFill>
              <a:latin typeface="Century Gothic Standaard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spc="300" dirty="0">
                <a:solidFill>
                  <a:schemeClr val="bg1"/>
                </a:solidFill>
                <a:latin typeface="Century Gothic Standaard" charset="0"/>
              </a:rPr>
              <a:t>Increased water robustness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spc="300" dirty="0">
              <a:solidFill>
                <a:schemeClr val="bg1"/>
              </a:solidFill>
              <a:latin typeface="Century Gothic Standaard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spc="300" dirty="0">
                <a:solidFill>
                  <a:schemeClr val="bg1"/>
                </a:solidFill>
                <a:latin typeface="Century Gothic Standaard" charset="0"/>
              </a:rPr>
              <a:t>Continuous improvement of OPEX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600" spc="300" dirty="0">
                <a:solidFill>
                  <a:schemeClr val="bg1"/>
                </a:solidFill>
                <a:latin typeface="Century Gothic Standaard" charset="0"/>
              </a:rPr>
              <a:t>CIP procedure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Century Gothic Standaard" charset="0"/>
              </a:rPr>
              <a:t>Ultrasonic waves for reduction of chemicals consumption</a:t>
            </a:r>
          </a:p>
          <a:p>
            <a:pPr lvl="1"/>
            <a:endParaRPr lang="en-GB" sz="1600" dirty="0">
              <a:solidFill>
                <a:schemeClr val="bg1"/>
              </a:solidFill>
              <a:latin typeface="Century Gothic Standa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33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1846432" y="546015"/>
            <a:ext cx="5451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spc="300" dirty="0">
                <a:solidFill>
                  <a:srgbClr val="18678F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THANK YOU FOR YOUR ATTENTION</a:t>
            </a:r>
          </a:p>
          <a:p>
            <a:pPr algn="ctr"/>
            <a:r>
              <a:rPr lang="nl-NL" sz="2000" b="1" spc="300" dirty="0">
                <a:solidFill>
                  <a:srgbClr val="18678F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QUESTIONS?</a:t>
            </a:r>
          </a:p>
        </p:txBody>
      </p:sp>
      <p:pic>
        <p:nvPicPr>
          <p:cNvPr id="31" name="Afbeelding 30">
            <a:extLst>
              <a:ext uri="{FF2B5EF4-FFF2-40B4-BE49-F238E27FC236}">
                <a16:creationId xmlns:a16="http://schemas.microsoft.com/office/drawing/2014/main" id="{1E0B13CC-EB6D-4575-B337-F2098E0806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20" y="5991966"/>
            <a:ext cx="2266380" cy="863600"/>
          </a:xfrm>
          <a:prstGeom prst="rect">
            <a:avLst/>
          </a:prstGeom>
        </p:spPr>
      </p:pic>
      <p:sp>
        <p:nvSpPr>
          <p:cNvPr id="32" name="Vrije vorm 36">
            <a:extLst>
              <a:ext uri="{FF2B5EF4-FFF2-40B4-BE49-F238E27FC236}">
                <a16:creationId xmlns:a16="http://schemas.microsoft.com/office/drawing/2014/main" id="{7793E97F-B9A2-4623-865C-682911E711C5}"/>
              </a:ext>
            </a:extLst>
          </p:cNvPr>
          <p:cNvSpPr/>
          <p:nvPr/>
        </p:nvSpPr>
        <p:spPr>
          <a:xfrm rot="10800000">
            <a:off x="597594" y="1214126"/>
            <a:ext cx="7923929" cy="134333"/>
          </a:xfrm>
          <a:custGeom>
            <a:avLst/>
            <a:gdLst>
              <a:gd name="connsiteX0" fmla="*/ 0 w 2032000"/>
              <a:gd name="connsiteY0" fmla="*/ 203200 h 228600"/>
              <a:gd name="connsiteX1" fmla="*/ 787400 w 2032000"/>
              <a:gd name="connsiteY1" fmla="*/ 215900 h 228600"/>
              <a:gd name="connsiteX2" fmla="*/ 977900 w 2032000"/>
              <a:gd name="connsiteY2" fmla="*/ 0 h 228600"/>
              <a:gd name="connsiteX3" fmla="*/ 1155700 w 2032000"/>
              <a:gd name="connsiteY3" fmla="*/ 228600 h 228600"/>
              <a:gd name="connsiteX4" fmla="*/ 2032000 w 2032000"/>
              <a:gd name="connsiteY4" fmla="*/ 228600 h 228600"/>
              <a:gd name="connsiteX0" fmla="*/ 0 w 2388315"/>
              <a:gd name="connsiteY0" fmla="*/ 228957 h 228957"/>
              <a:gd name="connsiteX1" fmla="*/ 1143715 w 2388315"/>
              <a:gd name="connsiteY1" fmla="*/ 215900 h 228957"/>
              <a:gd name="connsiteX2" fmla="*/ 1334215 w 2388315"/>
              <a:gd name="connsiteY2" fmla="*/ 0 h 228957"/>
              <a:gd name="connsiteX3" fmla="*/ 1512015 w 2388315"/>
              <a:gd name="connsiteY3" fmla="*/ 228600 h 228957"/>
              <a:gd name="connsiteX4" fmla="*/ 2388315 w 2388315"/>
              <a:gd name="connsiteY4" fmla="*/ 228600 h 228957"/>
              <a:gd name="connsiteX0" fmla="*/ 0 w 2388315"/>
              <a:gd name="connsiteY0" fmla="*/ 216079 h 228600"/>
              <a:gd name="connsiteX1" fmla="*/ 1143715 w 2388315"/>
              <a:gd name="connsiteY1" fmla="*/ 215900 h 228600"/>
              <a:gd name="connsiteX2" fmla="*/ 1334215 w 2388315"/>
              <a:gd name="connsiteY2" fmla="*/ 0 h 228600"/>
              <a:gd name="connsiteX3" fmla="*/ 1512015 w 2388315"/>
              <a:gd name="connsiteY3" fmla="*/ 228600 h 228600"/>
              <a:gd name="connsiteX4" fmla="*/ 2388315 w 2388315"/>
              <a:gd name="connsiteY4" fmla="*/ 228600 h 228600"/>
              <a:gd name="connsiteX0" fmla="*/ 0 w 2369185"/>
              <a:gd name="connsiteY0" fmla="*/ 216079 h 232426"/>
              <a:gd name="connsiteX1" fmla="*/ 1143715 w 2369185"/>
              <a:gd name="connsiteY1" fmla="*/ 215900 h 232426"/>
              <a:gd name="connsiteX2" fmla="*/ 1334215 w 2369185"/>
              <a:gd name="connsiteY2" fmla="*/ 0 h 232426"/>
              <a:gd name="connsiteX3" fmla="*/ 1512015 w 2369185"/>
              <a:gd name="connsiteY3" fmla="*/ 228600 h 232426"/>
              <a:gd name="connsiteX4" fmla="*/ 2369185 w 2369185"/>
              <a:gd name="connsiteY4" fmla="*/ 232426 h 232426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512015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36252"/>
              <a:gd name="connsiteX1" fmla="*/ 1143715 w 2376837"/>
              <a:gd name="connsiteY1" fmla="*/ 215900 h 236252"/>
              <a:gd name="connsiteX2" fmla="*/ 1334215 w 2376837"/>
              <a:gd name="connsiteY2" fmla="*/ 0 h 236252"/>
              <a:gd name="connsiteX3" fmla="*/ 1301589 w 2376837"/>
              <a:gd name="connsiteY3" fmla="*/ 236252 h 236252"/>
              <a:gd name="connsiteX4" fmla="*/ 2376837 w 2376837"/>
              <a:gd name="connsiteY4" fmla="*/ 228600 h 236252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28600"/>
              <a:gd name="connsiteX1" fmla="*/ 1067196 w 2376837"/>
              <a:gd name="connsiteY1" fmla="*/ 219726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147212 h 159733"/>
              <a:gd name="connsiteX1" fmla="*/ 106719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8632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2081 h 159733"/>
              <a:gd name="connsiteX4" fmla="*/ 2376837 w 2376837"/>
              <a:gd name="connsiteY4" fmla="*/ 159733 h 159733"/>
              <a:gd name="connsiteX0" fmla="*/ 0 w 2369185"/>
              <a:gd name="connsiteY0" fmla="*/ 147212 h 152081"/>
              <a:gd name="connsiteX1" fmla="*/ 1090152 w 2369185"/>
              <a:gd name="connsiteY1" fmla="*/ 147033 h 152081"/>
              <a:gd name="connsiteX2" fmla="*/ 1200307 w 2369185"/>
              <a:gd name="connsiteY2" fmla="*/ 0 h 152081"/>
              <a:gd name="connsiteX3" fmla="*/ 1293937 w 2369185"/>
              <a:gd name="connsiteY3" fmla="*/ 152081 h 152081"/>
              <a:gd name="connsiteX4" fmla="*/ 2369185 w 2369185"/>
              <a:gd name="connsiteY4" fmla="*/ 148255 h 152081"/>
              <a:gd name="connsiteX0" fmla="*/ 0 w 2369185"/>
              <a:gd name="connsiteY0" fmla="*/ 147212 h 159733"/>
              <a:gd name="connsiteX1" fmla="*/ 1090152 w 2369185"/>
              <a:gd name="connsiteY1" fmla="*/ 147033 h 159733"/>
              <a:gd name="connsiteX2" fmla="*/ 1200307 w 2369185"/>
              <a:gd name="connsiteY2" fmla="*/ 0 h 159733"/>
              <a:gd name="connsiteX3" fmla="*/ 1293937 w 2369185"/>
              <a:gd name="connsiteY3" fmla="*/ 152081 h 159733"/>
              <a:gd name="connsiteX4" fmla="*/ 2369185 w 2369185"/>
              <a:gd name="connsiteY4" fmla="*/ 159733 h 159733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3937 w 2373011"/>
              <a:gd name="connsiteY3" fmla="*/ 152081 h 152081"/>
              <a:gd name="connsiteX4" fmla="*/ 2373011 w 2373011"/>
              <a:gd name="connsiteY4" fmla="*/ 152081 h 152081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0111 w 2373011"/>
              <a:gd name="connsiteY3" fmla="*/ 144429 h 152081"/>
              <a:gd name="connsiteX4" fmla="*/ 2373011 w 2373011"/>
              <a:gd name="connsiteY4" fmla="*/ 152081 h 152081"/>
              <a:gd name="connsiteX0" fmla="*/ 0 w 2373011"/>
              <a:gd name="connsiteY0" fmla="*/ 147212 h 147212"/>
              <a:gd name="connsiteX1" fmla="*/ 1090152 w 2373011"/>
              <a:gd name="connsiteY1" fmla="*/ 147033 h 147212"/>
              <a:gd name="connsiteX2" fmla="*/ 1200307 w 2373011"/>
              <a:gd name="connsiteY2" fmla="*/ 0 h 147212"/>
              <a:gd name="connsiteX3" fmla="*/ 1290111 w 2373011"/>
              <a:gd name="connsiteY3" fmla="*/ 144429 h 147212"/>
              <a:gd name="connsiteX4" fmla="*/ 2373011 w 2373011"/>
              <a:gd name="connsiteY4" fmla="*/ 144429 h 147212"/>
              <a:gd name="connsiteX0" fmla="*/ 0 w 2373011"/>
              <a:gd name="connsiteY0" fmla="*/ 144037 h 144037"/>
              <a:gd name="connsiteX1" fmla="*/ 1090152 w 2373011"/>
              <a:gd name="connsiteY1" fmla="*/ 143858 h 144037"/>
              <a:gd name="connsiteX2" fmla="*/ 1190782 w 2373011"/>
              <a:gd name="connsiteY2" fmla="*/ 0 h 144037"/>
              <a:gd name="connsiteX3" fmla="*/ 1290111 w 2373011"/>
              <a:gd name="connsiteY3" fmla="*/ 141254 h 144037"/>
              <a:gd name="connsiteX4" fmla="*/ 2373011 w 2373011"/>
              <a:gd name="connsiteY4" fmla="*/ 141254 h 144037"/>
              <a:gd name="connsiteX0" fmla="*/ 0 w 2373011"/>
              <a:gd name="connsiteY0" fmla="*/ 140862 h 140862"/>
              <a:gd name="connsiteX1" fmla="*/ 1090152 w 2373011"/>
              <a:gd name="connsiteY1" fmla="*/ 140683 h 140862"/>
              <a:gd name="connsiteX2" fmla="*/ 1197132 w 2373011"/>
              <a:gd name="connsiteY2" fmla="*/ 0 h 140862"/>
              <a:gd name="connsiteX3" fmla="*/ 1290111 w 2373011"/>
              <a:gd name="connsiteY3" fmla="*/ 138079 h 140862"/>
              <a:gd name="connsiteX4" fmla="*/ 2373011 w 2373011"/>
              <a:gd name="connsiteY4" fmla="*/ 138079 h 140862"/>
              <a:gd name="connsiteX0" fmla="*/ 0 w 2373011"/>
              <a:gd name="connsiteY0" fmla="*/ 134512 h 134512"/>
              <a:gd name="connsiteX1" fmla="*/ 1090152 w 2373011"/>
              <a:gd name="connsiteY1" fmla="*/ 134333 h 134512"/>
              <a:gd name="connsiteX2" fmla="*/ 1193957 w 2373011"/>
              <a:gd name="connsiteY2" fmla="*/ 0 h 134512"/>
              <a:gd name="connsiteX3" fmla="*/ 1290111 w 2373011"/>
              <a:gd name="connsiteY3" fmla="*/ 131729 h 134512"/>
              <a:gd name="connsiteX4" fmla="*/ 2373011 w 2373011"/>
              <a:gd name="connsiteY4" fmla="*/ 131729 h 134512"/>
              <a:gd name="connsiteX0" fmla="*/ 0 w 4914054"/>
              <a:gd name="connsiteY0" fmla="*/ 131337 h 134333"/>
              <a:gd name="connsiteX1" fmla="*/ 3631195 w 4914054"/>
              <a:gd name="connsiteY1" fmla="*/ 134333 h 134333"/>
              <a:gd name="connsiteX2" fmla="*/ 3735000 w 4914054"/>
              <a:gd name="connsiteY2" fmla="*/ 0 h 134333"/>
              <a:gd name="connsiteX3" fmla="*/ 3831154 w 4914054"/>
              <a:gd name="connsiteY3" fmla="*/ 131729 h 134333"/>
              <a:gd name="connsiteX4" fmla="*/ 4914054 w 4914054"/>
              <a:gd name="connsiteY4" fmla="*/ 131729 h 134333"/>
              <a:gd name="connsiteX0" fmla="*/ 0 w 7452111"/>
              <a:gd name="connsiteY0" fmla="*/ 131337 h 134333"/>
              <a:gd name="connsiteX1" fmla="*/ 3631195 w 7452111"/>
              <a:gd name="connsiteY1" fmla="*/ 134333 h 134333"/>
              <a:gd name="connsiteX2" fmla="*/ 3735000 w 7452111"/>
              <a:gd name="connsiteY2" fmla="*/ 0 h 134333"/>
              <a:gd name="connsiteX3" fmla="*/ 3831154 w 7452111"/>
              <a:gd name="connsiteY3" fmla="*/ 131729 h 134333"/>
              <a:gd name="connsiteX4" fmla="*/ 7452111 w 7452111"/>
              <a:gd name="connsiteY4" fmla="*/ 131729 h 13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2111" h="134333">
                <a:moveTo>
                  <a:pt x="0" y="131337"/>
                </a:moveTo>
                <a:lnTo>
                  <a:pt x="3631195" y="134333"/>
                </a:lnTo>
                <a:lnTo>
                  <a:pt x="3735000" y="0"/>
                </a:lnTo>
                <a:lnTo>
                  <a:pt x="3831154" y="131729"/>
                </a:lnTo>
                <a:lnTo>
                  <a:pt x="7452111" y="131729"/>
                </a:lnTo>
              </a:path>
            </a:pathLst>
          </a:custGeom>
          <a:noFill/>
          <a:ln w="6350">
            <a:solidFill>
              <a:srgbClr val="186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solidFill>
                <a:srgbClr val="0A62AC"/>
              </a:solidFill>
              <a:latin typeface="Century Gothic Standaard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A3309AE-3CB0-4894-B94F-5B43F2405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1618488"/>
            <a:ext cx="5486400" cy="3621024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21B14C01-CA2B-44B5-871D-517A8D33E4B8}"/>
              </a:ext>
            </a:extLst>
          </p:cNvPr>
          <p:cNvSpPr txBox="1"/>
          <p:nvPr/>
        </p:nvSpPr>
        <p:spPr>
          <a:xfrm>
            <a:off x="251520" y="5958042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21437"/>
            <a:r>
              <a:rPr lang="nl-BE" sz="2000" b="1" spc="300" dirty="0">
                <a:solidFill>
                  <a:srgbClr val="4598C6"/>
                </a:solidFill>
                <a:latin typeface="Century Gothic"/>
                <a:cs typeface="Century Gothic"/>
              </a:rPr>
              <a:t>Pantarein Water</a:t>
            </a:r>
            <a:endParaRPr lang="nl-BE" sz="2000" b="1" spc="300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defTabSz="521437"/>
            <a:r>
              <a:rPr lang="nl-BE" sz="2000" dirty="0">
                <a:solidFill>
                  <a:srgbClr val="4598C6"/>
                </a:solidFill>
                <a:latin typeface="Century Gothic"/>
                <a:cs typeface="Century Gothic"/>
              </a:rPr>
              <a:t>piet.delanghe@pantarein.be</a:t>
            </a:r>
            <a:endParaRPr lang="nl-NL" sz="2000" dirty="0">
              <a:solidFill>
                <a:srgbClr val="4598C6"/>
              </a:solidFill>
              <a:latin typeface="Century Gothic"/>
              <a:cs typeface="Century Gothic"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1FD0DCE3-3372-4AC8-BE4C-3D9F2BC6BA0C}"/>
              </a:ext>
            </a:extLst>
          </p:cNvPr>
          <p:cNvSpPr txBox="1"/>
          <p:nvPr/>
        </p:nvSpPr>
        <p:spPr>
          <a:xfrm>
            <a:off x="107504" y="2636912"/>
            <a:ext cx="30243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b="1" spc="100" dirty="0" err="1">
                <a:solidFill>
                  <a:srgbClr val="18678F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Currently</a:t>
            </a:r>
            <a:r>
              <a:rPr lang="nl-BE" sz="1600" b="1" spc="100" dirty="0">
                <a:solidFill>
                  <a:srgbClr val="18678F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</a:t>
            </a:r>
            <a:r>
              <a:rPr lang="nl-BE" sz="1600" b="1" spc="100" dirty="0" err="1">
                <a:solidFill>
                  <a:srgbClr val="18678F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under</a:t>
            </a:r>
            <a:r>
              <a:rPr lang="nl-BE" sz="1600" b="1" spc="100" dirty="0">
                <a:solidFill>
                  <a:srgbClr val="18678F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</a:t>
            </a:r>
            <a:r>
              <a:rPr lang="nl-BE" sz="1600" b="1" spc="100" dirty="0" err="1">
                <a:solidFill>
                  <a:srgbClr val="18678F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construction</a:t>
            </a:r>
            <a:endParaRPr lang="nl-BE" sz="1600" b="1" spc="100" dirty="0">
              <a:solidFill>
                <a:srgbClr val="18678F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  <a:p>
            <a:pPr algn="ctr"/>
            <a:endParaRPr lang="nl-BE" sz="1600" spc="100" dirty="0">
              <a:solidFill>
                <a:srgbClr val="18678F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  <a:p>
            <a:pPr algn="ctr"/>
            <a:r>
              <a:rPr lang="nl-BE" sz="1600" spc="100" dirty="0">
                <a:solidFill>
                  <a:srgbClr val="18678F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Water </a:t>
            </a:r>
            <a:r>
              <a:rPr lang="nl-BE" sz="1600" spc="100" dirty="0" err="1">
                <a:solidFill>
                  <a:srgbClr val="18678F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reuse</a:t>
            </a:r>
            <a:r>
              <a:rPr lang="nl-BE" sz="1600" spc="100" dirty="0">
                <a:solidFill>
                  <a:srgbClr val="18678F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project at </a:t>
            </a:r>
            <a:r>
              <a:rPr lang="nl-BE" sz="1600" spc="100" dirty="0" err="1">
                <a:solidFill>
                  <a:srgbClr val="18678F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Brewery</a:t>
            </a:r>
            <a:r>
              <a:rPr lang="nl-BE" sz="1600" spc="100" dirty="0">
                <a:solidFill>
                  <a:srgbClr val="18678F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 Duvel </a:t>
            </a:r>
            <a:r>
              <a:rPr lang="nl-BE" sz="1600" spc="100" dirty="0" err="1">
                <a:solidFill>
                  <a:srgbClr val="18678F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Moortgat</a:t>
            </a:r>
            <a:endParaRPr lang="nl-BE" sz="1600" spc="100" dirty="0">
              <a:solidFill>
                <a:srgbClr val="18678F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  <a:p>
            <a:pPr algn="ctr"/>
            <a:endParaRPr lang="nl-BE" sz="1600" spc="100" dirty="0">
              <a:solidFill>
                <a:srgbClr val="18678F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  <a:p>
            <a:pPr algn="ctr"/>
            <a:r>
              <a:rPr lang="nl-BE" sz="1600" spc="100" dirty="0">
                <a:solidFill>
                  <a:srgbClr val="18678F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UF-RO </a:t>
            </a:r>
            <a:r>
              <a:rPr lang="nl-BE" sz="1600" spc="100" dirty="0" err="1">
                <a:solidFill>
                  <a:srgbClr val="18678F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installation</a:t>
            </a:r>
            <a:endParaRPr lang="nl-BE" sz="1600" spc="100" dirty="0">
              <a:solidFill>
                <a:srgbClr val="18678F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  <a:p>
            <a:pPr algn="ctr"/>
            <a:endParaRPr lang="nl-BE" sz="1600" spc="100" dirty="0">
              <a:solidFill>
                <a:srgbClr val="18678F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  <a:p>
            <a:pPr algn="ctr"/>
            <a:r>
              <a:rPr lang="nl-BE" sz="1600" spc="100" dirty="0">
                <a:solidFill>
                  <a:srgbClr val="18678F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30 m³/h water </a:t>
            </a:r>
            <a:r>
              <a:rPr lang="nl-BE" sz="1600" spc="100" dirty="0" err="1">
                <a:solidFill>
                  <a:srgbClr val="18678F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reuse</a:t>
            </a:r>
            <a:endParaRPr lang="nl-BE" sz="1600" spc="100" dirty="0">
              <a:solidFill>
                <a:srgbClr val="18678F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  <a:p>
            <a:pPr algn="ctr"/>
            <a:endParaRPr lang="nl-BE" sz="1600" spc="100" dirty="0">
              <a:solidFill>
                <a:srgbClr val="18678F"/>
              </a:solidFill>
              <a:latin typeface="Century Gothic Standaard" charset="0"/>
              <a:ea typeface="Century Gothic Standaard" charset="0"/>
              <a:cs typeface="Century Gothic Standa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08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186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Century Gothic Standaard" charset="0"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604885" y="2603282"/>
            <a:ext cx="7927929" cy="22511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Century Gothic Standaard" charset="0"/>
            </a:endParaRPr>
          </a:p>
        </p:txBody>
      </p:sp>
      <p:sp>
        <p:nvSpPr>
          <p:cNvPr id="49" name="Tekstvak 48"/>
          <p:cNvSpPr txBox="1"/>
          <p:nvPr/>
        </p:nvSpPr>
        <p:spPr>
          <a:xfrm>
            <a:off x="2972893" y="2944051"/>
            <a:ext cx="5681219" cy="1492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nl-NL" sz="1600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The best </a:t>
            </a:r>
            <a:r>
              <a:rPr lang="nl-NL" sz="1600" spc="3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available</a:t>
            </a:r>
            <a:r>
              <a:rPr lang="nl-NL" sz="1600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nl-NL" sz="1600" spc="3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technology</a:t>
            </a:r>
            <a:r>
              <a:rPr lang="nl-NL" sz="1600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.</a:t>
            </a:r>
          </a:p>
          <a:p>
            <a:pPr algn="ctr">
              <a:lnSpc>
                <a:spcPct val="200000"/>
              </a:lnSpc>
            </a:pPr>
            <a:r>
              <a:rPr lang="nl-NL" sz="1600" spc="3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Selected</a:t>
            </a:r>
            <a:r>
              <a:rPr lang="nl-NL" sz="1600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nl-NL" sz="1600" spc="3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by</a:t>
            </a:r>
            <a:r>
              <a:rPr lang="nl-NL" sz="1600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nl-NL" sz="1600" spc="3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the</a:t>
            </a:r>
            <a:r>
              <a:rPr lang="nl-NL" sz="1600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best </a:t>
            </a:r>
            <a:r>
              <a:rPr lang="nl-NL" sz="1600" spc="3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available</a:t>
            </a:r>
            <a:r>
              <a:rPr lang="nl-NL" sz="1600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partner in water treatment.</a:t>
            </a:r>
          </a:p>
        </p:txBody>
      </p:sp>
      <p:grpSp>
        <p:nvGrpSpPr>
          <p:cNvPr id="3" name="Groeperen 2"/>
          <p:cNvGrpSpPr/>
          <p:nvPr/>
        </p:nvGrpSpPr>
        <p:grpSpPr>
          <a:xfrm>
            <a:off x="611188" y="2603283"/>
            <a:ext cx="2489304" cy="2251196"/>
            <a:chOff x="604884" y="1746033"/>
            <a:chExt cx="2489304" cy="2251196"/>
          </a:xfrm>
        </p:grpSpPr>
        <p:pic>
          <p:nvPicPr>
            <p:cNvPr id="2" name="Afbeelding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723938" y="1626979"/>
              <a:ext cx="2251196" cy="2489304"/>
            </a:xfrm>
            <a:prstGeom prst="rect">
              <a:avLst/>
            </a:prstGeom>
          </p:spPr>
        </p:pic>
        <p:pic>
          <p:nvPicPr>
            <p:cNvPr id="48" name="Afbeelding 4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3041" y="2282111"/>
              <a:ext cx="1226930" cy="1209458"/>
            </a:xfrm>
            <a:prstGeom prst="rect">
              <a:avLst/>
            </a:prstGeom>
          </p:spPr>
        </p:pic>
      </p:grpSp>
      <p:sp>
        <p:nvSpPr>
          <p:cNvPr id="4" name="Tekstvak 3"/>
          <p:cNvSpPr txBox="1"/>
          <p:nvPr/>
        </p:nvSpPr>
        <p:spPr>
          <a:xfrm>
            <a:off x="2402237" y="1329797"/>
            <a:ext cx="4277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spc="300" dirty="0">
                <a:solidFill>
                  <a:schemeClr val="bg1"/>
                </a:solidFill>
                <a:latin typeface="Century Gothic Standaard" charset="0"/>
                <a:ea typeface="Century Gothic Standaard" charset="0"/>
                <a:cs typeface="Century Gothic Standaard" charset="0"/>
              </a:rPr>
              <a:t>DESIGN &amp; OPTIMISATION</a:t>
            </a:r>
          </a:p>
        </p:txBody>
      </p:sp>
      <p:sp>
        <p:nvSpPr>
          <p:cNvPr id="11" name="Vrije vorm 10"/>
          <p:cNvSpPr/>
          <p:nvPr/>
        </p:nvSpPr>
        <p:spPr>
          <a:xfrm rot="10800000">
            <a:off x="611189" y="1854006"/>
            <a:ext cx="7923929" cy="134333"/>
          </a:xfrm>
          <a:custGeom>
            <a:avLst/>
            <a:gdLst>
              <a:gd name="connsiteX0" fmla="*/ 0 w 2032000"/>
              <a:gd name="connsiteY0" fmla="*/ 203200 h 228600"/>
              <a:gd name="connsiteX1" fmla="*/ 787400 w 2032000"/>
              <a:gd name="connsiteY1" fmla="*/ 215900 h 228600"/>
              <a:gd name="connsiteX2" fmla="*/ 977900 w 2032000"/>
              <a:gd name="connsiteY2" fmla="*/ 0 h 228600"/>
              <a:gd name="connsiteX3" fmla="*/ 1155700 w 2032000"/>
              <a:gd name="connsiteY3" fmla="*/ 228600 h 228600"/>
              <a:gd name="connsiteX4" fmla="*/ 2032000 w 2032000"/>
              <a:gd name="connsiteY4" fmla="*/ 228600 h 228600"/>
              <a:gd name="connsiteX0" fmla="*/ 0 w 2388315"/>
              <a:gd name="connsiteY0" fmla="*/ 228957 h 228957"/>
              <a:gd name="connsiteX1" fmla="*/ 1143715 w 2388315"/>
              <a:gd name="connsiteY1" fmla="*/ 215900 h 228957"/>
              <a:gd name="connsiteX2" fmla="*/ 1334215 w 2388315"/>
              <a:gd name="connsiteY2" fmla="*/ 0 h 228957"/>
              <a:gd name="connsiteX3" fmla="*/ 1512015 w 2388315"/>
              <a:gd name="connsiteY3" fmla="*/ 228600 h 228957"/>
              <a:gd name="connsiteX4" fmla="*/ 2388315 w 2388315"/>
              <a:gd name="connsiteY4" fmla="*/ 228600 h 228957"/>
              <a:gd name="connsiteX0" fmla="*/ 0 w 2388315"/>
              <a:gd name="connsiteY0" fmla="*/ 216079 h 228600"/>
              <a:gd name="connsiteX1" fmla="*/ 1143715 w 2388315"/>
              <a:gd name="connsiteY1" fmla="*/ 215900 h 228600"/>
              <a:gd name="connsiteX2" fmla="*/ 1334215 w 2388315"/>
              <a:gd name="connsiteY2" fmla="*/ 0 h 228600"/>
              <a:gd name="connsiteX3" fmla="*/ 1512015 w 2388315"/>
              <a:gd name="connsiteY3" fmla="*/ 228600 h 228600"/>
              <a:gd name="connsiteX4" fmla="*/ 2388315 w 2388315"/>
              <a:gd name="connsiteY4" fmla="*/ 228600 h 228600"/>
              <a:gd name="connsiteX0" fmla="*/ 0 w 2369185"/>
              <a:gd name="connsiteY0" fmla="*/ 216079 h 232426"/>
              <a:gd name="connsiteX1" fmla="*/ 1143715 w 2369185"/>
              <a:gd name="connsiteY1" fmla="*/ 215900 h 232426"/>
              <a:gd name="connsiteX2" fmla="*/ 1334215 w 2369185"/>
              <a:gd name="connsiteY2" fmla="*/ 0 h 232426"/>
              <a:gd name="connsiteX3" fmla="*/ 1512015 w 2369185"/>
              <a:gd name="connsiteY3" fmla="*/ 228600 h 232426"/>
              <a:gd name="connsiteX4" fmla="*/ 2369185 w 2369185"/>
              <a:gd name="connsiteY4" fmla="*/ 232426 h 232426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512015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36252"/>
              <a:gd name="connsiteX1" fmla="*/ 1143715 w 2376837"/>
              <a:gd name="connsiteY1" fmla="*/ 215900 h 236252"/>
              <a:gd name="connsiteX2" fmla="*/ 1334215 w 2376837"/>
              <a:gd name="connsiteY2" fmla="*/ 0 h 236252"/>
              <a:gd name="connsiteX3" fmla="*/ 1301589 w 2376837"/>
              <a:gd name="connsiteY3" fmla="*/ 236252 h 236252"/>
              <a:gd name="connsiteX4" fmla="*/ 2376837 w 2376837"/>
              <a:gd name="connsiteY4" fmla="*/ 228600 h 236252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28600"/>
              <a:gd name="connsiteX1" fmla="*/ 1067196 w 2376837"/>
              <a:gd name="connsiteY1" fmla="*/ 219726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147212 h 159733"/>
              <a:gd name="connsiteX1" fmla="*/ 106719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8632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2081 h 159733"/>
              <a:gd name="connsiteX4" fmla="*/ 2376837 w 2376837"/>
              <a:gd name="connsiteY4" fmla="*/ 159733 h 159733"/>
              <a:gd name="connsiteX0" fmla="*/ 0 w 2369185"/>
              <a:gd name="connsiteY0" fmla="*/ 147212 h 152081"/>
              <a:gd name="connsiteX1" fmla="*/ 1090152 w 2369185"/>
              <a:gd name="connsiteY1" fmla="*/ 147033 h 152081"/>
              <a:gd name="connsiteX2" fmla="*/ 1200307 w 2369185"/>
              <a:gd name="connsiteY2" fmla="*/ 0 h 152081"/>
              <a:gd name="connsiteX3" fmla="*/ 1293937 w 2369185"/>
              <a:gd name="connsiteY3" fmla="*/ 152081 h 152081"/>
              <a:gd name="connsiteX4" fmla="*/ 2369185 w 2369185"/>
              <a:gd name="connsiteY4" fmla="*/ 148255 h 152081"/>
              <a:gd name="connsiteX0" fmla="*/ 0 w 2369185"/>
              <a:gd name="connsiteY0" fmla="*/ 147212 h 159733"/>
              <a:gd name="connsiteX1" fmla="*/ 1090152 w 2369185"/>
              <a:gd name="connsiteY1" fmla="*/ 147033 h 159733"/>
              <a:gd name="connsiteX2" fmla="*/ 1200307 w 2369185"/>
              <a:gd name="connsiteY2" fmla="*/ 0 h 159733"/>
              <a:gd name="connsiteX3" fmla="*/ 1293937 w 2369185"/>
              <a:gd name="connsiteY3" fmla="*/ 152081 h 159733"/>
              <a:gd name="connsiteX4" fmla="*/ 2369185 w 2369185"/>
              <a:gd name="connsiteY4" fmla="*/ 159733 h 159733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3937 w 2373011"/>
              <a:gd name="connsiteY3" fmla="*/ 152081 h 152081"/>
              <a:gd name="connsiteX4" fmla="*/ 2373011 w 2373011"/>
              <a:gd name="connsiteY4" fmla="*/ 152081 h 152081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0111 w 2373011"/>
              <a:gd name="connsiteY3" fmla="*/ 144429 h 152081"/>
              <a:gd name="connsiteX4" fmla="*/ 2373011 w 2373011"/>
              <a:gd name="connsiteY4" fmla="*/ 152081 h 152081"/>
              <a:gd name="connsiteX0" fmla="*/ 0 w 2373011"/>
              <a:gd name="connsiteY0" fmla="*/ 147212 h 147212"/>
              <a:gd name="connsiteX1" fmla="*/ 1090152 w 2373011"/>
              <a:gd name="connsiteY1" fmla="*/ 147033 h 147212"/>
              <a:gd name="connsiteX2" fmla="*/ 1200307 w 2373011"/>
              <a:gd name="connsiteY2" fmla="*/ 0 h 147212"/>
              <a:gd name="connsiteX3" fmla="*/ 1290111 w 2373011"/>
              <a:gd name="connsiteY3" fmla="*/ 144429 h 147212"/>
              <a:gd name="connsiteX4" fmla="*/ 2373011 w 2373011"/>
              <a:gd name="connsiteY4" fmla="*/ 144429 h 147212"/>
              <a:gd name="connsiteX0" fmla="*/ 0 w 2373011"/>
              <a:gd name="connsiteY0" fmla="*/ 144037 h 144037"/>
              <a:gd name="connsiteX1" fmla="*/ 1090152 w 2373011"/>
              <a:gd name="connsiteY1" fmla="*/ 143858 h 144037"/>
              <a:gd name="connsiteX2" fmla="*/ 1190782 w 2373011"/>
              <a:gd name="connsiteY2" fmla="*/ 0 h 144037"/>
              <a:gd name="connsiteX3" fmla="*/ 1290111 w 2373011"/>
              <a:gd name="connsiteY3" fmla="*/ 141254 h 144037"/>
              <a:gd name="connsiteX4" fmla="*/ 2373011 w 2373011"/>
              <a:gd name="connsiteY4" fmla="*/ 141254 h 144037"/>
              <a:gd name="connsiteX0" fmla="*/ 0 w 2373011"/>
              <a:gd name="connsiteY0" fmla="*/ 140862 h 140862"/>
              <a:gd name="connsiteX1" fmla="*/ 1090152 w 2373011"/>
              <a:gd name="connsiteY1" fmla="*/ 140683 h 140862"/>
              <a:gd name="connsiteX2" fmla="*/ 1197132 w 2373011"/>
              <a:gd name="connsiteY2" fmla="*/ 0 h 140862"/>
              <a:gd name="connsiteX3" fmla="*/ 1290111 w 2373011"/>
              <a:gd name="connsiteY3" fmla="*/ 138079 h 140862"/>
              <a:gd name="connsiteX4" fmla="*/ 2373011 w 2373011"/>
              <a:gd name="connsiteY4" fmla="*/ 138079 h 140862"/>
              <a:gd name="connsiteX0" fmla="*/ 0 w 2373011"/>
              <a:gd name="connsiteY0" fmla="*/ 134512 h 134512"/>
              <a:gd name="connsiteX1" fmla="*/ 1090152 w 2373011"/>
              <a:gd name="connsiteY1" fmla="*/ 134333 h 134512"/>
              <a:gd name="connsiteX2" fmla="*/ 1193957 w 2373011"/>
              <a:gd name="connsiteY2" fmla="*/ 0 h 134512"/>
              <a:gd name="connsiteX3" fmla="*/ 1290111 w 2373011"/>
              <a:gd name="connsiteY3" fmla="*/ 131729 h 134512"/>
              <a:gd name="connsiteX4" fmla="*/ 2373011 w 2373011"/>
              <a:gd name="connsiteY4" fmla="*/ 131729 h 134512"/>
              <a:gd name="connsiteX0" fmla="*/ 0 w 4914054"/>
              <a:gd name="connsiteY0" fmla="*/ 131337 h 134333"/>
              <a:gd name="connsiteX1" fmla="*/ 3631195 w 4914054"/>
              <a:gd name="connsiteY1" fmla="*/ 134333 h 134333"/>
              <a:gd name="connsiteX2" fmla="*/ 3735000 w 4914054"/>
              <a:gd name="connsiteY2" fmla="*/ 0 h 134333"/>
              <a:gd name="connsiteX3" fmla="*/ 3831154 w 4914054"/>
              <a:gd name="connsiteY3" fmla="*/ 131729 h 134333"/>
              <a:gd name="connsiteX4" fmla="*/ 4914054 w 4914054"/>
              <a:gd name="connsiteY4" fmla="*/ 131729 h 134333"/>
              <a:gd name="connsiteX0" fmla="*/ 0 w 7452111"/>
              <a:gd name="connsiteY0" fmla="*/ 131337 h 134333"/>
              <a:gd name="connsiteX1" fmla="*/ 3631195 w 7452111"/>
              <a:gd name="connsiteY1" fmla="*/ 134333 h 134333"/>
              <a:gd name="connsiteX2" fmla="*/ 3735000 w 7452111"/>
              <a:gd name="connsiteY2" fmla="*/ 0 h 134333"/>
              <a:gd name="connsiteX3" fmla="*/ 3831154 w 7452111"/>
              <a:gd name="connsiteY3" fmla="*/ 131729 h 134333"/>
              <a:gd name="connsiteX4" fmla="*/ 7452111 w 7452111"/>
              <a:gd name="connsiteY4" fmla="*/ 131729 h 13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2111" h="134333">
                <a:moveTo>
                  <a:pt x="0" y="131337"/>
                </a:moveTo>
                <a:lnTo>
                  <a:pt x="3631195" y="134333"/>
                </a:lnTo>
                <a:lnTo>
                  <a:pt x="3735000" y="0"/>
                </a:lnTo>
                <a:lnTo>
                  <a:pt x="3831154" y="131729"/>
                </a:lnTo>
                <a:lnTo>
                  <a:pt x="7452111" y="131729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solidFill>
                <a:srgbClr val="0A62AC"/>
              </a:solidFill>
              <a:latin typeface="Century Gothic Standaard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0" y="2312988"/>
            <a:ext cx="604884" cy="3687762"/>
          </a:xfrm>
          <a:prstGeom prst="rect">
            <a:avLst/>
          </a:prstGeom>
          <a:solidFill>
            <a:srgbClr val="186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5B5A1F60-0776-4916-BEE9-A32A5F575E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20" y="5991966"/>
            <a:ext cx="226638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8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186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Century Gothic Standaard" charset="0"/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611189" y="2603282"/>
            <a:ext cx="7921625" cy="22511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9" name="Tekstvak 48"/>
          <p:cNvSpPr txBox="1"/>
          <p:nvPr/>
        </p:nvSpPr>
        <p:spPr>
          <a:xfrm>
            <a:off x="3094189" y="3197504"/>
            <a:ext cx="5298096" cy="999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nl-NL" sz="1600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An </a:t>
            </a:r>
            <a:r>
              <a:rPr lang="nl-NL" sz="1600" spc="3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efficient</a:t>
            </a:r>
            <a:r>
              <a:rPr lang="nl-NL" sz="1600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nl-NL" sz="1600" spc="3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construction</a:t>
            </a:r>
            <a:r>
              <a:rPr lang="nl-NL" sz="1600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nl-NL" sz="1600" spc="3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process</a:t>
            </a:r>
            <a:r>
              <a:rPr lang="nl-NL" sz="1600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, </a:t>
            </a:r>
            <a:r>
              <a:rPr lang="nl-NL" sz="1600" spc="3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from</a:t>
            </a:r>
            <a:r>
              <a:rPr lang="nl-NL" sz="1600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engineering </a:t>
            </a:r>
            <a:r>
              <a:rPr lang="nl-NL" sz="1600" spc="3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to</a:t>
            </a:r>
            <a:r>
              <a:rPr lang="nl-NL" sz="1600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start-up.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2402237" y="1329797"/>
            <a:ext cx="4277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CONSTRUCTION</a:t>
            </a:r>
          </a:p>
        </p:txBody>
      </p:sp>
      <p:grpSp>
        <p:nvGrpSpPr>
          <p:cNvPr id="3" name="Groeperen 2"/>
          <p:cNvGrpSpPr/>
          <p:nvPr/>
        </p:nvGrpSpPr>
        <p:grpSpPr>
          <a:xfrm>
            <a:off x="604884" y="2603283"/>
            <a:ext cx="2489304" cy="2251196"/>
            <a:chOff x="604884" y="1746033"/>
            <a:chExt cx="2489304" cy="2251196"/>
          </a:xfrm>
        </p:grpSpPr>
        <p:pic>
          <p:nvPicPr>
            <p:cNvPr id="2" name="Afbeelding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723938" y="1626979"/>
              <a:ext cx="2251196" cy="2489304"/>
            </a:xfrm>
            <a:prstGeom prst="rect">
              <a:avLst/>
            </a:prstGeom>
          </p:spPr>
        </p:pic>
        <p:pic>
          <p:nvPicPr>
            <p:cNvPr id="48" name="Afbeelding 4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9743" y="2268887"/>
              <a:ext cx="1226931" cy="1205488"/>
            </a:xfrm>
            <a:prstGeom prst="rect">
              <a:avLst/>
            </a:prstGeom>
          </p:spPr>
        </p:pic>
      </p:grpSp>
      <p:sp>
        <p:nvSpPr>
          <p:cNvPr id="13" name="Vrije vorm 12"/>
          <p:cNvSpPr/>
          <p:nvPr/>
        </p:nvSpPr>
        <p:spPr>
          <a:xfrm rot="10800000">
            <a:off x="611189" y="1854006"/>
            <a:ext cx="7923929" cy="134333"/>
          </a:xfrm>
          <a:custGeom>
            <a:avLst/>
            <a:gdLst>
              <a:gd name="connsiteX0" fmla="*/ 0 w 2032000"/>
              <a:gd name="connsiteY0" fmla="*/ 203200 h 228600"/>
              <a:gd name="connsiteX1" fmla="*/ 787400 w 2032000"/>
              <a:gd name="connsiteY1" fmla="*/ 215900 h 228600"/>
              <a:gd name="connsiteX2" fmla="*/ 977900 w 2032000"/>
              <a:gd name="connsiteY2" fmla="*/ 0 h 228600"/>
              <a:gd name="connsiteX3" fmla="*/ 1155700 w 2032000"/>
              <a:gd name="connsiteY3" fmla="*/ 228600 h 228600"/>
              <a:gd name="connsiteX4" fmla="*/ 2032000 w 2032000"/>
              <a:gd name="connsiteY4" fmla="*/ 228600 h 228600"/>
              <a:gd name="connsiteX0" fmla="*/ 0 w 2388315"/>
              <a:gd name="connsiteY0" fmla="*/ 228957 h 228957"/>
              <a:gd name="connsiteX1" fmla="*/ 1143715 w 2388315"/>
              <a:gd name="connsiteY1" fmla="*/ 215900 h 228957"/>
              <a:gd name="connsiteX2" fmla="*/ 1334215 w 2388315"/>
              <a:gd name="connsiteY2" fmla="*/ 0 h 228957"/>
              <a:gd name="connsiteX3" fmla="*/ 1512015 w 2388315"/>
              <a:gd name="connsiteY3" fmla="*/ 228600 h 228957"/>
              <a:gd name="connsiteX4" fmla="*/ 2388315 w 2388315"/>
              <a:gd name="connsiteY4" fmla="*/ 228600 h 228957"/>
              <a:gd name="connsiteX0" fmla="*/ 0 w 2388315"/>
              <a:gd name="connsiteY0" fmla="*/ 216079 h 228600"/>
              <a:gd name="connsiteX1" fmla="*/ 1143715 w 2388315"/>
              <a:gd name="connsiteY1" fmla="*/ 215900 h 228600"/>
              <a:gd name="connsiteX2" fmla="*/ 1334215 w 2388315"/>
              <a:gd name="connsiteY2" fmla="*/ 0 h 228600"/>
              <a:gd name="connsiteX3" fmla="*/ 1512015 w 2388315"/>
              <a:gd name="connsiteY3" fmla="*/ 228600 h 228600"/>
              <a:gd name="connsiteX4" fmla="*/ 2388315 w 2388315"/>
              <a:gd name="connsiteY4" fmla="*/ 228600 h 228600"/>
              <a:gd name="connsiteX0" fmla="*/ 0 w 2369185"/>
              <a:gd name="connsiteY0" fmla="*/ 216079 h 232426"/>
              <a:gd name="connsiteX1" fmla="*/ 1143715 w 2369185"/>
              <a:gd name="connsiteY1" fmla="*/ 215900 h 232426"/>
              <a:gd name="connsiteX2" fmla="*/ 1334215 w 2369185"/>
              <a:gd name="connsiteY2" fmla="*/ 0 h 232426"/>
              <a:gd name="connsiteX3" fmla="*/ 1512015 w 2369185"/>
              <a:gd name="connsiteY3" fmla="*/ 228600 h 232426"/>
              <a:gd name="connsiteX4" fmla="*/ 2369185 w 2369185"/>
              <a:gd name="connsiteY4" fmla="*/ 232426 h 232426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512015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36252"/>
              <a:gd name="connsiteX1" fmla="*/ 1143715 w 2376837"/>
              <a:gd name="connsiteY1" fmla="*/ 215900 h 236252"/>
              <a:gd name="connsiteX2" fmla="*/ 1334215 w 2376837"/>
              <a:gd name="connsiteY2" fmla="*/ 0 h 236252"/>
              <a:gd name="connsiteX3" fmla="*/ 1301589 w 2376837"/>
              <a:gd name="connsiteY3" fmla="*/ 236252 h 236252"/>
              <a:gd name="connsiteX4" fmla="*/ 2376837 w 2376837"/>
              <a:gd name="connsiteY4" fmla="*/ 228600 h 236252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28600"/>
              <a:gd name="connsiteX1" fmla="*/ 1067196 w 2376837"/>
              <a:gd name="connsiteY1" fmla="*/ 219726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147212 h 159733"/>
              <a:gd name="connsiteX1" fmla="*/ 106719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8632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2081 h 159733"/>
              <a:gd name="connsiteX4" fmla="*/ 2376837 w 2376837"/>
              <a:gd name="connsiteY4" fmla="*/ 159733 h 159733"/>
              <a:gd name="connsiteX0" fmla="*/ 0 w 2369185"/>
              <a:gd name="connsiteY0" fmla="*/ 147212 h 152081"/>
              <a:gd name="connsiteX1" fmla="*/ 1090152 w 2369185"/>
              <a:gd name="connsiteY1" fmla="*/ 147033 h 152081"/>
              <a:gd name="connsiteX2" fmla="*/ 1200307 w 2369185"/>
              <a:gd name="connsiteY2" fmla="*/ 0 h 152081"/>
              <a:gd name="connsiteX3" fmla="*/ 1293937 w 2369185"/>
              <a:gd name="connsiteY3" fmla="*/ 152081 h 152081"/>
              <a:gd name="connsiteX4" fmla="*/ 2369185 w 2369185"/>
              <a:gd name="connsiteY4" fmla="*/ 148255 h 152081"/>
              <a:gd name="connsiteX0" fmla="*/ 0 w 2369185"/>
              <a:gd name="connsiteY0" fmla="*/ 147212 h 159733"/>
              <a:gd name="connsiteX1" fmla="*/ 1090152 w 2369185"/>
              <a:gd name="connsiteY1" fmla="*/ 147033 h 159733"/>
              <a:gd name="connsiteX2" fmla="*/ 1200307 w 2369185"/>
              <a:gd name="connsiteY2" fmla="*/ 0 h 159733"/>
              <a:gd name="connsiteX3" fmla="*/ 1293937 w 2369185"/>
              <a:gd name="connsiteY3" fmla="*/ 152081 h 159733"/>
              <a:gd name="connsiteX4" fmla="*/ 2369185 w 2369185"/>
              <a:gd name="connsiteY4" fmla="*/ 159733 h 159733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3937 w 2373011"/>
              <a:gd name="connsiteY3" fmla="*/ 152081 h 152081"/>
              <a:gd name="connsiteX4" fmla="*/ 2373011 w 2373011"/>
              <a:gd name="connsiteY4" fmla="*/ 152081 h 152081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0111 w 2373011"/>
              <a:gd name="connsiteY3" fmla="*/ 144429 h 152081"/>
              <a:gd name="connsiteX4" fmla="*/ 2373011 w 2373011"/>
              <a:gd name="connsiteY4" fmla="*/ 152081 h 152081"/>
              <a:gd name="connsiteX0" fmla="*/ 0 w 2373011"/>
              <a:gd name="connsiteY0" fmla="*/ 147212 h 147212"/>
              <a:gd name="connsiteX1" fmla="*/ 1090152 w 2373011"/>
              <a:gd name="connsiteY1" fmla="*/ 147033 h 147212"/>
              <a:gd name="connsiteX2" fmla="*/ 1200307 w 2373011"/>
              <a:gd name="connsiteY2" fmla="*/ 0 h 147212"/>
              <a:gd name="connsiteX3" fmla="*/ 1290111 w 2373011"/>
              <a:gd name="connsiteY3" fmla="*/ 144429 h 147212"/>
              <a:gd name="connsiteX4" fmla="*/ 2373011 w 2373011"/>
              <a:gd name="connsiteY4" fmla="*/ 144429 h 147212"/>
              <a:gd name="connsiteX0" fmla="*/ 0 w 2373011"/>
              <a:gd name="connsiteY0" fmla="*/ 144037 h 144037"/>
              <a:gd name="connsiteX1" fmla="*/ 1090152 w 2373011"/>
              <a:gd name="connsiteY1" fmla="*/ 143858 h 144037"/>
              <a:gd name="connsiteX2" fmla="*/ 1190782 w 2373011"/>
              <a:gd name="connsiteY2" fmla="*/ 0 h 144037"/>
              <a:gd name="connsiteX3" fmla="*/ 1290111 w 2373011"/>
              <a:gd name="connsiteY3" fmla="*/ 141254 h 144037"/>
              <a:gd name="connsiteX4" fmla="*/ 2373011 w 2373011"/>
              <a:gd name="connsiteY4" fmla="*/ 141254 h 144037"/>
              <a:gd name="connsiteX0" fmla="*/ 0 w 2373011"/>
              <a:gd name="connsiteY0" fmla="*/ 140862 h 140862"/>
              <a:gd name="connsiteX1" fmla="*/ 1090152 w 2373011"/>
              <a:gd name="connsiteY1" fmla="*/ 140683 h 140862"/>
              <a:gd name="connsiteX2" fmla="*/ 1197132 w 2373011"/>
              <a:gd name="connsiteY2" fmla="*/ 0 h 140862"/>
              <a:gd name="connsiteX3" fmla="*/ 1290111 w 2373011"/>
              <a:gd name="connsiteY3" fmla="*/ 138079 h 140862"/>
              <a:gd name="connsiteX4" fmla="*/ 2373011 w 2373011"/>
              <a:gd name="connsiteY4" fmla="*/ 138079 h 140862"/>
              <a:gd name="connsiteX0" fmla="*/ 0 w 2373011"/>
              <a:gd name="connsiteY0" fmla="*/ 134512 h 134512"/>
              <a:gd name="connsiteX1" fmla="*/ 1090152 w 2373011"/>
              <a:gd name="connsiteY1" fmla="*/ 134333 h 134512"/>
              <a:gd name="connsiteX2" fmla="*/ 1193957 w 2373011"/>
              <a:gd name="connsiteY2" fmla="*/ 0 h 134512"/>
              <a:gd name="connsiteX3" fmla="*/ 1290111 w 2373011"/>
              <a:gd name="connsiteY3" fmla="*/ 131729 h 134512"/>
              <a:gd name="connsiteX4" fmla="*/ 2373011 w 2373011"/>
              <a:gd name="connsiteY4" fmla="*/ 131729 h 134512"/>
              <a:gd name="connsiteX0" fmla="*/ 0 w 4914054"/>
              <a:gd name="connsiteY0" fmla="*/ 131337 h 134333"/>
              <a:gd name="connsiteX1" fmla="*/ 3631195 w 4914054"/>
              <a:gd name="connsiteY1" fmla="*/ 134333 h 134333"/>
              <a:gd name="connsiteX2" fmla="*/ 3735000 w 4914054"/>
              <a:gd name="connsiteY2" fmla="*/ 0 h 134333"/>
              <a:gd name="connsiteX3" fmla="*/ 3831154 w 4914054"/>
              <a:gd name="connsiteY3" fmla="*/ 131729 h 134333"/>
              <a:gd name="connsiteX4" fmla="*/ 4914054 w 4914054"/>
              <a:gd name="connsiteY4" fmla="*/ 131729 h 134333"/>
              <a:gd name="connsiteX0" fmla="*/ 0 w 7452111"/>
              <a:gd name="connsiteY0" fmla="*/ 131337 h 134333"/>
              <a:gd name="connsiteX1" fmla="*/ 3631195 w 7452111"/>
              <a:gd name="connsiteY1" fmla="*/ 134333 h 134333"/>
              <a:gd name="connsiteX2" fmla="*/ 3735000 w 7452111"/>
              <a:gd name="connsiteY2" fmla="*/ 0 h 134333"/>
              <a:gd name="connsiteX3" fmla="*/ 3831154 w 7452111"/>
              <a:gd name="connsiteY3" fmla="*/ 131729 h 134333"/>
              <a:gd name="connsiteX4" fmla="*/ 7452111 w 7452111"/>
              <a:gd name="connsiteY4" fmla="*/ 131729 h 13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2111" h="134333">
                <a:moveTo>
                  <a:pt x="0" y="131337"/>
                </a:moveTo>
                <a:lnTo>
                  <a:pt x="3631195" y="134333"/>
                </a:lnTo>
                <a:lnTo>
                  <a:pt x="3735000" y="0"/>
                </a:lnTo>
                <a:lnTo>
                  <a:pt x="3831154" y="131729"/>
                </a:lnTo>
                <a:lnTo>
                  <a:pt x="7452111" y="131729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solidFill>
                <a:srgbClr val="0A62AC"/>
              </a:solidFill>
              <a:latin typeface="Century Gothic Standaard" charset="0"/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8873D5A9-6E9C-49D0-A3EE-D7D1C75AC4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20" y="5991966"/>
            <a:ext cx="226638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95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186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Century Gothic Standaard" charset="0"/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604885" y="2603282"/>
            <a:ext cx="7927929" cy="22511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9" name="Tekstvak 48"/>
          <p:cNvSpPr txBox="1"/>
          <p:nvPr/>
        </p:nvSpPr>
        <p:spPr>
          <a:xfrm>
            <a:off x="3028175" y="3108981"/>
            <a:ext cx="56812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nl-BE" sz="1600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 water treatment with a long service life due to high quality maintenance.</a:t>
            </a:r>
          </a:p>
          <a:p>
            <a:pPr algn="ctr">
              <a:lnSpc>
                <a:spcPct val="200000"/>
              </a:lnSpc>
            </a:pPr>
            <a:endParaRPr lang="nl-BE" sz="1600" spc="3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>
              <a:lnSpc>
                <a:spcPct val="200000"/>
              </a:lnSpc>
            </a:pPr>
            <a:endParaRPr lang="nl-BE" sz="1600" spc="3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2402237" y="1329797"/>
            <a:ext cx="4277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OPERATION &amp; AFTER-CARE </a:t>
            </a:r>
          </a:p>
          <a:p>
            <a:pPr algn="ctr"/>
            <a:endParaRPr lang="nl-NL" sz="2000" b="1" spc="3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3" name="Groeperen 2"/>
          <p:cNvGrpSpPr/>
          <p:nvPr/>
        </p:nvGrpSpPr>
        <p:grpSpPr>
          <a:xfrm>
            <a:off x="604884" y="2603283"/>
            <a:ext cx="2489304" cy="2251196"/>
            <a:chOff x="604884" y="1746033"/>
            <a:chExt cx="2489304" cy="2251196"/>
          </a:xfrm>
        </p:grpSpPr>
        <p:pic>
          <p:nvPicPr>
            <p:cNvPr id="2" name="Afbeelding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723938" y="1626979"/>
              <a:ext cx="2251196" cy="2489304"/>
            </a:xfrm>
            <a:prstGeom prst="rect">
              <a:avLst/>
            </a:prstGeom>
          </p:spPr>
        </p:pic>
        <p:pic>
          <p:nvPicPr>
            <p:cNvPr id="48" name="Afbeelding 4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9743" y="2300473"/>
              <a:ext cx="1226932" cy="1142316"/>
            </a:xfrm>
            <a:prstGeom prst="rect">
              <a:avLst/>
            </a:prstGeom>
          </p:spPr>
        </p:pic>
      </p:grpSp>
      <p:sp>
        <p:nvSpPr>
          <p:cNvPr id="13" name="Vrije vorm 12"/>
          <p:cNvSpPr/>
          <p:nvPr/>
        </p:nvSpPr>
        <p:spPr>
          <a:xfrm rot="10800000">
            <a:off x="611189" y="1854006"/>
            <a:ext cx="7923929" cy="134333"/>
          </a:xfrm>
          <a:custGeom>
            <a:avLst/>
            <a:gdLst>
              <a:gd name="connsiteX0" fmla="*/ 0 w 2032000"/>
              <a:gd name="connsiteY0" fmla="*/ 203200 h 228600"/>
              <a:gd name="connsiteX1" fmla="*/ 787400 w 2032000"/>
              <a:gd name="connsiteY1" fmla="*/ 215900 h 228600"/>
              <a:gd name="connsiteX2" fmla="*/ 977900 w 2032000"/>
              <a:gd name="connsiteY2" fmla="*/ 0 h 228600"/>
              <a:gd name="connsiteX3" fmla="*/ 1155700 w 2032000"/>
              <a:gd name="connsiteY3" fmla="*/ 228600 h 228600"/>
              <a:gd name="connsiteX4" fmla="*/ 2032000 w 2032000"/>
              <a:gd name="connsiteY4" fmla="*/ 228600 h 228600"/>
              <a:gd name="connsiteX0" fmla="*/ 0 w 2388315"/>
              <a:gd name="connsiteY0" fmla="*/ 228957 h 228957"/>
              <a:gd name="connsiteX1" fmla="*/ 1143715 w 2388315"/>
              <a:gd name="connsiteY1" fmla="*/ 215900 h 228957"/>
              <a:gd name="connsiteX2" fmla="*/ 1334215 w 2388315"/>
              <a:gd name="connsiteY2" fmla="*/ 0 h 228957"/>
              <a:gd name="connsiteX3" fmla="*/ 1512015 w 2388315"/>
              <a:gd name="connsiteY3" fmla="*/ 228600 h 228957"/>
              <a:gd name="connsiteX4" fmla="*/ 2388315 w 2388315"/>
              <a:gd name="connsiteY4" fmla="*/ 228600 h 228957"/>
              <a:gd name="connsiteX0" fmla="*/ 0 w 2388315"/>
              <a:gd name="connsiteY0" fmla="*/ 216079 h 228600"/>
              <a:gd name="connsiteX1" fmla="*/ 1143715 w 2388315"/>
              <a:gd name="connsiteY1" fmla="*/ 215900 h 228600"/>
              <a:gd name="connsiteX2" fmla="*/ 1334215 w 2388315"/>
              <a:gd name="connsiteY2" fmla="*/ 0 h 228600"/>
              <a:gd name="connsiteX3" fmla="*/ 1512015 w 2388315"/>
              <a:gd name="connsiteY3" fmla="*/ 228600 h 228600"/>
              <a:gd name="connsiteX4" fmla="*/ 2388315 w 2388315"/>
              <a:gd name="connsiteY4" fmla="*/ 228600 h 228600"/>
              <a:gd name="connsiteX0" fmla="*/ 0 w 2369185"/>
              <a:gd name="connsiteY0" fmla="*/ 216079 h 232426"/>
              <a:gd name="connsiteX1" fmla="*/ 1143715 w 2369185"/>
              <a:gd name="connsiteY1" fmla="*/ 215900 h 232426"/>
              <a:gd name="connsiteX2" fmla="*/ 1334215 w 2369185"/>
              <a:gd name="connsiteY2" fmla="*/ 0 h 232426"/>
              <a:gd name="connsiteX3" fmla="*/ 1512015 w 2369185"/>
              <a:gd name="connsiteY3" fmla="*/ 228600 h 232426"/>
              <a:gd name="connsiteX4" fmla="*/ 2369185 w 2369185"/>
              <a:gd name="connsiteY4" fmla="*/ 232426 h 232426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512015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36252"/>
              <a:gd name="connsiteX1" fmla="*/ 1143715 w 2376837"/>
              <a:gd name="connsiteY1" fmla="*/ 215900 h 236252"/>
              <a:gd name="connsiteX2" fmla="*/ 1334215 w 2376837"/>
              <a:gd name="connsiteY2" fmla="*/ 0 h 236252"/>
              <a:gd name="connsiteX3" fmla="*/ 1301589 w 2376837"/>
              <a:gd name="connsiteY3" fmla="*/ 236252 h 236252"/>
              <a:gd name="connsiteX4" fmla="*/ 2376837 w 2376837"/>
              <a:gd name="connsiteY4" fmla="*/ 228600 h 236252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28600"/>
              <a:gd name="connsiteX1" fmla="*/ 1067196 w 2376837"/>
              <a:gd name="connsiteY1" fmla="*/ 219726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147212 h 159733"/>
              <a:gd name="connsiteX1" fmla="*/ 106719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8632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2081 h 159733"/>
              <a:gd name="connsiteX4" fmla="*/ 2376837 w 2376837"/>
              <a:gd name="connsiteY4" fmla="*/ 159733 h 159733"/>
              <a:gd name="connsiteX0" fmla="*/ 0 w 2369185"/>
              <a:gd name="connsiteY0" fmla="*/ 147212 h 152081"/>
              <a:gd name="connsiteX1" fmla="*/ 1090152 w 2369185"/>
              <a:gd name="connsiteY1" fmla="*/ 147033 h 152081"/>
              <a:gd name="connsiteX2" fmla="*/ 1200307 w 2369185"/>
              <a:gd name="connsiteY2" fmla="*/ 0 h 152081"/>
              <a:gd name="connsiteX3" fmla="*/ 1293937 w 2369185"/>
              <a:gd name="connsiteY3" fmla="*/ 152081 h 152081"/>
              <a:gd name="connsiteX4" fmla="*/ 2369185 w 2369185"/>
              <a:gd name="connsiteY4" fmla="*/ 148255 h 152081"/>
              <a:gd name="connsiteX0" fmla="*/ 0 w 2369185"/>
              <a:gd name="connsiteY0" fmla="*/ 147212 h 159733"/>
              <a:gd name="connsiteX1" fmla="*/ 1090152 w 2369185"/>
              <a:gd name="connsiteY1" fmla="*/ 147033 h 159733"/>
              <a:gd name="connsiteX2" fmla="*/ 1200307 w 2369185"/>
              <a:gd name="connsiteY2" fmla="*/ 0 h 159733"/>
              <a:gd name="connsiteX3" fmla="*/ 1293937 w 2369185"/>
              <a:gd name="connsiteY3" fmla="*/ 152081 h 159733"/>
              <a:gd name="connsiteX4" fmla="*/ 2369185 w 2369185"/>
              <a:gd name="connsiteY4" fmla="*/ 159733 h 159733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3937 w 2373011"/>
              <a:gd name="connsiteY3" fmla="*/ 152081 h 152081"/>
              <a:gd name="connsiteX4" fmla="*/ 2373011 w 2373011"/>
              <a:gd name="connsiteY4" fmla="*/ 152081 h 152081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0111 w 2373011"/>
              <a:gd name="connsiteY3" fmla="*/ 144429 h 152081"/>
              <a:gd name="connsiteX4" fmla="*/ 2373011 w 2373011"/>
              <a:gd name="connsiteY4" fmla="*/ 152081 h 152081"/>
              <a:gd name="connsiteX0" fmla="*/ 0 w 2373011"/>
              <a:gd name="connsiteY0" fmla="*/ 147212 h 147212"/>
              <a:gd name="connsiteX1" fmla="*/ 1090152 w 2373011"/>
              <a:gd name="connsiteY1" fmla="*/ 147033 h 147212"/>
              <a:gd name="connsiteX2" fmla="*/ 1200307 w 2373011"/>
              <a:gd name="connsiteY2" fmla="*/ 0 h 147212"/>
              <a:gd name="connsiteX3" fmla="*/ 1290111 w 2373011"/>
              <a:gd name="connsiteY3" fmla="*/ 144429 h 147212"/>
              <a:gd name="connsiteX4" fmla="*/ 2373011 w 2373011"/>
              <a:gd name="connsiteY4" fmla="*/ 144429 h 147212"/>
              <a:gd name="connsiteX0" fmla="*/ 0 w 2373011"/>
              <a:gd name="connsiteY0" fmla="*/ 144037 h 144037"/>
              <a:gd name="connsiteX1" fmla="*/ 1090152 w 2373011"/>
              <a:gd name="connsiteY1" fmla="*/ 143858 h 144037"/>
              <a:gd name="connsiteX2" fmla="*/ 1190782 w 2373011"/>
              <a:gd name="connsiteY2" fmla="*/ 0 h 144037"/>
              <a:gd name="connsiteX3" fmla="*/ 1290111 w 2373011"/>
              <a:gd name="connsiteY3" fmla="*/ 141254 h 144037"/>
              <a:gd name="connsiteX4" fmla="*/ 2373011 w 2373011"/>
              <a:gd name="connsiteY4" fmla="*/ 141254 h 144037"/>
              <a:gd name="connsiteX0" fmla="*/ 0 w 2373011"/>
              <a:gd name="connsiteY0" fmla="*/ 140862 h 140862"/>
              <a:gd name="connsiteX1" fmla="*/ 1090152 w 2373011"/>
              <a:gd name="connsiteY1" fmla="*/ 140683 h 140862"/>
              <a:gd name="connsiteX2" fmla="*/ 1197132 w 2373011"/>
              <a:gd name="connsiteY2" fmla="*/ 0 h 140862"/>
              <a:gd name="connsiteX3" fmla="*/ 1290111 w 2373011"/>
              <a:gd name="connsiteY3" fmla="*/ 138079 h 140862"/>
              <a:gd name="connsiteX4" fmla="*/ 2373011 w 2373011"/>
              <a:gd name="connsiteY4" fmla="*/ 138079 h 140862"/>
              <a:gd name="connsiteX0" fmla="*/ 0 w 2373011"/>
              <a:gd name="connsiteY0" fmla="*/ 134512 h 134512"/>
              <a:gd name="connsiteX1" fmla="*/ 1090152 w 2373011"/>
              <a:gd name="connsiteY1" fmla="*/ 134333 h 134512"/>
              <a:gd name="connsiteX2" fmla="*/ 1193957 w 2373011"/>
              <a:gd name="connsiteY2" fmla="*/ 0 h 134512"/>
              <a:gd name="connsiteX3" fmla="*/ 1290111 w 2373011"/>
              <a:gd name="connsiteY3" fmla="*/ 131729 h 134512"/>
              <a:gd name="connsiteX4" fmla="*/ 2373011 w 2373011"/>
              <a:gd name="connsiteY4" fmla="*/ 131729 h 134512"/>
              <a:gd name="connsiteX0" fmla="*/ 0 w 4914054"/>
              <a:gd name="connsiteY0" fmla="*/ 131337 h 134333"/>
              <a:gd name="connsiteX1" fmla="*/ 3631195 w 4914054"/>
              <a:gd name="connsiteY1" fmla="*/ 134333 h 134333"/>
              <a:gd name="connsiteX2" fmla="*/ 3735000 w 4914054"/>
              <a:gd name="connsiteY2" fmla="*/ 0 h 134333"/>
              <a:gd name="connsiteX3" fmla="*/ 3831154 w 4914054"/>
              <a:gd name="connsiteY3" fmla="*/ 131729 h 134333"/>
              <a:gd name="connsiteX4" fmla="*/ 4914054 w 4914054"/>
              <a:gd name="connsiteY4" fmla="*/ 131729 h 134333"/>
              <a:gd name="connsiteX0" fmla="*/ 0 w 7452111"/>
              <a:gd name="connsiteY0" fmla="*/ 131337 h 134333"/>
              <a:gd name="connsiteX1" fmla="*/ 3631195 w 7452111"/>
              <a:gd name="connsiteY1" fmla="*/ 134333 h 134333"/>
              <a:gd name="connsiteX2" fmla="*/ 3735000 w 7452111"/>
              <a:gd name="connsiteY2" fmla="*/ 0 h 134333"/>
              <a:gd name="connsiteX3" fmla="*/ 3831154 w 7452111"/>
              <a:gd name="connsiteY3" fmla="*/ 131729 h 134333"/>
              <a:gd name="connsiteX4" fmla="*/ 7452111 w 7452111"/>
              <a:gd name="connsiteY4" fmla="*/ 131729 h 13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2111" h="134333">
                <a:moveTo>
                  <a:pt x="0" y="131337"/>
                </a:moveTo>
                <a:lnTo>
                  <a:pt x="3631195" y="134333"/>
                </a:lnTo>
                <a:lnTo>
                  <a:pt x="3735000" y="0"/>
                </a:lnTo>
                <a:lnTo>
                  <a:pt x="3831154" y="131729"/>
                </a:lnTo>
                <a:lnTo>
                  <a:pt x="7452111" y="131729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solidFill>
                <a:srgbClr val="0A62AC"/>
              </a:solidFill>
              <a:latin typeface="Century Gothic Standaard" charset="0"/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C191CB-80FA-437B-980E-290660FB42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20" y="5991966"/>
            <a:ext cx="226638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23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186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Century Gothic Standaard" charset="0"/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611189" y="2603282"/>
            <a:ext cx="7921625" cy="22511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9" name="Tekstvak 48"/>
          <p:cNvSpPr txBox="1"/>
          <p:nvPr/>
        </p:nvSpPr>
        <p:spPr>
          <a:xfrm>
            <a:off x="2838895" y="3203698"/>
            <a:ext cx="5693919" cy="999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nl-BE" sz="1600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Developing solutions today for the challenges of </a:t>
            </a:r>
            <a:r>
              <a:rPr lang="nl-BE" sz="1600" spc="3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tomorrow</a:t>
            </a:r>
            <a:r>
              <a:rPr lang="nl-BE" sz="1600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.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1331800" y="1052736"/>
            <a:ext cx="6418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INNOVATION: RESEARCH &amp; DEVELOPMENT</a:t>
            </a:r>
          </a:p>
          <a:p>
            <a:pPr algn="ctr"/>
            <a:endParaRPr lang="nl-NL" sz="2000" b="1" spc="3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3" name="Groeperen 2"/>
          <p:cNvGrpSpPr/>
          <p:nvPr/>
        </p:nvGrpSpPr>
        <p:grpSpPr>
          <a:xfrm>
            <a:off x="604884" y="2603283"/>
            <a:ext cx="2489304" cy="2251196"/>
            <a:chOff x="604884" y="1746033"/>
            <a:chExt cx="2489304" cy="2251196"/>
          </a:xfrm>
        </p:grpSpPr>
        <p:pic>
          <p:nvPicPr>
            <p:cNvPr id="2" name="Afbeelding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723938" y="1626979"/>
              <a:ext cx="2251196" cy="2489304"/>
            </a:xfrm>
            <a:prstGeom prst="rect">
              <a:avLst/>
            </a:prstGeom>
          </p:spPr>
        </p:pic>
        <p:pic>
          <p:nvPicPr>
            <p:cNvPr id="48" name="Afbeelding 4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7398" y="2300473"/>
              <a:ext cx="1091621" cy="1142315"/>
            </a:xfrm>
            <a:prstGeom prst="rect">
              <a:avLst/>
            </a:prstGeom>
          </p:spPr>
        </p:pic>
      </p:grpSp>
      <p:sp>
        <p:nvSpPr>
          <p:cNvPr id="13" name="Vrije vorm 12"/>
          <p:cNvSpPr/>
          <p:nvPr/>
        </p:nvSpPr>
        <p:spPr>
          <a:xfrm rot="10800000">
            <a:off x="611189" y="1854006"/>
            <a:ext cx="7923929" cy="134333"/>
          </a:xfrm>
          <a:custGeom>
            <a:avLst/>
            <a:gdLst>
              <a:gd name="connsiteX0" fmla="*/ 0 w 2032000"/>
              <a:gd name="connsiteY0" fmla="*/ 203200 h 228600"/>
              <a:gd name="connsiteX1" fmla="*/ 787400 w 2032000"/>
              <a:gd name="connsiteY1" fmla="*/ 215900 h 228600"/>
              <a:gd name="connsiteX2" fmla="*/ 977900 w 2032000"/>
              <a:gd name="connsiteY2" fmla="*/ 0 h 228600"/>
              <a:gd name="connsiteX3" fmla="*/ 1155700 w 2032000"/>
              <a:gd name="connsiteY3" fmla="*/ 228600 h 228600"/>
              <a:gd name="connsiteX4" fmla="*/ 2032000 w 2032000"/>
              <a:gd name="connsiteY4" fmla="*/ 228600 h 228600"/>
              <a:gd name="connsiteX0" fmla="*/ 0 w 2388315"/>
              <a:gd name="connsiteY0" fmla="*/ 228957 h 228957"/>
              <a:gd name="connsiteX1" fmla="*/ 1143715 w 2388315"/>
              <a:gd name="connsiteY1" fmla="*/ 215900 h 228957"/>
              <a:gd name="connsiteX2" fmla="*/ 1334215 w 2388315"/>
              <a:gd name="connsiteY2" fmla="*/ 0 h 228957"/>
              <a:gd name="connsiteX3" fmla="*/ 1512015 w 2388315"/>
              <a:gd name="connsiteY3" fmla="*/ 228600 h 228957"/>
              <a:gd name="connsiteX4" fmla="*/ 2388315 w 2388315"/>
              <a:gd name="connsiteY4" fmla="*/ 228600 h 228957"/>
              <a:gd name="connsiteX0" fmla="*/ 0 w 2388315"/>
              <a:gd name="connsiteY0" fmla="*/ 216079 h 228600"/>
              <a:gd name="connsiteX1" fmla="*/ 1143715 w 2388315"/>
              <a:gd name="connsiteY1" fmla="*/ 215900 h 228600"/>
              <a:gd name="connsiteX2" fmla="*/ 1334215 w 2388315"/>
              <a:gd name="connsiteY2" fmla="*/ 0 h 228600"/>
              <a:gd name="connsiteX3" fmla="*/ 1512015 w 2388315"/>
              <a:gd name="connsiteY3" fmla="*/ 228600 h 228600"/>
              <a:gd name="connsiteX4" fmla="*/ 2388315 w 2388315"/>
              <a:gd name="connsiteY4" fmla="*/ 228600 h 228600"/>
              <a:gd name="connsiteX0" fmla="*/ 0 w 2369185"/>
              <a:gd name="connsiteY0" fmla="*/ 216079 h 232426"/>
              <a:gd name="connsiteX1" fmla="*/ 1143715 w 2369185"/>
              <a:gd name="connsiteY1" fmla="*/ 215900 h 232426"/>
              <a:gd name="connsiteX2" fmla="*/ 1334215 w 2369185"/>
              <a:gd name="connsiteY2" fmla="*/ 0 h 232426"/>
              <a:gd name="connsiteX3" fmla="*/ 1512015 w 2369185"/>
              <a:gd name="connsiteY3" fmla="*/ 228600 h 232426"/>
              <a:gd name="connsiteX4" fmla="*/ 2369185 w 2369185"/>
              <a:gd name="connsiteY4" fmla="*/ 232426 h 232426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512015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36252"/>
              <a:gd name="connsiteX1" fmla="*/ 1143715 w 2376837"/>
              <a:gd name="connsiteY1" fmla="*/ 215900 h 236252"/>
              <a:gd name="connsiteX2" fmla="*/ 1334215 w 2376837"/>
              <a:gd name="connsiteY2" fmla="*/ 0 h 236252"/>
              <a:gd name="connsiteX3" fmla="*/ 1301589 w 2376837"/>
              <a:gd name="connsiteY3" fmla="*/ 236252 h 236252"/>
              <a:gd name="connsiteX4" fmla="*/ 2376837 w 2376837"/>
              <a:gd name="connsiteY4" fmla="*/ 228600 h 236252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28600"/>
              <a:gd name="connsiteX1" fmla="*/ 1067196 w 2376837"/>
              <a:gd name="connsiteY1" fmla="*/ 219726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147212 h 159733"/>
              <a:gd name="connsiteX1" fmla="*/ 106719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8632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2081 h 159733"/>
              <a:gd name="connsiteX4" fmla="*/ 2376837 w 2376837"/>
              <a:gd name="connsiteY4" fmla="*/ 159733 h 159733"/>
              <a:gd name="connsiteX0" fmla="*/ 0 w 2369185"/>
              <a:gd name="connsiteY0" fmla="*/ 147212 h 152081"/>
              <a:gd name="connsiteX1" fmla="*/ 1090152 w 2369185"/>
              <a:gd name="connsiteY1" fmla="*/ 147033 h 152081"/>
              <a:gd name="connsiteX2" fmla="*/ 1200307 w 2369185"/>
              <a:gd name="connsiteY2" fmla="*/ 0 h 152081"/>
              <a:gd name="connsiteX3" fmla="*/ 1293937 w 2369185"/>
              <a:gd name="connsiteY3" fmla="*/ 152081 h 152081"/>
              <a:gd name="connsiteX4" fmla="*/ 2369185 w 2369185"/>
              <a:gd name="connsiteY4" fmla="*/ 148255 h 152081"/>
              <a:gd name="connsiteX0" fmla="*/ 0 w 2369185"/>
              <a:gd name="connsiteY0" fmla="*/ 147212 h 159733"/>
              <a:gd name="connsiteX1" fmla="*/ 1090152 w 2369185"/>
              <a:gd name="connsiteY1" fmla="*/ 147033 h 159733"/>
              <a:gd name="connsiteX2" fmla="*/ 1200307 w 2369185"/>
              <a:gd name="connsiteY2" fmla="*/ 0 h 159733"/>
              <a:gd name="connsiteX3" fmla="*/ 1293937 w 2369185"/>
              <a:gd name="connsiteY3" fmla="*/ 152081 h 159733"/>
              <a:gd name="connsiteX4" fmla="*/ 2369185 w 2369185"/>
              <a:gd name="connsiteY4" fmla="*/ 159733 h 159733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3937 w 2373011"/>
              <a:gd name="connsiteY3" fmla="*/ 152081 h 152081"/>
              <a:gd name="connsiteX4" fmla="*/ 2373011 w 2373011"/>
              <a:gd name="connsiteY4" fmla="*/ 152081 h 152081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0111 w 2373011"/>
              <a:gd name="connsiteY3" fmla="*/ 144429 h 152081"/>
              <a:gd name="connsiteX4" fmla="*/ 2373011 w 2373011"/>
              <a:gd name="connsiteY4" fmla="*/ 152081 h 152081"/>
              <a:gd name="connsiteX0" fmla="*/ 0 w 2373011"/>
              <a:gd name="connsiteY0" fmla="*/ 147212 h 147212"/>
              <a:gd name="connsiteX1" fmla="*/ 1090152 w 2373011"/>
              <a:gd name="connsiteY1" fmla="*/ 147033 h 147212"/>
              <a:gd name="connsiteX2" fmla="*/ 1200307 w 2373011"/>
              <a:gd name="connsiteY2" fmla="*/ 0 h 147212"/>
              <a:gd name="connsiteX3" fmla="*/ 1290111 w 2373011"/>
              <a:gd name="connsiteY3" fmla="*/ 144429 h 147212"/>
              <a:gd name="connsiteX4" fmla="*/ 2373011 w 2373011"/>
              <a:gd name="connsiteY4" fmla="*/ 144429 h 147212"/>
              <a:gd name="connsiteX0" fmla="*/ 0 w 2373011"/>
              <a:gd name="connsiteY0" fmla="*/ 144037 h 144037"/>
              <a:gd name="connsiteX1" fmla="*/ 1090152 w 2373011"/>
              <a:gd name="connsiteY1" fmla="*/ 143858 h 144037"/>
              <a:gd name="connsiteX2" fmla="*/ 1190782 w 2373011"/>
              <a:gd name="connsiteY2" fmla="*/ 0 h 144037"/>
              <a:gd name="connsiteX3" fmla="*/ 1290111 w 2373011"/>
              <a:gd name="connsiteY3" fmla="*/ 141254 h 144037"/>
              <a:gd name="connsiteX4" fmla="*/ 2373011 w 2373011"/>
              <a:gd name="connsiteY4" fmla="*/ 141254 h 144037"/>
              <a:gd name="connsiteX0" fmla="*/ 0 w 2373011"/>
              <a:gd name="connsiteY0" fmla="*/ 140862 h 140862"/>
              <a:gd name="connsiteX1" fmla="*/ 1090152 w 2373011"/>
              <a:gd name="connsiteY1" fmla="*/ 140683 h 140862"/>
              <a:gd name="connsiteX2" fmla="*/ 1197132 w 2373011"/>
              <a:gd name="connsiteY2" fmla="*/ 0 h 140862"/>
              <a:gd name="connsiteX3" fmla="*/ 1290111 w 2373011"/>
              <a:gd name="connsiteY3" fmla="*/ 138079 h 140862"/>
              <a:gd name="connsiteX4" fmla="*/ 2373011 w 2373011"/>
              <a:gd name="connsiteY4" fmla="*/ 138079 h 140862"/>
              <a:gd name="connsiteX0" fmla="*/ 0 w 2373011"/>
              <a:gd name="connsiteY0" fmla="*/ 134512 h 134512"/>
              <a:gd name="connsiteX1" fmla="*/ 1090152 w 2373011"/>
              <a:gd name="connsiteY1" fmla="*/ 134333 h 134512"/>
              <a:gd name="connsiteX2" fmla="*/ 1193957 w 2373011"/>
              <a:gd name="connsiteY2" fmla="*/ 0 h 134512"/>
              <a:gd name="connsiteX3" fmla="*/ 1290111 w 2373011"/>
              <a:gd name="connsiteY3" fmla="*/ 131729 h 134512"/>
              <a:gd name="connsiteX4" fmla="*/ 2373011 w 2373011"/>
              <a:gd name="connsiteY4" fmla="*/ 131729 h 134512"/>
              <a:gd name="connsiteX0" fmla="*/ 0 w 4914054"/>
              <a:gd name="connsiteY0" fmla="*/ 131337 h 134333"/>
              <a:gd name="connsiteX1" fmla="*/ 3631195 w 4914054"/>
              <a:gd name="connsiteY1" fmla="*/ 134333 h 134333"/>
              <a:gd name="connsiteX2" fmla="*/ 3735000 w 4914054"/>
              <a:gd name="connsiteY2" fmla="*/ 0 h 134333"/>
              <a:gd name="connsiteX3" fmla="*/ 3831154 w 4914054"/>
              <a:gd name="connsiteY3" fmla="*/ 131729 h 134333"/>
              <a:gd name="connsiteX4" fmla="*/ 4914054 w 4914054"/>
              <a:gd name="connsiteY4" fmla="*/ 131729 h 134333"/>
              <a:gd name="connsiteX0" fmla="*/ 0 w 7452111"/>
              <a:gd name="connsiteY0" fmla="*/ 131337 h 134333"/>
              <a:gd name="connsiteX1" fmla="*/ 3631195 w 7452111"/>
              <a:gd name="connsiteY1" fmla="*/ 134333 h 134333"/>
              <a:gd name="connsiteX2" fmla="*/ 3735000 w 7452111"/>
              <a:gd name="connsiteY2" fmla="*/ 0 h 134333"/>
              <a:gd name="connsiteX3" fmla="*/ 3831154 w 7452111"/>
              <a:gd name="connsiteY3" fmla="*/ 131729 h 134333"/>
              <a:gd name="connsiteX4" fmla="*/ 7452111 w 7452111"/>
              <a:gd name="connsiteY4" fmla="*/ 131729 h 13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2111" h="134333">
                <a:moveTo>
                  <a:pt x="0" y="131337"/>
                </a:moveTo>
                <a:lnTo>
                  <a:pt x="3631195" y="134333"/>
                </a:lnTo>
                <a:lnTo>
                  <a:pt x="3735000" y="0"/>
                </a:lnTo>
                <a:lnTo>
                  <a:pt x="3831154" y="131729"/>
                </a:lnTo>
                <a:lnTo>
                  <a:pt x="7452111" y="131729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solidFill>
                <a:srgbClr val="0A62AC"/>
              </a:solidFill>
              <a:latin typeface="Century Gothic Standaard" charset="0"/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2951F827-4085-4A2A-84B2-F5AE20829A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20" y="5991966"/>
            <a:ext cx="226638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29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186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Century Gothic Standaard" charset="0"/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611189" y="2603282"/>
            <a:ext cx="7921625" cy="22511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9" name="Tekstvak 48"/>
          <p:cNvSpPr txBox="1"/>
          <p:nvPr/>
        </p:nvSpPr>
        <p:spPr>
          <a:xfrm>
            <a:off x="2402238" y="3372902"/>
            <a:ext cx="5693919" cy="507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nl-BE" sz="1600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 clear view on financing.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2402237" y="1329797"/>
            <a:ext cx="4277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FINANCING</a:t>
            </a:r>
          </a:p>
        </p:txBody>
      </p:sp>
      <p:grpSp>
        <p:nvGrpSpPr>
          <p:cNvPr id="3" name="Groeperen 2"/>
          <p:cNvGrpSpPr/>
          <p:nvPr/>
        </p:nvGrpSpPr>
        <p:grpSpPr>
          <a:xfrm>
            <a:off x="604884" y="2603283"/>
            <a:ext cx="2489304" cy="2251196"/>
            <a:chOff x="604884" y="1746033"/>
            <a:chExt cx="2489304" cy="2251196"/>
          </a:xfrm>
        </p:grpSpPr>
        <p:pic>
          <p:nvPicPr>
            <p:cNvPr id="2" name="Afbeelding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723938" y="1626979"/>
              <a:ext cx="2251196" cy="2489304"/>
            </a:xfrm>
            <a:prstGeom prst="rect">
              <a:avLst/>
            </a:prstGeom>
          </p:spPr>
        </p:pic>
        <p:pic>
          <p:nvPicPr>
            <p:cNvPr id="48" name="Afbeelding 4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4726" y="2300473"/>
              <a:ext cx="1056965" cy="1142315"/>
            </a:xfrm>
            <a:prstGeom prst="rect">
              <a:avLst/>
            </a:prstGeom>
          </p:spPr>
        </p:pic>
      </p:grpSp>
      <p:sp>
        <p:nvSpPr>
          <p:cNvPr id="13" name="Vrije vorm 12"/>
          <p:cNvSpPr/>
          <p:nvPr/>
        </p:nvSpPr>
        <p:spPr>
          <a:xfrm rot="10800000">
            <a:off x="611189" y="1854006"/>
            <a:ext cx="7923929" cy="134333"/>
          </a:xfrm>
          <a:custGeom>
            <a:avLst/>
            <a:gdLst>
              <a:gd name="connsiteX0" fmla="*/ 0 w 2032000"/>
              <a:gd name="connsiteY0" fmla="*/ 203200 h 228600"/>
              <a:gd name="connsiteX1" fmla="*/ 787400 w 2032000"/>
              <a:gd name="connsiteY1" fmla="*/ 215900 h 228600"/>
              <a:gd name="connsiteX2" fmla="*/ 977900 w 2032000"/>
              <a:gd name="connsiteY2" fmla="*/ 0 h 228600"/>
              <a:gd name="connsiteX3" fmla="*/ 1155700 w 2032000"/>
              <a:gd name="connsiteY3" fmla="*/ 228600 h 228600"/>
              <a:gd name="connsiteX4" fmla="*/ 2032000 w 2032000"/>
              <a:gd name="connsiteY4" fmla="*/ 228600 h 228600"/>
              <a:gd name="connsiteX0" fmla="*/ 0 w 2388315"/>
              <a:gd name="connsiteY0" fmla="*/ 228957 h 228957"/>
              <a:gd name="connsiteX1" fmla="*/ 1143715 w 2388315"/>
              <a:gd name="connsiteY1" fmla="*/ 215900 h 228957"/>
              <a:gd name="connsiteX2" fmla="*/ 1334215 w 2388315"/>
              <a:gd name="connsiteY2" fmla="*/ 0 h 228957"/>
              <a:gd name="connsiteX3" fmla="*/ 1512015 w 2388315"/>
              <a:gd name="connsiteY3" fmla="*/ 228600 h 228957"/>
              <a:gd name="connsiteX4" fmla="*/ 2388315 w 2388315"/>
              <a:gd name="connsiteY4" fmla="*/ 228600 h 228957"/>
              <a:gd name="connsiteX0" fmla="*/ 0 w 2388315"/>
              <a:gd name="connsiteY0" fmla="*/ 216079 h 228600"/>
              <a:gd name="connsiteX1" fmla="*/ 1143715 w 2388315"/>
              <a:gd name="connsiteY1" fmla="*/ 215900 h 228600"/>
              <a:gd name="connsiteX2" fmla="*/ 1334215 w 2388315"/>
              <a:gd name="connsiteY2" fmla="*/ 0 h 228600"/>
              <a:gd name="connsiteX3" fmla="*/ 1512015 w 2388315"/>
              <a:gd name="connsiteY3" fmla="*/ 228600 h 228600"/>
              <a:gd name="connsiteX4" fmla="*/ 2388315 w 2388315"/>
              <a:gd name="connsiteY4" fmla="*/ 228600 h 228600"/>
              <a:gd name="connsiteX0" fmla="*/ 0 w 2369185"/>
              <a:gd name="connsiteY0" fmla="*/ 216079 h 232426"/>
              <a:gd name="connsiteX1" fmla="*/ 1143715 w 2369185"/>
              <a:gd name="connsiteY1" fmla="*/ 215900 h 232426"/>
              <a:gd name="connsiteX2" fmla="*/ 1334215 w 2369185"/>
              <a:gd name="connsiteY2" fmla="*/ 0 h 232426"/>
              <a:gd name="connsiteX3" fmla="*/ 1512015 w 2369185"/>
              <a:gd name="connsiteY3" fmla="*/ 228600 h 232426"/>
              <a:gd name="connsiteX4" fmla="*/ 2369185 w 2369185"/>
              <a:gd name="connsiteY4" fmla="*/ 232426 h 232426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512015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36252"/>
              <a:gd name="connsiteX1" fmla="*/ 1143715 w 2376837"/>
              <a:gd name="connsiteY1" fmla="*/ 215900 h 236252"/>
              <a:gd name="connsiteX2" fmla="*/ 1334215 w 2376837"/>
              <a:gd name="connsiteY2" fmla="*/ 0 h 236252"/>
              <a:gd name="connsiteX3" fmla="*/ 1301589 w 2376837"/>
              <a:gd name="connsiteY3" fmla="*/ 236252 h 236252"/>
              <a:gd name="connsiteX4" fmla="*/ 2376837 w 2376837"/>
              <a:gd name="connsiteY4" fmla="*/ 228600 h 236252"/>
              <a:gd name="connsiteX0" fmla="*/ 0 w 2376837"/>
              <a:gd name="connsiteY0" fmla="*/ 216079 h 228600"/>
              <a:gd name="connsiteX1" fmla="*/ 1143715 w 2376837"/>
              <a:gd name="connsiteY1" fmla="*/ 215900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216079 h 228600"/>
              <a:gd name="connsiteX1" fmla="*/ 1067196 w 2376837"/>
              <a:gd name="connsiteY1" fmla="*/ 219726 h 228600"/>
              <a:gd name="connsiteX2" fmla="*/ 1334215 w 2376837"/>
              <a:gd name="connsiteY2" fmla="*/ 0 h 228600"/>
              <a:gd name="connsiteX3" fmla="*/ 1293937 w 2376837"/>
              <a:gd name="connsiteY3" fmla="*/ 228600 h 228600"/>
              <a:gd name="connsiteX4" fmla="*/ 2376837 w 2376837"/>
              <a:gd name="connsiteY4" fmla="*/ 228600 h 228600"/>
              <a:gd name="connsiteX0" fmla="*/ 0 w 2376837"/>
              <a:gd name="connsiteY0" fmla="*/ 147212 h 159733"/>
              <a:gd name="connsiteX1" fmla="*/ 106719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86326 w 2376837"/>
              <a:gd name="connsiteY1" fmla="*/ 150859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9733 h 159733"/>
              <a:gd name="connsiteX4" fmla="*/ 2376837 w 2376837"/>
              <a:gd name="connsiteY4" fmla="*/ 159733 h 159733"/>
              <a:gd name="connsiteX0" fmla="*/ 0 w 2376837"/>
              <a:gd name="connsiteY0" fmla="*/ 147212 h 159733"/>
              <a:gd name="connsiteX1" fmla="*/ 1090152 w 2376837"/>
              <a:gd name="connsiteY1" fmla="*/ 147033 h 159733"/>
              <a:gd name="connsiteX2" fmla="*/ 1200307 w 2376837"/>
              <a:gd name="connsiteY2" fmla="*/ 0 h 159733"/>
              <a:gd name="connsiteX3" fmla="*/ 1293937 w 2376837"/>
              <a:gd name="connsiteY3" fmla="*/ 152081 h 159733"/>
              <a:gd name="connsiteX4" fmla="*/ 2376837 w 2376837"/>
              <a:gd name="connsiteY4" fmla="*/ 159733 h 159733"/>
              <a:gd name="connsiteX0" fmla="*/ 0 w 2369185"/>
              <a:gd name="connsiteY0" fmla="*/ 147212 h 152081"/>
              <a:gd name="connsiteX1" fmla="*/ 1090152 w 2369185"/>
              <a:gd name="connsiteY1" fmla="*/ 147033 h 152081"/>
              <a:gd name="connsiteX2" fmla="*/ 1200307 w 2369185"/>
              <a:gd name="connsiteY2" fmla="*/ 0 h 152081"/>
              <a:gd name="connsiteX3" fmla="*/ 1293937 w 2369185"/>
              <a:gd name="connsiteY3" fmla="*/ 152081 h 152081"/>
              <a:gd name="connsiteX4" fmla="*/ 2369185 w 2369185"/>
              <a:gd name="connsiteY4" fmla="*/ 148255 h 152081"/>
              <a:gd name="connsiteX0" fmla="*/ 0 w 2369185"/>
              <a:gd name="connsiteY0" fmla="*/ 147212 h 159733"/>
              <a:gd name="connsiteX1" fmla="*/ 1090152 w 2369185"/>
              <a:gd name="connsiteY1" fmla="*/ 147033 h 159733"/>
              <a:gd name="connsiteX2" fmla="*/ 1200307 w 2369185"/>
              <a:gd name="connsiteY2" fmla="*/ 0 h 159733"/>
              <a:gd name="connsiteX3" fmla="*/ 1293937 w 2369185"/>
              <a:gd name="connsiteY3" fmla="*/ 152081 h 159733"/>
              <a:gd name="connsiteX4" fmla="*/ 2369185 w 2369185"/>
              <a:gd name="connsiteY4" fmla="*/ 159733 h 159733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3937 w 2373011"/>
              <a:gd name="connsiteY3" fmla="*/ 152081 h 152081"/>
              <a:gd name="connsiteX4" fmla="*/ 2373011 w 2373011"/>
              <a:gd name="connsiteY4" fmla="*/ 152081 h 152081"/>
              <a:gd name="connsiteX0" fmla="*/ 0 w 2373011"/>
              <a:gd name="connsiteY0" fmla="*/ 147212 h 152081"/>
              <a:gd name="connsiteX1" fmla="*/ 1090152 w 2373011"/>
              <a:gd name="connsiteY1" fmla="*/ 147033 h 152081"/>
              <a:gd name="connsiteX2" fmla="*/ 1200307 w 2373011"/>
              <a:gd name="connsiteY2" fmla="*/ 0 h 152081"/>
              <a:gd name="connsiteX3" fmla="*/ 1290111 w 2373011"/>
              <a:gd name="connsiteY3" fmla="*/ 144429 h 152081"/>
              <a:gd name="connsiteX4" fmla="*/ 2373011 w 2373011"/>
              <a:gd name="connsiteY4" fmla="*/ 152081 h 152081"/>
              <a:gd name="connsiteX0" fmla="*/ 0 w 2373011"/>
              <a:gd name="connsiteY0" fmla="*/ 147212 h 147212"/>
              <a:gd name="connsiteX1" fmla="*/ 1090152 w 2373011"/>
              <a:gd name="connsiteY1" fmla="*/ 147033 h 147212"/>
              <a:gd name="connsiteX2" fmla="*/ 1200307 w 2373011"/>
              <a:gd name="connsiteY2" fmla="*/ 0 h 147212"/>
              <a:gd name="connsiteX3" fmla="*/ 1290111 w 2373011"/>
              <a:gd name="connsiteY3" fmla="*/ 144429 h 147212"/>
              <a:gd name="connsiteX4" fmla="*/ 2373011 w 2373011"/>
              <a:gd name="connsiteY4" fmla="*/ 144429 h 147212"/>
              <a:gd name="connsiteX0" fmla="*/ 0 w 2373011"/>
              <a:gd name="connsiteY0" fmla="*/ 144037 h 144037"/>
              <a:gd name="connsiteX1" fmla="*/ 1090152 w 2373011"/>
              <a:gd name="connsiteY1" fmla="*/ 143858 h 144037"/>
              <a:gd name="connsiteX2" fmla="*/ 1190782 w 2373011"/>
              <a:gd name="connsiteY2" fmla="*/ 0 h 144037"/>
              <a:gd name="connsiteX3" fmla="*/ 1290111 w 2373011"/>
              <a:gd name="connsiteY3" fmla="*/ 141254 h 144037"/>
              <a:gd name="connsiteX4" fmla="*/ 2373011 w 2373011"/>
              <a:gd name="connsiteY4" fmla="*/ 141254 h 144037"/>
              <a:gd name="connsiteX0" fmla="*/ 0 w 2373011"/>
              <a:gd name="connsiteY0" fmla="*/ 140862 h 140862"/>
              <a:gd name="connsiteX1" fmla="*/ 1090152 w 2373011"/>
              <a:gd name="connsiteY1" fmla="*/ 140683 h 140862"/>
              <a:gd name="connsiteX2" fmla="*/ 1197132 w 2373011"/>
              <a:gd name="connsiteY2" fmla="*/ 0 h 140862"/>
              <a:gd name="connsiteX3" fmla="*/ 1290111 w 2373011"/>
              <a:gd name="connsiteY3" fmla="*/ 138079 h 140862"/>
              <a:gd name="connsiteX4" fmla="*/ 2373011 w 2373011"/>
              <a:gd name="connsiteY4" fmla="*/ 138079 h 140862"/>
              <a:gd name="connsiteX0" fmla="*/ 0 w 2373011"/>
              <a:gd name="connsiteY0" fmla="*/ 134512 h 134512"/>
              <a:gd name="connsiteX1" fmla="*/ 1090152 w 2373011"/>
              <a:gd name="connsiteY1" fmla="*/ 134333 h 134512"/>
              <a:gd name="connsiteX2" fmla="*/ 1193957 w 2373011"/>
              <a:gd name="connsiteY2" fmla="*/ 0 h 134512"/>
              <a:gd name="connsiteX3" fmla="*/ 1290111 w 2373011"/>
              <a:gd name="connsiteY3" fmla="*/ 131729 h 134512"/>
              <a:gd name="connsiteX4" fmla="*/ 2373011 w 2373011"/>
              <a:gd name="connsiteY4" fmla="*/ 131729 h 134512"/>
              <a:gd name="connsiteX0" fmla="*/ 0 w 4914054"/>
              <a:gd name="connsiteY0" fmla="*/ 131337 h 134333"/>
              <a:gd name="connsiteX1" fmla="*/ 3631195 w 4914054"/>
              <a:gd name="connsiteY1" fmla="*/ 134333 h 134333"/>
              <a:gd name="connsiteX2" fmla="*/ 3735000 w 4914054"/>
              <a:gd name="connsiteY2" fmla="*/ 0 h 134333"/>
              <a:gd name="connsiteX3" fmla="*/ 3831154 w 4914054"/>
              <a:gd name="connsiteY3" fmla="*/ 131729 h 134333"/>
              <a:gd name="connsiteX4" fmla="*/ 4914054 w 4914054"/>
              <a:gd name="connsiteY4" fmla="*/ 131729 h 134333"/>
              <a:gd name="connsiteX0" fmla="*/ 0 w 7452111"/>
              <a:gd name="connsiteY0" fmla="*/ 131337 h 134333"/>
              <a:gd name="connsiteX1" fmla="*/ 3631195 w 7452111"/>
              <a:gd name="connsiteY1" fmla="*/ 134333 h 134333"/>
              <a:gd name="connsiteX2" fmla="*/ 3735000 w 7452111"/>
              <a:gd name="connsiteY2" fmla="*/ 0 h 134333"/>
              <a:gd name="connsiteX3" fmla="*/ 3831154 w 7452111"/>
              <a:gd name="connsiteY3" fmla="*/ 131729 h 134333"/>
              <a:gd name="connsiteX4" fmla="*/ 7452111 w 7452111"/>
              <a:gd name="connsiteY4" fmla="*/ 131729 h 13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2111" h="134333">
                <a:moveTo>
                  <a:pt x="0" y="131337"/>
                </a:moveTo>
                <a:lnTo>
                  <a:pt x="3631195" y="134333"/>
                </a:lnTo>
                <a:lnTo>
                  <a:pt x="3735000" y="0"/>
                </a:lnTo>
                <a:lnTo>
                  <a:pt x="3831154" y="131729"/>
                </a:lnTo>
                <a:lnTo>
                  <a:pt x="7452111" y="131729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solidFill>
                <a:srgbClr val="0A62AC"/>
              </a:solidFill>
              <a:latin typeface="Century Gothic Standaard" charset="0"/>
            </a:endParaRPr>
          </a:p>
        </p:txBody>
      </p:sp>
      <p:sp>
        <p:nvSpPr>
          <p:cNvPr id="14" name="Rechthoek 13">
            <a:hlinkClick r:id="rId4" action="ppaction://hlinksldjump"/>
          </p:cNvPr>
          <p:cNvSpPr/>
          <p:nvPr/>
        </p:nvSpPr>
        <p:spPr>
          <a:xfrm>
            <a:off x="319452" y="1233488"/>
            <a:ext cx="7921625" cy="620516"/>
          </a:xfrm>
          <a:prstGeom prst="rect">
            <a:avLst/>
          </a:prstGeom>
          <a:solidFill>
            <a:srgbClr val="FF00D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1E4D53FD-F000-4125-8C4B-1DAD805BEF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20" y="5991966"/>
            <a:ext cx="226638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7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1286</Words>
  <Application>Microsoft Office PowerPoint</Application>
  <PresentationFormat>Diavoorstelling (4:3)</PresentationFormat>
  <Paragraphs>369</Paragraphs>
  <Slides>41</Slides>
  <Notes>29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41</vt:i4>
      </vt:variant>
    </vt:vector>
  </HeadingPairs>
  <TitlesOfParts>
    <vt:vector size="46" baseType="lpstr">
      <vt:lpstr>Arial</vt:lpstr>
      <vt:lpstr>Calibri</vt:lpstr>
      <vt:lpstr>Century Gothic</vt:lpstr>
      <vt:lpstr>Century Gothic Standaard</vt:lpstr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Floriaan Van Mechelen</dc:creator>
  <cp:lastModifiedBy>sven.aerts</cp:lastModifiedBy>
  <cp:revision>281</cp:revision>
  <cp:lastPrinted>2018-10-16T11:51:08Z</cp:lastPrinted>
  <dcterms:created xsi:type="dcterms:W3CDTF">2015-03-25T11:23:22Z</dcterms:created>
  <dcterms:modified xsi:type="dcterms:W3CDTF">2019-05-31T09:50:09Z</dcterms:modified>
</cp:coreProperties>
</file>